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3" r:id="rId2"/>
    <p:sldId id="258" r:id="rId3"/>
    <p:sldId id="256" r:id="rId4"/>
    <p:sldId id="275" r:id="rId5"/>
    <p:sldId id="31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54C"/>
    <a:srgbClr val="1F7B44"/>
    <a:srgbClr val="1B6F27"/>
    <a:srgbClr val="D43331"/>
    <a:srgbClr val="184268"/>
    <a:srgbClr val="1CBDF6"/>
    <a:srgbClr val="00498D"/>
    <a:srgbClr val="00B2A9"/>
    <a:srgbClr val="000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4" autoAdjust="0"/>
    <p:restoredTop sz="94694"/>
  </p:normalViewPr>
  <p:slideViewPr>
    <p:cSldViewPr snapToGrid="0">
      <p:cViewPr varScale="1">
        <p:scale>
          <a:sx n="83" d="100"/>
          <a:sy n="8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 Town-Hopkinson (DEECA)" userId="666fed55-4c33-40fb-ab8b-a0baa9fc296a" providerId="ADAL" clId="{8F36186C-ADE5-4E8D-BDE1-92DC64F9EE21}"/>
    <pc:docChg chg="delSld">
      <pc:chgData name="Laura R Town-Hopkinson (DEECA)" userId="666fed55-4c33-40fb-ab8b-a0baa9fc296a" providerId="ADAL" clId="{8F36186C-ADE5-4E8D-BDE1-92DC64F9EE21}" dt="2025-06-04T05:35:46.090" v="0" actId="47"/>
      <pc:docMkLst>
        <pc:docMk/>
      </pc:docMkLst>
      <pc:sldChg chg="del">
        <pc:chgData name="Laura R Town-Hopkinson (DEECA)" userId="666fed55-4c33-40fb-ab8b-a0baa9fc296a" providerId="ADAL" clId="{8F36186C-ADE5-4E8D-BDE1-92DC64F9EE21}" dt="2025-06-04T05:35:46.090" v="0" actId="47"/>
        <pc:sldMkLst>
          <pc:docMk/>
          <pc:sldMk cId="3470554010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E514E-A49F-45E9-8632-38EBE40FB96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33FB-EC6E-4AD2-B833-34DD1AA45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73E4-8AEF-7C3F-065D-93750008A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1608F-21AE-D8EC-65C3-4A21DAF0F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CEE75-A48A-3964-FB1E-73E7FBE3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4A14A-220A-21AB-029E-2157931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C73C-F988-AA42-0947-91A066B7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B551-C4C4-BA52-3588-26D4324A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74D56-C1A6-6553-90E4-55BE83093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14740-2CA2-AB60-862F-D4F0B9D0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2BEF-B5DA-9D77-985A-55938B95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6745-C659-3188-8224-9C9EF697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139FE7-FB13-6435-3C68-A85676EE3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CABA7-AA9E-DD57-03EB-E5730510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FA2F4-3012-D759-A9D9-1907E26E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17402-A4AF-3251-12DA-81639FEA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366C-CE39-B549-717E-7BC4B88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4B56-8C50-456D-1F21-98691266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E15FA-A18B-E6D1-2E19-C16D3515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B3420-B09F-7A92-E373-20BEE170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9F76-A7A6-7EBC-A6C1-F9F70736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AE84-3ED2-D7BF-CC9C-7AD4E0E7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F3E5-AC10-10B8-8109-A0546F26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FD848-844F-2B15-0C3C-7DC1B63A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F16A-ADB5-20DF-91E4-535D53B4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5DE94-8110-400F-F82E-6E24D3E1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A9265-1827-11AC-A154-EDCD654C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C048-2670-0632-0842-38BF68E3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BCCD-A3CE-FD5D-3264-4295C6D4D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A2934-A537-8FB3-9142-730D8656A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63B13-B5A6-C5F6-5F7A-A2F5DE66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83754-BCD6-B9FE-07FF-316C810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EF16B-1572-2B4E-DAE5-CD69474D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42B8-2C4F-03E7-F7F7-7ADC6620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F2F76-1E6C-590E-D5E9-CF62825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EE0A4-A761-9AE7-4E28-BAF11C7A4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8E311-A0F3-A3BA-29C6-35729C27E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E1D3C-40B2-385A-8354-64DFB1EC9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137EB-41FF-AA81-E1C4-D2436F4E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8E04B-307B-CEF0-2CAA-73520A61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3D45D-3CD0-F748-5A80-0E350D8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8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FC3D-A827-AB75-951F-39C1A819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0A5B4-5F16-560D-3469-B8AF1DB0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42D51-4D5D-CE2B-88F2-38868168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2C5B2-CB2C-356B-9B93-6E4AB083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A75B6-843B-10BF-8150-041E6004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7F210-C5FE-9471-9E53-3E32522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EDC18-F26E-F60A-4A53-2360F7AC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871B-D050-4450-3DB1-3C2850E4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1937-C332-6A99-81D9-EC205A96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63235-E2F4-203E-80F2-F704AE7E9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1223B-76D9-9BD6-BE59-B3B5587F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8F87A-DD11-FDE5-BC23-78C54595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7E7E4-AF3D-ACD9-9974-4F2F68B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999C-AF60-365C-3A35-6FB0AA1E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52417-EB0D-7F87-109E-1715BCFE7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F10F9-8261-CA10-6744-44B1C5A04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8807F-3C04-516C-FB57-62CE06B9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7A6BA-CF55-9E78-E4F8-0E1B32B1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B77D9-9903-555E-535E-223A8C07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DD730-75F6-CEC4-8D9C-D0B53781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A6BA-8F67-9E8D-ECCF-D01D8A9E2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36CB-E850-C8F9-4CBB-D91084AFF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936D5-E1DE-48E8-BC7B-6372A3E04C6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36AA7-957E-6143-04FD-2CAC9B6EA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30AEB-AB0E-DC44-74DB-D8A38A4A6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65D04F-C7D1-4794-AC25-E60E4D8692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63602-5807-EF81-D94A-3693BB1D1EA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0537" y="661162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923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34E53-3795-3CCE-717F-917A51FD3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18695"/>
          <a:stretch/>
        </p:blipFill>
        <p:spPr bwMode="auto">
          <a:xfrm>
            <a:off x="-1" y="1026038"/>
            <a:ext cx="12192001" cy="4805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erlayRight">
            <a:extLst>
              <a:ext uri="{FF2B5EF4-FFF2-40B4-BE49-F238E27FC236}">
                <a16:creationId xmlns:a16="http://schemas.microsoft.com/office/drawing/2014/main" id="{13C1873D-B5B8-1841-2C94-D259E34DB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544644" y="1022667"/>
            <a:ext cx="7651287" cy="4809775"/>
          </a:xfrm>
          <a:custGeom>
            <a:avLst/>
            <a:gdLst>
              <a:gd name="T0" fmla="*/ 3536 w 5762"/>
              <a:gd name="T1" fmla="*/ 0 h 7483"/>
              <a:gd name="T2" fmla="*/ 0 w 5762"/>
              <a:gd name="T3" fmla="*/ 7483 h 7483"/>
              <a:gd name="T4" fmla="*/ 5762 w 5762"/>
              <a:gd name="T5" fmla="*/ 7483 h 7483"/>
              <a:gd name="T6" fmla="*/ 5762 w 5762"/>
              <a:gd name="T7" fmla="*/ 0 h 7483"/>
              <a:gd name="T8" fmla="*/ 3536 w 5762"/>
              <a:gd name="T9" fmla="*/ 0 h 7483"/>
              <a:gd name="connsiteX0" fmla="*/ 3750 w 10000"/>
              <a:gd name="connsiteY0" fmla="*/ 0 h 10027"/>
              <a:gd name="connsiteX1" fmla="*/ 0 w 10000"/>
              <a:gd name="connsiteY1" fmla="*/ 10027 h 10027"/>
              <a:gd name="connsiteX2" fmla="*/ 10000 w 10000"/>
              <a:gd name="connsiteY2" fmla="*/ 10027 h 10027"/>
              <a:gd name="connsiteX3" fmla="*/ 10000 w 10000"/>
              <a:gd name="connsiteY3" fmla="*/ 27 h 10027"/>
              <a:gd name="connsiteX4" fmla="*/ 3750 w 10000"/>
              <a:gd name="connsiteY4" fmla="*/ 0 h 10027"/>
              <a:gd name="connsiteX0" fmla="*/ 372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3727 w 10000"/>
              <a:gd name="connsiteY4" fmla="*/ 0 h 10000"/>
              <a:gd name="connsiteX0" fmla="*/ 3727 w 13559"/>
              <a:gd name="connsiteY0" fmla="*/ 7 h 10007"/>
              <a:gd name="connsiteX1" fmla="*/ 0 w 13559"/>
              <a:gd name="connsiteY1" fmla="*/ 10007 h 10007"/>
              <a:gd name="connsiteX2" fmla="*/ 10000 w 13559"/>
              <a:gd name="connsiteY2" fmla="*/ 10007 h 10007"/>
              <a:gd name="connsiteX3" fmla="*/ 13559 w 13559"/>
              <a:gd name="connsiteY3" fmla="*/ 0 h 10007"/>
              <a:gd name="connsiteX4" fmla="*/ 3727 w 13559"/>
              <a:gd name="connsiteY4" fmla="*/ 7 h 10007"/>
              <a:gd name="connsiteX0" fmla="*/ 3727 w 13575"/>
              <a:gd name="connsiteY0" fmla="*/ 7 h 10007"/>
              <a:gd name="connsiteX1" fmla="*/ 0 w 13575"/>
              <a:gd name="connsiteY1" fmla="*/ 10007 h 10007"/>
              <a:gd name="connsiteX2" fmla="*/ 13575 w 13575"/>
              <a:gd name="connsiteY2" fmla="*/ 9981 h 10007"/>
              <a:gd name="connsiteX3" fmla="*/ 13559 w 13575"/>
              <a:gd name="connsiteY3" fmla="*/ 0 h 10007"/>
              <a:gd name="connsiteX4" fmla="*/ 3727 w 13575"/>
              <a:gd name="connsiteY4" fmla="*/ 7 h 10007"/>
              <a:gd name="connsiteX0" fmla="*/ 3721 w 13569"/>
              <a:gd name="connsiteY0" fmla="*/ 7 h 9987"/>
              <a:gd name="connsiteX1" fmla="*/ 0 w 13569"/>
              <a:gd name="connsiteY1" fmla="*/ 9987 h 9987"/>
              <a:gd name="connsiteX2" fmla="*/ 13569 w 13569"/>
              <a:gd name="connsiteY2" fmla="*/ 9981 h 9987"/>
              <a:gd name="connsiteX3" fmla="*/ 13553 w 13569"/>
              <a:gd name="connsiteY3" fmla="*/ 0 h 9987"/>
              <a:gd name="connsiteX4" fmla="*/ 3721 w 13569"/>
              <a:gd name="connsiteY4" fmla="*/ 7 h 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9" h="9987">
                <a:moveTo>
                  <a:pt x="3721" y="7"/>
                </a:moveTo>
                <a:lnTo>
                  <a:pt x="0" y="9987"/>
                </a:lnTo>
                <a:lnTo>
                  <a:pt x="13569" y="9981"/>
                </a:lnTo>
                <a:cubicBezTo>
                  <a:pt x="13564" y="6654"/>
                  <a:pt x="13558" y="3327"/>
                  <a:pt x="13553" y="0"/>
                </a:cubicBezTo>
                <a:lnTo>
                  <a:pt x="3721" y="7"/>
                </a:lnTo>
                <a:close/>
              </a:path>
            </a:pathLst>
          </a:custGeom>
          <a:solidFill>
            <a:srgbClr val="00D6C7">
              <a:alpha val="30000"/>
            </a:srgb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riangleTop">
            <a:extLst>
              <a:ext uri="{FF2B5EF4-FFF2-40B4-BE49-F238E27FC236}">
                <a16:creationId xmlns:a16="http://schemas.microsoft.com/office/drawing/2014/main" id="{803C6607-F948-F7F3-F9C6-0891270D2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43292" y="0"/>
            <a:ext cx="973613" cy="1026037"/>
          </a:xfrm>
          <a:custGeom>
            <a:avLst/>
            <a:gdLst>
              <a:gd name="T0" fmla="*/ 1745 w 3496"/>
              <a:gd name="T1" fmla="*/ 3697 h 3697"/>
              <a:gd name="T2" fmla="*/ 0 w 3496"/>
              <a:gd name="T3" fmla="*/ 0 h 3697"/>
              <a:gd name="T4" fmla="*/ 3496 w 3496"/>
              <a:gd name="T5" fmla="*/ 0 h 3697"/>
              <a:gd name="T6" fmla="*/ 1745 w 3496"/>
              <a:gd name="T7" fmla="*/ 3697 h 3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6" h="3697">
                <a:moveTo>
                  <a:pt x="1745" y="3697"/>
                </a:moveTo>
                <a:lnTo>
                  <a:pt x="0" y="0"/>
                </a:lnTo>
                <a:lnTo>
                  <a:pt x="3496" y="0"/>
                </a:lnTo>
                <a:lnTo>
                  <a:pt x="1745" y="3697"/>
                </a:lnTo>
                <a:close/>
              </a:path>
            </a:pathLst>
          </a:custGeom>
          <a:solidFill>
            <a:srgbClr val="635B8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erlayLeft">
            <a:extLst>
              <a:ext uri="{FF2B5EF4-FFF2-40B4-BE49-F238E27FC236}">
                <a16:creationId xmlns:a16="http://schemas.microsoft.com/office/drawing/2014/main" id="{23587124-8FD7-D6B7-C2FA-EFF9747E2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-3816" y="1026037"/>
            <a:ext cx="3679647" cy="4805925"/>
          </a:xfrm>
          <a:custGeom>
            <a:avLst/>
            <a:gdLst>
              <a:gd name="T0" fmla="*/ 1747 w 5941"/>
              <a:gd name="T1" fmla="*/ 0 h 8858"/>
              <a:gd name="T2" fmla="*/ 0 w 5941"/>
              <a:gd name="T3" fmla="*/ 0 h 8858"/>
              <a:gd name="T4" fmla="*/ 0 w 5941"/>
              <a:gd name="T5" fmla="*/ 8858 h 8858"/>
              <a:gd name="T6" fmla="*/ 5941 w 5941"/>
              <a:gd name="T7" fmla="*/ 8858 h 8858"/>
              <a:gd name="T8" fmla="*/ 1747 w 5941"/>
              <a:gd name="T9" fmla="*/ 0 h 8858"/>
              <a:gd name="connsiteX0" fmla="*/ 4498 w 11557"/>
              <a:gd name="connsiteY0" fmla="*/ 0 h 10000"/>
              <a:gd name="connsiteX1" fmla="*/ 0 w 11557"/>
              <a:gd name="connsiteY1" fmla="*/ 5 h 10000"/>
              <a:gd name="connsiteX2" fmla="*/ 1557 w 11557"/>
              <a:gd name="connsiteY2" fmla="*/ 10000 h 10000"/>
              <a:gd name="connsiteX3" fmla="*/ 11557 w 11557"/>
              <a:gd name="connsiteY3" fmla="*/ 10000 h 10000"/>
              <a:gd name="connsiteX4" fmla="*/ 4498 w 11557"/>
              <a:gd name="connsiteY4" fmla="*/ 0 h 10000"/>
              <a:gd name="connsiteX0" fmla="*/ 4505 w 11564"/>
              <a:gd name="connsiteY0" fmla="*/ 0 h 10000"/>
              <a:gd name="connsiteX1" fmla="*/ 7 w 11564"/>
              <a:gd name="connsiteY1" fmla="*/ 5 h 10000"/>
              <a:gd name="connsiteX2" fmla="*/ 0 w 11564"/>
              <a:gd name="connsiteY2" fmla="*/ 10000 h 10000"/>
              <a:gd name="connsiteX3" fmla="*/ 11564 w 11564"/>
              <a:gd name="connsiteY3" fmla="*/ 10000 h 10000"/>
              <a:gd name="connsiteX4" fmla="*/ 4505 w 115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4" h="10000">
                <a:moveTo>
                  <a:pt x="4505" y="0"/>
                </a:moveTo>
                <a:lnTo>
                  <a:pt x="7" y="5"/>
                </a:lnTo>
                <a:cubicBezTo>
                  <a:pt x="5" y="3337"/>
                  <a:pt x="2" y="6668"/>
                  <a:pt x="0" y="10000"/>
                </a:cubicBezTo>
                <a:lnTo>
                  <a:pt x="11564" y="10000"/>
                </a:lnTo>
                <a:lnTo>
                  <a:pt x="4505" y="0"/>
                </a:lnTo>
                <a:close/>
              </a:path>
            </a:pathLst>
          </a:custGeom>
          <a:solidFill>
            <a:srgbClr val="201547">
              <a:alpha val="60000"/>
            </a:srgb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468F3F-C45A-D865-BE1E-160D3435C844}"/>
              </a:ext>
            </a:extLst>
          </p:cNvPr>
          <p:cNvSpPr/>
          <p:nvPr/>
        </p:nvSpPr>
        <p:spPr>
          <a:xfrm rot="10800000">
            <a:off x="3673923" y="5831958"/>
            <a:ext cx="865429" cy="1026042"/>
          </a:xfrm>
          <a:prstGeom prst="triangle">
            <a:avLst/>
          </a:prstGeom>
          <a:solidFill>
            <a:srgbClr val="1506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D32CB-FCB6-32B7-9FBA-FAD860CF4817}"/>
              </a:ext>
            </a:extLst>
          </p:cNvPr>
          <p:cNvSpPr/>
          <p:nvPr/>
        </p:nvSpPr>
        <p:spPr>
          <a:xfrm>
            <a:off x="4106638" y="5826903"/>
            <a:ext cx="8085362" cy="1026043"/>
          </a:xfrm>
          <a:custGeom>
            <a:avLst/>
            <a:gdLst>
              <a:gd name="connsiteX0" fmla="*/ 0 w 8085362"/>
              <a:gd name="connsiteY0" fmla="*/ 0 h 1026043"/>
              <a:gd name="connsiteX1" fmla="*/ 8085362 w 8085362"/>
              <a:gd name="connsiteY1" fmla="*/ 0 h 1026043"/>
              <a:gd name="connsiteX2" fmla="*/ 8085362 w 8085362"/>
              <a:gd name="connsiteY2" fmla="*/ 1026043 h 1026043"/>
              <a:gd name="connsiteX3" fmla="*/ 0 w 8085362"/>
              <a:gd name="connsiteY3" fmla="*/ 1026043 h 1026043"/>
              <a:gd name="connsiteX4" fmla="*/ 0 w 8085362"/>
              <a:gd name="connsiteY4" fmla="*/ 0 h 1026043"/>
              <a:gd name="connsiteX0" fmla="*/ 457200 w 8085362"/>
              <a:gd name="connsiteY0" fmla="*/ 0 h 1035568"/>
              <a:gd name="connsiteX1" fmla="*/ 8085362 w 8085362"/>
              <a:gd name="connsiteY1" fmla="*/ 9525 h 1035568"/>
              <a:gd name="connsiteX2" fmla="*/ 8085362 w 8085362"/>
              <a:gd name="connsiteY2" fmla="*/ 1035568 h 1035568"/>
              <a:gd name="connsiteX3" fmla="*/ 0 w 8085362"/>
              <a:gd name="connsiteY3" fmla="*/ 1035568 h 1035568"/>
              <a:gd name="connsiteX4" fmla="*/ 457200 w 8085362"/>
              <a:gd name="connsiteY4" fmla="*/ 0 h 1035568"/>
              <a:gd name="connsiteX0" fmla="*/ 442912 w 8085362"/>
              <a:gd name="connsiteY0" fmla="*/ 0 h 1035568"/>
              <a:gd name="connsiteX1" fmla="*/ 8085362 w 8085362"/>
              <a:gd name="connsiteY1" fmla="*/ 9525 h 1035568"/>
              <a:gd name="connsiteX2" fmla="*/ 8085362 w 8085362"/>
              <a:gd name="connsiteY2" fmla="*/ 1035568 h 1035568"/>
              <a:gd name="connsiteX3" fmla="*/ 0 w 8085362"/>
              <a:gd name="connsiteY3" fmla="*/ 1035568 h 1035568"/>
              <a:gd name="connsiteX4" fmla="*/ 442912 w 8085362"/>
              <a:gd name="connsiteY4" fmla="*/ 0 h 1035568"/>
              <a:gd name="connsiteX0" fmla="*/ 438149 w 8085362"/>
              <a:gd name="connsiteY0" fmla="*/ 9525 h 1026043"/>
              <a:gd name="connsiteX1" fmla="*/ 8085362 w 8085362"/>
              <a:gd name="connsiteY1" fmla="*/ 0 h 1026043"/>
              <a:gd name="connsiteX2" fmla="*/ 8085362 w 8085362"/>
              <a:gd name="connsiteY2" fmla="*/ 1026043 h 1026043"/>
              <a:gd name="connsiteX3" fmla="*/ 0 w 8085362"/>
              <a:gd name="connsiteY3" fmla="*/ 1026043 h 1026043"/>
              <a:gd name="connsiteX4" fmla="*/ 438149 w 8085362"/>
              <a:gd name="connsiteY4" fmla="*/ 9525 h 10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5362" h="1026043">
                <a:moveTo>
                  <a:pt x="438149" y="9525"/>
                </a:moveTo>
                <a:lnTo>
                  <a:pt x="8085362" y="0"/>
                </a:lnTo>
                <a:lnTo>
                  <a:pt x="8085362" y="1026043"/>
                </a:lnTo>
                <a:lnTo>
                  <a:pt x="0" y="1026043"/>
                </a:lnTo>
                <a:lnTo>
                  <a:pt x="438149" y="9525"/>
                </a:lnTo>
                <a:close/>
              </a:path>
            </a:pathLst>
          </a:custGeom>
          <a:solidFill>
            <a:srgbClr val="B4E8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Google Shape;206;p23">
            <a:extLst>
              <a:ext uri="{FF2B5EF4-FFF2-40B4-BE49-F238E27FC236}">
                <a16:creationId xmlns:a16="http://schemas.microsoft.com/office/drawing/2014/main" id="{E4CCAED1-0CF2-63B2-2606-99616B3B076B}"/>
              </a:ext>
            </a:extLst>
          </p:cNvPr>
          <p:cNvSpPr txBox="1"/>
          <p:nvPr/>
        </p:nvSpPr>
        <p:spPr>
          <a:xfrm>
            <a:off x="2014966" y="406592"/>
            <a:ext cx="9896340" cy="149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75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Coastal Custodians, Citizens and Scientists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" sz="36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" sz="36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Science Communicators &amp;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6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Citizen Scientist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Profiles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E61EBC-BA33-C147-D5DD-1515F9D41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577" y="5959638"/>
            <a:ext cx="1257036" cy="725213"/>
          </a:xfrm>
          <a:prstGeom prst="rect">
            <a:avLst/>
          </a:prstGeom>
        </p:spPr>
      </p:pic>
      <p:pic>
        <p:nvPicPr>
          <p:cNvPr id="1028" name="Picture 4" descr="Coastcare Victoria">
            <a:extLst>
              <a:ext uri="{FF2B5EF4-FFF2-40B4-BE49-F238E27FC236}">
                <a16:creationId xmlns:a16="http://schemas.microsoft.com/office/drawing/2014/main" id="{FAADFE08-DA84-DC34-0F6C-E7779E15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87" y="5959865"/>
            <a:ext cx="1876966" cy="7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E3368-89BE-05A9-C9A9-E3E55EECF9B8}"/>
              </a:ext>
            </a:extLst>
          </p:cNvPr>
          <p:cNvSpPr txBox="1"/>
          <p:nvPr/>
        </p:nvSpPr>
        <p:spPr>
          <a:xfrm>
            <a:off x="71181" y="5452516"/>
            <a:ext cx="1943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155570"/>
                </a:solidFill>
              </a:rPr>
              <a:t>Parks Victoria</a:t>
            </a:r>
          </a:p>
        </p:txBody>
      </p:sp>
    </p:spTree>
    <p:extLst>
      <p:ext uri="{BB962C8B-B14F-4D97-AF65-F5344CB8AC3E}">
        <p14:creationId xmlns:p14="http://schemas.microsoft.com/office/powerpoint/2010/main" val="15097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4652CAC-AFFE-0988-B852-6A871A650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12729" r="13247" b="14424"/>
          <a:stretch/>
        </p:blipFill>
        <p:spPr bwMode="auto">
          <a:xfrm>
            <a:off x="75978" y="326422"/>
            <a:ext cx="2462231" cy="24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BEFB4-0CBE-FF72-BBA6-2BA072460BDC}"/>
              </a:ext>
            </a:extLst>
          </p:cNvPr>
          <p:cNvSpPr txBox="1"/>
          <p:nvPr/>
        </p:nvSpPr>
        <p:spPr>
          <a:xfrm>
            <a:off x="2314869" y="84560"/>
            <a:ext cx="609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of the Bluff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3997E-5559-E398-D00A-420FC1CC90E1}"/>
              </a:ext>
            </a:extLst>
          </p:cNvPr>
          <p:cNvSpPr txBox="1"/>
          <p:nvPr/>
        </p:nvSpPr>
        <p:spPr>
          <a:xfrm>
            <a:off x="2614107" y="719866"/>
            <a:ext cx="7245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Volunteer Group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FEBC5-7C5C-024E-D2D0-B45D768BB55B}"/>
              </a:ext>
            </a:extLst>
          </p:cNvPr>
          <p:cNvSpPr txBox="1"/>
          <p:nvPr/>
        </p:nvSpPr>
        <p:spPr>
          <a:xfrm>
            <a:off x="2815649" y="1373931"/>
            <a:ext cx="90161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i="1" dirty="0">
                <a:solidFill>
                  <a:schemeClr val="bg1"/>
                </a:solidFill>
              </a:rPr>
              <a:t>- “Our aim is to care for and maintain the remnant natural habitat of the Barwon Heads area, ensuring that something is left for future generations.”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6B45B-350A-C986-2083-F8844D2DD791}"/>
              </a:ext>
            </a:extLst>
          </p:cNvPr>
          <p:cNvSpPr txBox="1"/>
          <p:nvPr/>
        </p:nvSpPr>
        <p:spPr>
          <a:xfrm>
            <a:off x="282256" y="2947805"/>
            <a:ext cx="704218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1CBDF6"/>
                </a:solidFill>
              </a:rPr>
              <a:t>Friends of the Bluff create all kinds of science communication tools;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CBDF6"/>
                </a:solidFill>
              </a:rPr>
              <a:t>Local weed brochures,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CBDF6"/>
                </a:solidFill>
              </a:rPr>
              <a:t>Guided walks &amp; booklets for self-guided walks,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CBDF6"/>
                </a:solidFill>
              </a:rPr>
              <a:t>Website, educational CD &amp; digital app,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CBDF6"/>
                </a:solidFill>
              </a:rPr>
              <a:t>Festival of the Sea event: seminars, forums &amp; interactivities activities,</a:t>
            </a:r>
            <a:endParaRPr lang="en-US" sz="1200" dirty="0">
              <a:solidFill>
                <a:srgbClr val="1CBDF6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CBDF6"/>
                </a:solidFill>
              </a:rPr>
              <a:t>The ‘Lobster Pot’ – a community </a:t>
            </a:r>
            <a:r>
              <a:rPr lang="en-US" sz="2200" dirty="0" err="1">
                <a:solidFill>
                  <a:srgbClr val="1CBDF6"/>
                </a:solidFill>
              </a:rPr>
              <a:t>centre</a:t>
            </a:r>
            <a:r>
              <a:rPr lang="en-US" sz="2200" dirty="0">
                <a:solidFill>
                  <a:srgbClr val="1CBDF6"/>
                </a:solidFill>
              </a:rPr>
              <a:t> promoting environmental, cultural and social heritage of the Barwon Heads.</a:t>
            </a:r>
          </a:p>
        </p:txBody>
      </p:sp>
      <p:pic>
        <p:nvPicPr>
          <p:cNvPr id="9" name="Picture 2" descr="No photo description available.">
            <a:extLst>
              <a:ext uri="{FF2B5EF4-FFF2-40B4-BE49-F238E27FC236}">
                <a16:creationId xmlns:a16="http://schemas.microsoft.com/office/drawing/2014/main" id="{69F2AF92-7CDF-9793-2BCF-EF60B1697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113" r="87" b="827"/>
          <a:stretch/>
        </p:blipFill>
        <p:spPr bwMode="auto">
          <a:xfrm>
            <a:off x="7893370" y="3167763"/>
            <a:ext cx="4073672" cy="35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6CFEE3-33C9-50D3-FB85-61D4759AE73D}"/>
              </a:ext>
            </a:extLst>
          </p:cNvPr>
          <p:cNvSpPr txBox="1"/>
          <p:nvPr/>
        </p:nvSpPr>
        <p:spPr>
          <a:xfrm>
            <a:off x="1430246" y="2323905"/>
            <a:ext cx="8576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BDF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Volunteers &amp; Citizen Science Communicators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04B1C0-B747-4EE4-B1FE-2137F5D20BA3}"/>
              </a:ext>
            </a:extLst>
          </p:cNvPr>
          <p:cNvGrpSpPr/>
          <p:nvPr/>
        </p:nvGrpSpPr>
        <p:grpSpPr>
          <a:xfrm>
            <a:off x="7594279" y="135199"/>
            <a:ext cx="4568823" cy="948953"/>
            <a:chOff x="7522378" y="135199"/>
            <a:chExt cx="4568823" cy="948953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F3ECAEED-5E06-2EF4-9FC0-F0C863714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22378" y="135199"/>
              <a:ext cx="4529499" cy="948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9278A4-0537-21EA-7CE4-5FB5F07FFAF0}"/>
                </a:ext>
              </a:extLst>
            </p:cNvPr>
            <p:cNvSpPr/>
            <p:nvPr/>
          </p:nvSpPr>
          <p:spPr>
            <a:xfrm flipH="1">
              <a:off x="10830000" y="187257"/>
              <a:ext cx="1136072" cy="699532"/>
            </a:xfrm>
            <a:custGeom>
              <a:avLst/>
              <a:gdLst>
                <a:gd name="connsiteX0" fmla="*/ 0 w 1136072"/>
                <a:gd name="connsiteY0" fmla="*/ 0 h 683490"/>
                <a:gd name="connsiteX1" fmla="*/ 83127 w 1136072"/>
                <a:gd name="connsiteY1" fmla="*/ 674254 h 683490"/>
                <a:gd name="connsiteX2" fmla="*/ 877454 w 1136072"/>
                <a:gd name="connsiteY2" fmla="*/ 683490 h 683490"/>
                <a:gd name="connsiteX3" fmla="*/ 1080654 w 1136072"/>
                <a:gd name="connsiteY3" fmla="*/ 572654 h 683490"/>
                <a:gd name="connsiteX4" fmla="*/ 1136072 w 1136072"/>
                <a:gd name="connsiteY4" fmla="*/ 27709 h 683490"/>
                <a:gd name="connsiteX5" fmla="*/ 0 w 1136072"/>
                <a:gd name="connsiteY5" fmla="*/ 0 h 683490"/>
                <a:gd name="connsiteX0" fmla="*/ 0 w 1136072"/>
                <a:gd name="connsiteY0" fmla="*/ 0 h 699532"/>
                <a:gd name="connsiteX1" fmla="*/ 83127 w 1136072"/>
                <a:gd name="connsiteY1" fmla="*/ 674254 h 699532"/>
                <a:gd name="connsiteX2" fmla="*/ 914886 w 1136072"/>
                <a:gd name="connsiteY2" fmla="*/ 699532 h 699532"/>
                <a:gd name="connsiteX3" fmla="*/ 1080654 w 1136072"/>
                <a:gd name="connsiteY3" fmla="*/ 572654 h 699532"/>
                <a:gd name="connsiteX4" fmla="*/ 1136072 w 1136072"/>
                <a:gd name="connsiteY4" fmla="*/ 27709 h 699532"/>
                <a:gd name="connsiteX5" fmla="*/ 0 w 1136072"/>
                <a:gd name="connsiteY5" fmla="*/ 0 h 69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072" h="699532">
                  <a:moveTo>
                    <a:pt x="0" y="0"/>
                  </a:moveTo>
                  <a:lnTo>
                    <a:pt x="83127" y="674254"/>
                  </a:lnTo>
                  <a:lnTo>
                    <a:pt x="914886" y="699532"/>
                  </a:lnTo>
                  <a:lnTo>
                    <a:pt x="1080654" y="572654"/>
                  </a:lnTo>
                  <a:lnTo>
                    <a:pt x="1136072" y="27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2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35F6018B-5FEA-CFF4-BB55-56D0D9DED5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12112" r="72982" b="23434"/>
            <a:stretch/>
          </p:blipFill>
          <p:spPr bwMode="auto">
            <a:xfrm>
              <a:off x="10955129" y="158537"/>
              <a:ext cx="1053845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0EBE92-F376-63DC-B77B-D0030819A7CB}"/>
                </a:ext>
              </a:extLst>
            </p:cNvPr>
            <p:cNvSpPr/>
            <p:nvPr/>
          </p:nvSpPr>
          <p:spPr>
            <a:xfrm>
              <a:off x="11868050" y="679816"/>
              <a:ext cx="223151" cy="177110"/>
            </a:xfrm>
            <a:prstGeom prst="rect">
              <a:avLst/>
            </a:prstGeom>
            <a:solidFill>
              <a:srgbClr val="1842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834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long hair and green leaves&#10;&#10;Description automatically generated">
            <a:extLst>
              <a:ext uri="{FF2B5EF4-FFF2-40B4-BE49-F238E27FC236}">
                <a16:creationId xmlns:a16="http://schemas.microsoft.com/office/drawing/2014/main" id="{8F72F63A-1B7E-A7C4-7837-22675180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5" y="187424"/>
            <a:ext cx="3049893" cy="304989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40CADC-9EEF-F4F2-3BE0-967FC911CC24}"/>
              </a:ext>
            </a:extLst>
          </p:cNvPr>
          <p:cNvSpPr txBox="1"/>
          <p:nvPr/>
        </p:nvSpPr>
        <p:spPr>
          <a:xfrm>
            <a:off x="2986626" y="124623"/>
            <a:ext cx="609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Kitty Turner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6778B4-1C31-39CC-99C1-C271078FE4CB}"/>
              </a:ext>
            </a:extLst>
          </p:cNvPr>
          <p:cNvSpPr txBox="1"/>
          <p:nvPr/>
        </p:nvSpPr>
        <p:spPr>
          <a:xfrm>
            <a:off x="3327947" y="705993"/>
            <a:ext cx="609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Illustrator &amp; Maker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8ED3E-4B4A-6B03-2FF9-8CD621C3A534}"/>
              </a:ext>
            </a:extLst>
          </p:cNvPr>
          <p:cNvSpPr txBox="1"/>
          <p:nvPr/>
        </p:nvSpPr>
        <p:spPr>
          <a:xfrm>
            <a:off x="9652608" y="3263377"/>
            <a:ext cx="2261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@kturnerillustration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www.kittyturner.com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57F349-7770-2BF9-EAAB-2103EAF51C32}"/>
              </a:ext>
            </a:extLst>
          </p:cNvPr>
          <p:cNvSpPr txBox="1"/>
          <p:nvPr/>
        </p:nvSpPr>
        <p:spPr>
          <a:xfrm>
            <a:off x="3471433" y="1309259"/>
            <a:ext cx="60969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i="1" dirty="0">
                <a:solidFill>
                  <a:schemeClr val="bg1"/>
                </a:solidFill>
              </a:rPr>
              <a:t>- “My artwork is primarily inspired by nature and often explores the amazing variety of </a:t>
            </a:r>
            <a:r>
              <a:rPr lang="en-US" sz="2100" i="1" dirty="0" err="1">
                <a:solidFill>
                  <a:schemeClr val="bg1"/>
                </a:solidFill>
              </a:rPr>
              <a:t>colours</a:t>
            </a:r>
            <a:r>
              <a:rPr lang="en-US" sz="2100" i="1" dirty="0">
                <a:solidFill>
                  <a:schemeClr val="bg1"/>
                </a:solidFill>
              </a:rPr>
              <a:t>, species and patterns found around us. I explore these themes through illustration, model making, puppetry and animation to connect with people in different ways.”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23B286C-E72F-969D-A205-5C8513AA1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" r="11826" b="4999"/>
          <a:stretch/>
        </p:blipFill>
        <p:spPr bwMode="auto">
          <a:xfrm>
            <a:off x="9477726" y="4145033"/>
            <a:ext cx="2611626" cy="26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CADB58-3669-3842-F9AE-DC5699B133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" y="5401552"/>
            <a:ext cx="9358931" cy="1450941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FCD0C9-AC7B-C527-5866-DF042926D8C7}"/>
              </a:ext>
            </a:extLst>
          </p:cNvPr>
          <p:cNvSpPr/>
          <p:nvPr/>
        </p:nvSpPr>
        <p:spPr>
          <a:xfrm>
            <a:off x="10466383" y="2277797"/>
            <a:ext cx="751233" cy="748135"/>
          </a:xfrm>
          <a:custGeom>
            <a:avLst/>
            <a:gdLst>
              <a:gd name="connsiteX0" fmla="*/ 428878 w 563206"/>
              <a:gd name="connsiteY0" fmla="*/ 100341 h 631179"/>
              <a:gd name="connsiteX1" fmla="*/ 485522 w 563206"/>
              <a:gd name="connsiteY1" fmla="*/ 0 h 631179"/>
              <a:gd name="connsiteX2" fmla="*/ 519509 w 563206"/>
              <a:gd name="connsiteY2" fmla="*/ 0 h 631179"/>
              <a:gd name="connsiteX3" fmla="*/ 558351 w 563206"/>
              <a:gd name="connsiteY3" fmla="*/ 35605 h 631179"/>
              <a:gd name="connsiteX4" fmla="*/ 563206 w 563206"/>
              <a:gd name="connsiteY4" fmla="*/ 85776 h 631179"/>
              <a:gd name="connsiteX5" fmla="*/ 529219 w 563206"/>
              <a:gd name="connsiteY5" fmla="*/ 160222 h 631179"/>
              <a:gd name="connsiteX6" fmla="*/ 367379 w 563206"/>
              <a:gd name="connsiteY6" fmla="*/ 483904 h 631179"/>
              <a:gd name="connsiteX7" fmla="*/ 310734 w 563206"/>
              <a:gd name="connsiteY7" fmla="*/ 631179 h 631179"/>
              <a:gd name="connsiteX8" fmla="*/ 85776 w 563206"/>
              <a:gd name="connsiteY8" fmla="*/ 624705 h 631179"/>
              <a:gd name="connsiteX9" fmla="*/ 0 w 563206"/>
              <a:gd name="connsiteY9" fmla="*/ 338247 h 631179"/>
              <a:gd name="connsiteX10" fmla="*/ 178025 w 563206"/>
              <a:gd name="connsiteY10" fmla="*/ 29131 h 631179"/>
              <a:gd name="connsiteX11" fmla="*/ 428878 w 563206"/>
              <a:gd name="connsiteY11" fmla="*/ 100341 h 631179"/>
              <a:gd name="connsiteX0" fmla="*/ 428878 w 676495"/>
              <a:gd name="connsiteY0" fmla="*/ 100341 h 631179"/>
              <a:gd name="connsiteX1" fmla="*/ 485522 w 676495"/>
              <a:gd name="connsiteY1" fmla="*/ 0 h 631179"/>
              <a:gd name="connsiteX2" fmla="*/ 519509 w 676495"/>
              <a:gd name="connsiteY2" fmla="*/ 0 h 631179"/>
              <a:gd name="connsiteX3" fmla="*/ 558351 w 676495"/>
              <a:gd name="connsiteY3" fmla="*/ 35605 h 631179"/>
              <a:gd name="connsiteX4" fmla="*/ 676495 w 676495"/>
              <a:gd name="connsiteY4" fmla="*/ 66355 h 631179"/>
              <a:gd name="connsiteX5" fmla="*/ 529219 w 676495"/>
              <a:gd name="connsiteY5" fmla="*/ 160222 h 631179"/>
              <a:gd name="connsiteX6" fmla="*/ 367379 w 676495"/>
              <a:gd name="connsiteY6" fmla="*/ 483904 h 631179"/>
              <a:gd name="connsiteX7" fmla="*/ 310734 w 676495"/>
              <a:gd name="connsiteY7" fmla="*/ 631179 h 631179"/>
              <a:gd name="connsiteX8" fmla="*/ 85776 w 676495"/>
              <a:gd name="connsiteY8" fmla="*/ 624705 h 631179"/>
              <a:gd name="connsiteX9" fmla="*/ 0 w 676495"/>
              <a:gd name="connsiteY9" fmla="*/ 338247 h 631179"/>
              <a:gd name="connsiteX10" fmla="*/ 178025 w 676495"/>
              <a:gd name="connsiteY10" fmla="*/ 29131 h 631179"/>
              <a:gd name="connsiteX11" fmla="*/ 428878 w 676495"/>
              <a:gd name="connsiteY11" fmla="*/ 100341 h 631179"/>
              <a:gd name="connsiteX0" fmla="*/ 428878 w 697534"/>
              <a:gd name="connsiteY0" fmla="*/ 139183 h 670021"/>
              <a:gd name="connsiteX1" fmla="*/ 485522 w 697534"/>
              <a:gd name="connsiteY1" fmla="*/ 38842 h 670021"/>
              <a:gd name="connsiteX2" fmla="*/ 519509 w 697534"/>
              <a:gd name="connsiteY2" fmla="*/ 38842 h 670021"/>
              <a:gd name="connsiteX3" fmla="*/ 697534 w 697534"/>
              <a:gd name="connsiteY3" fmla="*/ 0 h 670021"/>
              <a:gd name="connsiteX4" fmla="*/ 676495 w 697534"/>
              <a:gd name="connsiteY4" fmla="*/ 105197 h 670021"/>
              <a:gd name="connsiteX5" fmla="*/ 529219 w 697534"/>
              <a:gd name="connsiteY5" fmla="*/ 199064 h 670021"/>
              <a:gd name="connsiteX6" fmla="*/ 367379 w 697534"/>
              <a:gd name="connsiteY6" fmla="*/ 522746 h 670021"/>
              <a:gd name="connsiteX7" fmla="*/ 310734 w 697534"/>
              <a:gd name="connsiteY7" fmla="*/ 670021 h 670021"/>
              <a:gd name="connsiteX8" fmla="*/ 85776 w 697534"/>
              <a:gd name="connsiteY8" fmla="*/ 663547 h 670021"/>
              <a:gd name="connsiteX9" fmla="*/ 0 w 697534"/>
              <a:gd name="connsiteY9" fmla="*/ 377089 h 670021"/>
              <a:gd name="connsiteX10" fmla="*/ 178025 w 697534"/>
              <a:gd name="connsiteY10" fmla="*/ 67973 h 670021"/>
              <a:gd name="connsiteX11" fmla="*/ 428878 w 697534"/>
              <a:gd name="connsiteY11" fmla="*/ 139183 h 670021"/>
              <a:gd name="connsiteX0" fmla="*/ 428878 w 697534"/>
              <a:gd name="connsiteY0" fmla="*/ 156985 h 687823"/>
              <a:gd name="connsiteX1" fmla="*/ 485522 w 697534"/>
              <a:gd name="connsiteY1" fmla="*/ 56644 h 687823"/>
              <a:gd name="connsiteX2" fmla="*/ 574535 w 697534"/>
              <a:gd name="connsiteY2" fmla="*/ 0 h 687823"/>
              <a:gd name="connsiteX3" fmla="*/ 697534 w 697534"/>
              <a:gd name="connsiteY3" fmla="*/ 17802 h 687823"/>
              <a:gd name="connsiteX4" fmla="*/ 676495 w 697534"/>
              <a:gd name="connsiteY4" fmla="*/ 122999 h 687823"/>
              <a:gd name="connsiteX5" fmla="*/ 529219 w 697534"/>
              <a:gd name="connsiteY5" fmla="*/ 216866 h 687823"/>
              <a:gd name="connsiteX6" fmla="*/ 367379 w 697534"/>
              <a:gd name="connsiteY6" fmla="*/ 540548 h 687823"/>
              <a:gd name="connsiteX7" fmla="*/ 310734 w 697534"/>
              <a:gd name="connsiteY7" fmla="*/ 687823 h 687823"/>
              <a:gd name="connsiteX8" fmla="*/ 85776 w 697534"/>
              <a:gd name="connsiteY8" fmla="*/ 681349 h 687823"/>
              <a:gd name="connsiteX9" fmla="*/ 0 w 697534"/>
              <a:gd name="connsiteY9" fmla="*/ 394891 h 687823"/>
              <a:gd name="connsiteX10" fmla="*/ 178025 w 697534"/>
              <a:gd name="connsiteY10" fmla="*/ 85775 h 687823"/>
              <a:gd name="connsiteX11" fmla="*/ 428878 w 697534"/>
              <a:gd name="connsiteY11" fmla="*/ 156985 h 6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7534" h="687823">
                <a:moveTo>
                  <a:pt x="428878" y="156985"/>
                </a:moveTo>
                <a:lnTo>
                  <a:pt x="485522" y="56644"/>
                </a:lnTo>
                <a:lnTo>
                  <a:pt x="574535" y="0"/>
                </a:lnTo>
                <a:lnTo>
                  <a:pt x="697534" y="17802"/>
                </a:lnTo>
                <a:lnTo>
                  <a:pt x="676495" y="122999"/>
                </a:lnTo>
                <a:lnTo>
                  <a:pt x="529219" y="216866"/>
                </a:lnTo>
                <a:lnTo>
                  <a:pt x="367379" y="540548"/>
                </a:lnTo>
                <a:lnTo>
                  <a:pt x="310734" y="687823"/>
                </a:lnTo>
                <a:lnTo>
                  <a:pt x="85776" y="681349"/>
                </a:lnTo>
                <a:lnTo>
                  <a:pt x="0" y="394891"/>
                </a:lnTo>
                <a:lnTo>
                  <a:pt x="178025" y="85775"/>
                </a:lnTo>
                <a:lnTo>
                  <a:pt x="428878" y="1569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F2677E-5F2A-1FD8-A65B-CEFB9CF306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9" r="2168" b="2728"/>
          <a:stretch/>
        </p:blipFill>
        <p:spPr>
          <a:xfrm>
            <a:off x="9276671" y="187424"/>
            <a:ext cx="2840629" cy="284062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6641E4F-E0B3-5B54-D99A-3BBA09865845}"/>
              </a:ext>
            </a:extLst>
          </p:cNvPr>
          <p:cNvSpPr txBox="1"/>
          <p:nvPr/>
        </p:nvSpPr>
        <p:spPr>
          <a:xfrm>
            <a:off x="552611" y="3620684"/>
            <a:ext cx="85779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Artist &amp; Citizen Science Communicator</a:t>
            </a: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Based on her fascination with sea slugs - Kitty decided to create an illustrated informational book so children (and adults) can learn more about them in a fun and interesting way. </a:t>
            </a:r>
          </a:p>
        </p:txBody>
      </p:sp>
    </p:spTree>
    <p:extLst>
      <p:ext uri="{BB962C8B-B14F-4D97-AF65-F5344CB8AC3E}">
        <p14:creationId xmlns:p14="http://schemas.microsoft.com/office/powerpoint/2010/main" val="251090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 txBox="1"/>
          <p:nvPr/>
        </p:nvSpPr>
        <p:spPr>
          <a:xfrm>
            <a:off x="4273167" y="1418993"/>
            <a:ext cx="3766378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“</a:t>
            </a:r>
            <a:r>
              <a:rPr lang="en-US" sz="2400" i="1" dirty="0">
                <a:solidFill>
                  <a:schemeClr val="bg1"/>
                </a:solidFill>
                <a:sym typeface="Arial"/>
              </a:rPr>
              <a:t>I was the only woman divemaster working on a boat in Micronesia and I wanted more women to talk to about diving. There was a lack of spaces online, I made my own.”</a:t>
            </a:r>
            <a:endParaRPr sz="2400" i="1" dirty="0">
              <a:solidFill>
                <a:schemeClr val="bg1"/>
              </a:solidFill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631" y="-67231"/>
            <a:ext cx="4215643" cy="425599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 txBox="1"/>
          <p:nvPr/>
        </p:nvSpPr>
        <p:spPr>
          <a:xfrm>
            <a:off x="198071" y="4409115"/>
            <a:ext cx="11233468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Scuba &amp; Citizen Science Communicators</a:t>
            </a:r>
            <a:endParaRPr lang="en-US" sz="2800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Girls that Scuba is the largest women’s diving community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online!</a:t>
            </a:r>
            <a:endParaRPr sz="2400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accent1">
                  <a:lumMod val="75000"/>
                </a:schemeClr>
              </a:solidFill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Helvetica Neue"/>
              </a:rPr>
              <a:t>They share equipment reviews, and dive advice, as well as educational articles based on their observations and experiences with marine life.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F4F34-DB35-9785-1EB8-0F81E28A1179}"/>
              </a:ext>
            </a:extLst>
          </p:cNvPr>
          <p:cNvSpPr txBox="1"/>
          <p:nvPr/>
        </p:nvSpPr>
        <p:spPr>
          <a:xfrm>
            <a:off x="3465286" y="131350"/>
            <a:ext cx="3375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Sarah Richard</a:t>
            </a:r>
          </a:p>
        </p:txBody>
      </p:sp>
      <p:pic>
        <p:nvPicPr>
          <p:cNvPr id="3078" name="Picture 6" descr="Girls that Scuba">
            <a:extLst>
              <a:ext uri="{FF2B5EF4-FFF2-40B4-BE49-F238E27FC236}">
                <a16:creationId xmlns:a16="http://schemas.microsoft.com/office/drawing/2014/main" id="{74B498C1-5EBF-C5CA-8C1E-D1F5C655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00" y="282173"/>
            <a:ext cx="3766378" cy="19381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6AD36-6339-84BE-60F1-D797C48BF5BB}"/>
              </a:ext>
            </a:extLst>
          </p:cNvPr>
          <p:cNvSpPr txBox="1"/>
          <p:nvPr/>
        </p:nvSpPr>
        <p:spPr>
          <a:xfrm>
            <a:off x="3999286" y="750891"/>
            <a:ext cx="3467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 Master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A0977-48D1-1188-DE18-5AF0B543A2EA}"/>
              </a:ext>
            </a:extLst>
          </p:cNvPr>
          <p:cNvSpPr txBox="1"/>
          <p:nvPr/>
        </p:nvSpPr>
        <p:spPr>
          <a:xfrm>
            <a:off x="8200559" y="2402818"/>
            <a:ext cx="393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https://www.girlsthatscuba.com/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DF7CCE-6FA7-0B03-37DF-33B064E96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990" y="3270544"/>
            <a:ext cx="3862939" cy="21729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95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784A22-3D5A-797F-CA2B-D73B2138E6DF}"/>
              </a:ext>
            </a:extLst>
          </p:cNvPr>
          <p:cNvSpPr txBox="1"/>
          <p:nvPr/>
        </p:nvSpPr>
        <p:spPr>
          <a:xfrm>
            <a:off x="2986626" y="124623"/>
            <a:ext cx="7777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Shasta Henry aka the Bug Dr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F473F-068B-FE83-95FD-D33F8160E46A}"/>
              </a:ext>
            </a:extLst>
          </p:cNvPr>
          <p:cNvSpPr txBox="1"/>
          <p:nvPr/>
        </p:nvSpPr>
        <p:spPr>
          <a:xfrm>
            <a:off x="3327947" y="705993"/>
            <a:ext cx="8405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Ecologist, PhD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D78A1-B90A-90DC-ADAF-EF989DF330BA}"/>
              </a:ext>
            </a:extLst>
          </p:cNvPr>
          <p:cNvSpPr txBox="1"/>
          <p:nvPr/>
        </p:nvSpPr>
        <p:spPr>
          <a:xfrm>
            <a:off x="184087" y="4199262"/>
            <a:ext cx="1165056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Scientist &amp; Science Communicator</a:t>
            </a:r>
          </a:p>
          <a:p>
            <a:endParaRPr lang="en-US" sz="1200" b="1" dirty="0"/>
          </a:p>
          <a:p>
            <a:r>
              <a:rPr lang="en-US" sz="2400" dirty="0"/>
              <a:t>With help from my colleagues at Coastcare Victoria and </a:t>
            </a:r>
            <a:r>
              <a:rPr lang="en-US" sz="2400" dirty="0" err="1"/>
              <a:t>Ecolinc</a:t>
            </a:r>
            <a:r>
              <a:rPr lang="en-US" sz="2400" dirty="0"/>
              <a:t>, I used my research skills and my interest in ecology to design this Schools Kit. I have written lots of boring papers about interesting things. So, I hope you’re learning lots but having fun too. </a:t>
            </a:r>
          </a:p>
          <a:p>
            <a:endParaRPr lang="en-US" sz="1600" dirty="0"/>
          </a:p>
          <a:p>
            <a:r>
              <a:rPr lang="en-US" sz="2400" dirty="0"/>
              <a:t>I believe that - </a:t>
            </a:r>
            <a:r>
              <a:rPr lang="en-US" sz="2400" i="1" dirty="0"/>
              <a:t>No science is complete until it is communicated.</a:t>
            </a:r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61A20616-D14D-A493-8468-BEDEB3C20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3"/>
          <a:stretch/>
        </p:blipFill>
        <p:spPr bwMode="auto">
          <a:xfrm>
            <a:off x="184087" y="242180"/>
            <a:ext cx="3072609" cy="279713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A6F2A2-725C-0F07-B54C-DDD17946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75" r="50000"/>
          <a:stretch/>
        </p:blipFill>
        <p:spPr>
          <a:xfrm>
            <a:off x="9783116" y="124623"/>
            <a:ext cx="2288171" cy="37206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11CD40-0B8C-EF4E-16F9-7A7B4A2EA83A}"/>
              </a:ext>
            </a:extLst>
          </p:cNvPr>
          <p:cNvSpPr txBox="1"/>
          <p:nvPr/>
        </p:nvSpPr>
        <p:spPr>
          <a:xfrm>
            <a:off x="9783116" y="3845319"/>
            <a:ext cx="213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</a:rPr>
              <a:t>Hyboptera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shasta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@</a:t>
            </a:r>
            <a:r>
              <a:rPr lang="en-AU" sz="2000" b="0" i="0" dirty="0" err="1">
                <a:solidFill>
                  <a:schemeClr val="bg1"/>
                </a:solidFill>
                <a:effectLst/>
                <a:latin typeface="-apple-system"/>
              </a:rPr>
              <a:t>hybopterashasta</a:t>
            </a:r>
            <a:endParaRPr lang="en-AU" sz="20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FB264-54A4-0DF3-4A05-BCA6E1CBBA89}"/>
              </a:ext>
            </a:extLst>
          </p:cNvPr>
          <p:cNvSpPr txBox="1"/>
          <p:nvPr/>
        </p:nvSpPr>
        <p:spPr>
          <a:xfrm>
            <a:off x="2172832" y="1309259"/>
            <a:ext cx="739554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2100" i="1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I made this Schools Kit! </a:t>
            </a:r>
          </a:p>
          <a:p>
            <a:pPr lvl="3"/>
            <a:endParaRPr lang="en-US" sz="1100" i="1" dirty="0">
              <a:solidFill>
                <a:schemeClr val="bg1"/>
              </a:solidFill>
            </a:endParaRPr>
          </a:p>
          <a:p>
            <a:r>
              <a:rPr lang="en-US" sz="2100" i="1" dirty="0">
                <a:solidFill>
                  <a:schemeClr val="bg1"/>
                </a:solidFill>
              </a:rPr>
              <a:t>	      I have had several jobs in communication. I worked 	    in eco-tourism, where my first tour went along the 	coast introducing people to crustaceans. I didn’t know    </a:t>
            </a:r>
          </a:p>
          <a:p>
            <a:r>
              <a:rPr lang="en-US" sz="2100" i="1" dirty="0">
                <a:solidFill>
                  <a:schemeClr val="bg1"/>
                </a:solidFill>
              </a:rPr>
              <a:t>            I wanted to be a scientist until I began studying my    </a:t>
            </a:r>
          </a:p>
          <a:p>
            <a:r>
              <a:rPr lang="en-US" sz="2100" i="1" dirty="0">
                <a:solidFill>
                  <a:schemeClr val="bg1"/>
                </a:solidFill>
              </a:rPr>
              <a:t>        </a:t>
            </a:r>
            <a:r>
              <a:rPr lang="en-US" sz="2100" i="1" dirty="0" err="1">
                <a:solidFill>
                  <a:schemeClr val="bg1"/>
                </a:solidFill>
              </a:rPr>
              <a:t>favourite</a:t>
            </a:r>
            <a:r>
              <a:rPr lang="en-US" sz="2100" i="1" dirty="0">
                <a:solidFill>
                  <a:schemeClr val="bg1"/>
                </a:solidFill>
              </a:rPr>
              <a:t> subject at university, bugs. Now I even have a  </a:t>
            </a:r>
          </a:p>
          <a:p>
            <a:r>
              <a:rPr lang="en-US" sz="2100" i="1" dirty="0">
                <a:solidFill>
                  <a:schemeClr val="bg1"/>
                </a:solidFill>
              </a:rPr>
              <a:t>        species of beetle named after me.”</a:t>
            </a:r>
          </a:p>
        </p:txBody>
      </p:sp>
    </p:spTree>
    <p:extLst>
      <p:ext uri="{BB962C8B-B14F-4D97-AF65-F5344CB8AC3E}">
        <p14:creationId xmlns:p14="http://schemas.microsoft.com/office/powerpoint/2010/main" val="256632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462</Words>
  <Application>Microsoft Office PowerPoint</Application>
  <PresentationFormat>Widescreen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-apple-system</vt:lpstr>
      <vt:lpstr>Aptos</vt:lpstr>
      <vt:lpstr>Aptos Display</vt:lpstr>
      <vt:lpstr>Arial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Shasta Henry</dc:creator>
  <cp:lastModifiedBy>Laura R Town-Hopkinson (DEECA)</cp:lastModifiedBy>
  <cp:revision>13</cp:revision>
  <dcterms:created xsi:type="dcterms:W3CDTF">2024-09-13T03:23:42Z</dcterms:created>
  <dcterms:modified xsi:type="dcterms:W3CDTF">2025-06-04T05:35:52Z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57e2ab-f512-40e2-9c9a-c64247360765_Enabled">
    <vt:lpwstr>true</vt:lpwstr>
  </property>
  <property fmtid="{D5CDD505-2E9C-101B-9397-08002B2CF9AE}" pid="3" name="MSIP_Label_4257e2ab-f512-40e2-9c9a-c64247360765_SetDate">
    <vt:lpwstr>2025-06-04T05:35:38Z</vt:lpwstr>
  </property>
  <property fmtid="{D5CDD505-2E9C-101B-9397-08002B2CF9AE}" pid="4" name="MSIP_Label_4257e2ab-f512-40e2-9c9a-c64247360765_Method">
    <vt:lpwstr>Privileged</vt:lpwstr>
  </property>
  <property fmtid="{D5CDD505-2E9C-101B-9397-08002B2CF9AE}" pid="5" name="MSIP_Label_4257e2ab-f512-40e2-9c9a-c64247360765_Name">
    <vt:lpwstr>OFFICIAL</vt:lpwstr>
  </property>
  <property fmtid="{D5CDD505-2E9C-101B-9397-08002B2CF9AE}" pid="6" name="MSIP_Label_4257e2ab-f512-40e2-9c9a-c64247360765_SiteId">
    <vt:lpwstr>e8bdd6f7-fc18-4e48-a554-7f547927223b</vt:lpwstr>
  </property>
  <property fmtid="{D5CDD505-2E9C-101B-9397-08002B2CF9AE}" pid="7" name="MSIP_Label_4257e2ab-f512-40e2-9c9a-c64247360765_ActionId">
    <vt:lpwstr>9ee272f1-daf3-44cf-b1a5-67a96adbef8e</vt:lpwstr>
  </property>
  <property fmtid="{D5CDD505-2E9C-101B-9397-08002B2CF9AE}" pid="8" name="MSIP_Label_4257e2ab-f512-40e2-9c9a-c64247360765_ContentBits">
    <vt:lpwstr>2</vt:lpwstr>
  </property>
  <property fmtid="{D5CDD505-2E9C-101B-9397-08002B2CF9AE}" pid="9" name="MSIP_Label_4257e2ab-f512-40e2-9c9a-c64247360765_Tag">
    <vt:lpwstr>10, 0, 1, 1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</vt:lpwstr>
  </property>
</Properties>
</file>