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6"/>
    <p:sldMasterId id="2147483668" r:id="rId7"/>
  </p:sldMasterIdLst>
  <p:notesMasterIdLst>
    <p:notesMasterId r:id="rId31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8" r:id="rId26"/>
    <p:sldId id="274" r:id="rId27"/>
    <p:sldId id="275" r:id="rId28"/>
    <p:sldId id="276" r:id="rId29"/>
    <p:sldId id="277" r:id="rId3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910">
          <p15:clr>
            <a:srgbClr val="9AA0A6"/>
          </p15:clr>
        </p15:guide>
        <p15:guide id="2" orient="horz" pos="26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0192D1-2708-86DA-8B94-97F75F747F3A}" v="1" dt="2026-05-05T04:03:45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88"/>
    <p:restoredTop sz="94614"/>
  </p:normalViewPr>
  <p:slideViewPr>
    <p:cSldViewPr snapToGrid="0">
      <p:cViewPr>
        <p:scale>
          <a:sx n="50" d="100"/>
          <a:sy n="50" d="100"/>
        </p:scale>
        <p:origin x="1564" y="144"/>
      </p:cViewPr>
      <p:guideLst>
        <p:guide pos="2910"/>
        <p:guide orient="horz" pos="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ya Kaartinen-Price (DEECA)" userId="S::shaya.kaartinen-price@deeca.vic.gov.au::2cbfa7c8-deea-478d-8ef3-552188cada14" providerId="AD" clId="Web-{7A4950B6-A171-BEDA-F325-FD84C8B0CDCC}"/>
    <pc:docChg chg="modSld">
      <pc:chgData name="Shaya Kaartinen-Price (DEECA)" userId="S::shaya.kaartinen-price@deeca.vic.gov.au::2cbfa7c8-deea-478d-8ef3-552188cada14" providerId="AD" clId="Web-{7A4950B6-A171-BEDA-F325-FD84C8B0CDCC}" dt="2026-04-30T00:34:05.678" v="12" actId="20577"/>
      <pc:docMkLst>
        <pc:docMk/>
      </pc:docMkLst>
      <pc:sldChg chg="modSp">
        <pc:chgData name="Shaya Kaartinen-Price (DEECA)" userId="S::shaya.kaartinen-price@deeca.vic.gov.au::2cbfa7c8-deea-478d-8ef3-552188cada14" providerId="AD" clId="Web-{7A4950B6-A171-BEDA-F325-FD84C8B0CDCC}" dt="2026-04-30T00:18:19.083" v="5" actId="20577"/>
        <pc:sldMkLst>
          <pc:docMk/>
          <pc:sldMk cId="0" sldId="258"/>
        </pc:sldMkLst>
        <pc:spChg chg="mod">
          <ac:chgData name="Shaya Kaartinen-Price (DEECA)" userId="S::shaya.kaartinen-price@deeca.vic.gov.au::2cbfa7c8-deea-478d-8ef3-552188cada14" providerId="AD" clId="Web-{7A4950B6-A171-BEDA-F325-FD84C8B0CDCC}" dt="2026-04-30T00:18:19.083" v="5" actId="20577"/>
          <ac:spMkLst>
            <pc:docMk/>
            <pc:sldMk cId="0" sldId="258"/>
            <ac:spMk id="225" creationId="{00000000-0000-0000-0000-000000000000}"/>
          </ac:spMkLst>
        </pc:spChg>
      </pc:sldChg>
      <pc:sldChg chg="modSp">
        <pc:chgData name="Shaya Kaartinen-Price (DEECA)" userId="S::shaya.kaartinen-price@deeca.vic.gov.au::2cbfa7c8-deea-478d-8ef3-552188cada14" providerId="AD" clId="Web-{7A4950B6-A171-BEDA-F325-FD84C8B0CDCC}" dt="2026-04-30T00:22:41.356" v="11" actId="20577"/>
        <pc:sldMkLst>
          <pc:docMk/>
          <pc:sldMk cId="0" sldId="261"/>
        </pc:sldMkLst>
        <pc:spChg chg="mod">
          <ac:chgData name="Shaya Kaartinen-Price (DEECA)" userId="S::shaya.kaartinen-price@deeca.vic.gov.au::2cbfa7c8-deea-478d-8ef3-552188cada14" providerId="AD" clId="Web-{7A4950B6-A171-BEDA-F325-FD84C8B0CDCC}" dt="2026-04-30T00:22:41.356" v="11" actId="20577"/>
          <ac:spMkLst>
            <pc:docMk/>
            <pc:sldMk cId="0" sldId="261"/>
            <ac:spMk id="266" creationId="{00000000-0000-0000-0000-000000000000}"/>
          </ac:spMkLst>
        </pc:spChg>
      </pc:sldChg>
      <pc:sldChg chg="modSp">
        <pc:chgData name="Shaya Kaartinen-Price (DEECA)" userId="S::shaya.kaartinen-price@deeca.vic.gov.au::2cbfa7c8-deea-478d-8ef3-552188cada14" providerId="AD" clId="Web-{7A4950B6-A171-BEDA-F325-FD84C8B0CDCC}" dt="2026-04-30T00:22:37.246" v="10" actId="20577"/>
        <pc:sldMkLst>
          <pc:docMk/>
          <pc:sldMk cId="0" sldId="262"/>
        </pc:sldMkLst>
        <pc:spChg chg="mod">
          <ac:chgData name="Shaya Kaartinen-Price (DEECA)" userId="S::shaya.kaartinen-price@deeca.vic.gov.au::2cbfa7c8-deea-478d-8ef3-552188cada14" providerId="AD" clId="Web-{7A4950B6-A171-BEDA-F325-FD84C8B0CDCC}" dt="2026-04-30T00:22:37.246" v="10" actId="20577"/>
          <ac:spMkLst>
            <pc:docMk/>
            <pc:sldMk cId="0" sldId="262"/>
            <ac:spMk id="277" creationId="{00000000-0000-0000-0000-000000000000}"/>
          </ac:spMkLst>
        </pc:spChg>
      </pc:sldChg>
      <pc:sldChg chg="modSp">
        <pc:chgData name="Shaya Kaartinen-Price (DEECA)" userId="S::shaya.kaartinen-price@deeca.vic.gov.au::2cbfa7c8-deea-478d-8ef3-552188cada14" providerId="AD" clId="Web-{7A4950B6-A171-BEDA-F325-FD84C8B0CDCC}" dt="2026-04-30T00:34:05.678" v="12" actId="20577"/>
        <pc:sldMkLst>
          <pc:docMk/>
          <pc:sldMk cId="0" sldId="277"/>
        </pc:sldMkLst>
        <pc:spChg chg="mod">
          <ac:chgData name="Shaya Kaartinen-Price (DEECA)" userId="S::shaya.kaartinen-price@deeca.vic.gov.au::2cbfa7c8-deea-478d-8ef3-552188cada14" providerId="AD" clId="Web-{7A4950B6-A171-BEDA-F325-FD84C8B0CDCC}" dt="2026-04-30T00:34:05.678" v="12" actId="20577"/>
          <ac:spMkLst>
            <pc:docMk/>
            <pc:sldMk cId="0" sldId="277"/>
            <ac:spMk id="421" creationId="{00000000-0000-0000-0000-000000000000}"/>
          </ac:spMkLst>
        </pc:spChg>
      </pc:sldChg>
    </pc:docChg>
  </pc:docChgLst>
  <pc:docChgLst>
    <pc:chgData name="Shaya Kaartinen-Price (DEECA)" userId="S::shaya.kaartinen-price@deeca.vic.gov.au::2cbfa7c8-deea-478d-8ef3-552188cada14" providerId="AD" clId="Web-{8B0192D1-2708-86DA-8B94-97F75F747F3A}"/>
    <pc:docChg chg="modSld">
      <pc:chgData name="Shaya Kaartinen-Price (DEECA)" userId="S::shaya.kaartinen-price@deeca.vic.gov.au::2cbfa7c8-deea-478d-8ef3-552188cada14" providerId="AD" clId="Web-{8B0192D1-2708-86DA-8B94-97F75F747F3A}" dt="2026-05-05T04:03:45.003" v="0" actId="1076"/>
      <pc:docMkLst>
        <pc:docMk/>
      </pc:docMkLst>
      <pc:sldChg chg="modSp">
        <pc:chgData name="Shaya Kaartinen-Price (DEECA)" userId="S::shaya.kaartinen-price@deeca.vic.gov.au::2cbfa7c8-deea-478d-8ef3-552188cada14" providerId="AD" clId="Web-{8B0192D1-2708-86DA-8B94-97F75F747F3A}" dt="2026-05-05T04:03:45.003" v="0" actId="1076"/>
        <pc:sldMkLst>
          <pc:docMk/>
          <pc:sldMk cId="0" sldId="257"/>
        </pc:sldMkLst>
        <pc:spChg chg="mod">
          <ac:chgData name="Shaya Kaartinen-Price (DEECA)" userId="S::shaya.kaartinen-price@deeca.vic.gov.au::2cbfa7c8-deea-478d-8ef3-552188cada14" providerId="AD" clId="Web-{8B0192D1-2708-86DA-8B94-97F75F747F3A}" dt="2026-05-05T04:03:45.003" v="0" actId="1076"/>
          <ac:spMkLst>
            <pc:docMk/>
            <pc:sldMk cId="0" sldId="257"/>
            <ac:spMk id="2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1225f2cf0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21225f2cf0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1225f2cf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21225f2cf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21225f2cf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21225f2cf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1225f2cf0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121225f2cf0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21225f2cf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21225f2cf0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21225f2cf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21225f2cf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1225f2cf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121225f2cf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21225f2cf0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21225f2cf0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21225f2cf0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21225f2cf0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21225f2cf0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121225f2cf0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>
          <a:extLst>
            <a:ext uri="{FF2B5EF4-FFF2-40B4-BE49-F238E27FC236}">
              <a16:creationId xmlns:a16="http://schemas.microsoft.com/office/drawing/2014/main" id="{23F3C941-3C28-957A-91B0-BF3E7C8E0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21225f2cf0_0_145:notes">
            <a:extLst>
              <a:ext uri="{FF2B5EF4-FFF2-40B4-BE49-F238E27FC236}">
                <a16:creationId xmlns:a16="http://schemas.microsoft.com/office/drawing/2014/main" id="{1C952096-FF73-A663-99C5-0EDD8D27C9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21225f2cf0_0_145:notes">
            <a:extLst>
              <a:ext uri="{FF2B5EF4-FFF2-40B4-BE49-F238E27FC236}">
                <a16:creationId xmlns:a16="http://schemas.microsoft.com/office/drawing/2014/main" id="{D4609176-B1FC-7D70-99E2-C5E2CEF0A8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9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1225f2cf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1225f2cf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21225f2cf0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21225f2cf0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2122aafb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2122aafb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1225f2cf0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121225f2cf0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1225f2cf0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121225f2cf0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122aafb1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12122aafb1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122aafb1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12122aafb1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1225f2cf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21225f2cf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122aafb15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2122aafb15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1225f2cf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21225f2cf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1225f2cf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21225f2cf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21225f2cf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21225f2cf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1 Cover B 1 1">
  <p:cSld name="TITLE_1_1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0"/>
            <a:ext cx="9144000" cy="25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/>
        </p:nvSpPr>
        <p:spPr>
          <a:xfrm>
            <a:off x="0" y="1453775"/>
            <a:ext cx="49011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Arial"/>
                <a:ea typeface="Arial"/>
                <a:cs typeface="Arial"/>
                <a:sym typeface="Arial"/>
              </a:rPr>
              <a:t>K̓TSI H̓A̓GI̓UƛA</a:t>
            </a:r>
            <a:r>
              <a:rPr lang="en" sz="1600" b="1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 - DON’T OVERHARVEST</a:t>
            </a: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highlight>
                <a:srgbClr val="FBAF33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" name="Google Shape;14;p2"/>
          <p:cNvSpPr txBox="1"/>
          <p:nvPr/>
        </p:nvSpPr>
        <p:spPr>
          <a:xfrm>
            <a:off x="0" y="1748375"/>
            <a:ext cx="50136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57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FFFFFF"/>
                </a:solidFill>
                <a:highlight>
                  <a:srgbClr val="BA812E"/>
                </a:highlight>
                <a:latin typeface="Comfortaa"/>
                <a:ea typeface="Comfortaa"/>
                <a:cs typeface="Comfortaa"/>
                <a:sym typeface="Comfortaa"/>
              </a:rPr>
              <a:t>HERRING HANDBOOK</a:t>
            </a:r>
            <a:endParaRPr sz="3000" b="1" i="0" u="none" strike="noStrike" cap="none">
              <a:solidFill>
                <a:srgbClr val="FFFFFF"/>
              </a:solidFill>
              <a:highlight>
                <a:srgbClr val="BA812E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5" name="Google Shape;15;p2"/>
          <p:cNvCxnSpPr/>
          <p:nvPr/>
        </p:nvCxnSpPr>
        <p:spPr>
          <a:xfrm>
            <a:off x="0" y="2544608"/>
            <a:ext cx="91467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6;p2"/>
          <p:cNvCxnSpPr/>
          <p:nvPr/>
        </p:nvCxnSpPr>
        <p:spPr>
          <a:xfrm>
            <a:off x="4186350" y="2944325"/>
            <a:ext cx="0" cy="3647100"/>
          </a:xfrm>
          <a:prstGeom prst="straightConnector1">
            <a:avLst/>
          </a:prstGeom>
          <a:noFill/>
          <a:ln w="19050" cap="flat" cmpd="sng">
            <a:solidFill>
              <a:srgbClr val="FBAF3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7" name="Google Shape;17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979" y="-9100"/>
            <a:ext cx="659400" cy="8718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/>
        </p:nvSpPr>
        <p:spPr>
          <a:xfrm>
            <a:off x="327000" y="2932075"/>
            <a:ext cx="3653100" cy="3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“So much depends on herring, including us!”</a:t>
            </a:r>
            <a:endParaRPr sz="26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</a:t>
            </a:r>
            <a:r>
              <a:rPr lang="en" sz="1700" b="1" i="1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 - Jordan Wilson</a:t>
            </a:r>
            <a:endParaRPr sz="1700" b="1" i="1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54225" y="6302300"/>
            <a:ext cx="5583900" cy="449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7899845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title"/>
          </p:nvPr>
        </p:nvSpPr>
        <p:spPr>
          <a:xfrm>
            <a:off x="624928" y="1712590"/>
            <a:ext cx="7899845" cy="285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body" idx="1"/>
          </p:nvPr>
        </p:nvSpPr>
        <p:spPr>
          <a:xfrm>
            <a:off x="624928" y="4597114"/>
            <a:ext cx="7899845" cy="15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3892678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5"/>
          <p:cNvSpPr txBox="1">
            <a:spLocks noGrp="1"/>
          </p:cNvSpPr>
          <p:nvPr>
            <p:ph type="body" idx="2"/>
          </p:nvPr>
        </p:nvSpPr>
        <p:spPr>
          <a:xfrm>
            <a:off x="4636865" y="1828668"/>
            <a:ext cx="3892678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5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630890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body" idx="1"/>
          </p:nvPr>
        </p:nvSpPr>
        <p:spPr>
          <a:xfrm>
            <a:off x="630892" y="1683965"/>
            <a:ext cx="3874787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body" idx="2"/>
          </p:nvPr>
        </p:nvSpPr>
        <p:spPr>
          <a:xfrm>
            <a:off x="630892" y="2509250"/>
            <a:ext cx="3874787" cy="369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3"/>
          </p:nvPr>
        </p:nvSpPr>
        <p:spPr>
          <a:xfrm>
            <a:off x="4636866" y="1683965"/>
            <a:ext cx="3893870" cy="8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body" idx="4"/>
          </p:nvPr>
        </p:nvSpPr>
        <p:spPr>
          <a:xfrm>
            <a:off x="4636866" y="2509250"/>
            <a:ext cx="3893870" cy="369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body" idx="1"/>
          </p:nvPr>
        </p:nvSpPr>
        <p:spPr>
          <a:xfrm>
            <a:off x="3893870" y="989072"/>
            <a:ext cx="4636865" cy="4881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body" idx="2"/>
          </p:nvPr>
        </p:nvSpPr>
        <p:spPr>
          <a:xfrm>
            <a:off x="630890" y="2060830"/>
            <a:ext cx="2954093" cy="38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630890" y="457962"/>
            <a:ext cx="2954093" cy="160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>
            <a:spLocks noGrp="1"/>
          </p:cNvSpPr>
          <p:nvPr>
            <p:ph type="pic" idx="2"/>
          </p:nvPr>
        </p:nvSpPr>
        <p:spPr>
          <a:xfrm>
            <a:off x="3893870" y="989072"/>
            <a:ext cx="4636865" cy="4881748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19"/>
          <p:cNvSpPr txBox="1">
            <a:spLocks noGrp="1"/>
          </p:cNvSpPr>
          <p:nvPr>
            <p:ph type="body" idx="1"/>
          </p:nvPr>
        </p:nvSpPr>
        <p:spPr>
          <a:xfrm>
            <a:off x="630890" y="2060830"/>
            <a:ext cx="2954093" cy="3817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body" idx="1"/>
          </p:nvPr>
        </p:nvSpPr>
        <p:spPr>
          <a:xfrm rot="5400000">
            <a:off x="2400325" y="58041"/>
            <a:ext cx="4358591" cy="7899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 rot="5400000">
            <a:off x="4631300" y="2289015"/>
            <a:ext cx="5821524" cy="197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body" idx="1"/>
          </p:nvPr>
        </p:nvSpPr>
        <p:spPr>
          <a:xfrm rot="5400000">
            <a:off x="624133" y="371299"/>
            <a:ext cx="5821524" cy="58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5pPr>
            <a:lvl6pPr marL="2743200" lvl="5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6pPr>
            <a:lvl7pPr marL="3200400" lvl="6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7pPr>
            <a:lvl8pPr marL="3657600" lvl="7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8pPr>
            <a:lvl9pPr marL="4114800" lvl="8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1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1A 1">
  <p:cSld name="SECTION_HEADER_7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85725" y="1026450"/>
            <a:ext cx="8718000" cy="4906200"/>
          </a:xfrm>
          <a:prstGeom prst="roundRect">
            <a:avLst>
              <a:gd name="adj" fmla="val 1780"/>
            </a:avLst>
          </a:prstGeom>
          <a:solidFill>
            <a:srgbClr val="FBAF33">
              <a:alpha val="262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412650" y="1269725"/>
            <a:ext cx="8236500" cy="4374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algn="bl" rotWithShape="0">
              <a:srgbClr val="B7B7B7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651" y="1937126"/>
            <a:ext cx="3911099" cy="30848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3"/>
          <p:cNvCxnSpPr/>
          <p:nvPr/>
        </p:nvCxnSpPr>
        <p:spPr>
          <a:xfrm rot="10800000">
            <a:off x="410000" y="1758110"/>
            <a:ext cx="8253300" cy="0"/>
          </a:xfrm>
          <a:prstGeom prst="straightConnector1">
            <a:avLst/>
          </a:prstGeom>
          <a:noFill/>
          <a:ln w="19050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3"/>
          <p:cNvCxnSpPr/>
          <p:nvPr/>
        </p:nvCxnSpPr>
        <p:spPr>
          <a:xfrm>
            <a:off x="736000" y="1283820"/>
            <a:ext cx="0" cy="4387500"/>
          </a:xfrm>
          <a:prstGeom prst="straightConnector1">
            <a:avLst/>
          </a:prstGeom>
          <a:noFill/>
          <a:ln w="1905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3"/>
          <p:cNvSpPr txBox="1"/>
          <p:nvPr/>
        </p:nvSpPr>
        <p:spPr>
          <a:xfrm>
            <a:off x="6041700" y="23203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SEAL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6117900" y="3070388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SALMON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4563725" y="3070400"/>
            <a:ext cx="9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SMALL FISH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7508538" y="396812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PLANKTON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5107025" y="41634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CRAB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6194125" y="3896688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SHRIMP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32;p3"/>
          <p:cNvSpPr txBox="1"/>
          <p:nvPr/>
        </p:nvSpPr>
        <p:spPr>
          <a:xfrm>
            <a:off x="6007025" y="496827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MUSSEL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" name="Google Shape;33;p3"/>
          <p:cNvSpPr txBox="1"/>
          <p:nvPr/>
        </p:nvSpPr>
        <p:spPr>
          <a:xfrm>
            <a:off x="7046600" y="4683275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MOLLUSC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3"/>
          <p:cNvSpPr txBox="1"/>
          <p:nvPr/>
        </p:nvSpPr>
        <p:spPr>
          <a:xfrm>
            <a:off x="7508550" y="2438800"/>
            <a:ext cx="9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SUN</a:t>
            </a:r>
            <a:endParaRPr sz="1000" b="1"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1A 1 1">
  <p:cSld name="SECTION_HEADER_7_2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806450" y="1498325"/>
            <a:ext cx="4101300" cy="44751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cxnSp>
        <p:nvCxnSpPr>
          <p:cNvPr id="37" name="Google Shape;37;p4"/>
          <p:cNvCxnSpPr/>
          <p:nvPr/>
        </p:nvCxnSpPr>
        <p:spPr>
          <a:xfrm>
            <a:off x="4561950" y="1243967"/>
            <a:ext cx="5400" cy="4729500"/>
          </a:xfrm>
          <a:prstGeom prst="straightConnector1">
            <a:avLst/>
          </a:prstGeom>
          <a:noFill/>
          <a:ln w="19050" cap="flat" cmpd="sng">
            <a:solidFill>
              <a:srgbClr val="FBAF33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3">
  <p:cSld name="SECTION_HEADER_3_3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1">
  <p:cSld name="SECTION_HEADER_3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542593">
            <a:off x="1369321" y="2984458"/>
            <a:ext cx="1233683" cy="21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623345">
            <a:off x="1736412" y="3715760"/>
            <a:ext cx="1664578" cy="21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23383" flipH="1">
            <a:off x="3507908" y="3718863"/>
            <a:ext cx="1657432" cy="21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42593" flipH="1">
            <a:off x="4334771" y="2984458"/>
            <a:ext cx="1233683" cy="21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046600" y="3450441"/>
            <a:ext cx="772249" cy="2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371" y="1912154"/>
            <a:ext cx="717754" cy="7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7816413" flipH="1">
            <a:off x="1096159" y="4455797"/>
            <a:ext cx="595654" cy="22861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/>
        </p:nvSpPr>
        <p:spPr>
          <a:xfrm>
            <a:off x="2706898" y="2574478"/>
            <a:ext cx="14967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Herring larvae</a:t>
            </a:r>
            <a:endParaRPr sz="13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" name="Google Shape;49;p6"/>
          <p:cNvSpPr/>
          <p:nvPr/>
        </p:nvSpPr>
        <p:spPr>
          <a:xfrm>
            <a:off x="1762725" y="48319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"/>
          <p:cNvSpPr/>
          <p:nvPr/>
        </p:nvSpPr>
        <p:spPr>
          <a:xfrm>
            <a:off x="3279000" y="44015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>
            <a:off x="4827400" y="489277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5752350" y="338362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Google Shape;53;p6"/>
          <p:cNvGrpSpPr/>
          <p:nvPr/>
        </p:nvGrpSpPr>
        <p:grpSpPr>
          <a:xfrm>
            <a:off x="213969" y="3363451"/>
            <a:ext cx="1724375" cy="822229"/>
            <a:chOff x="7133862" y="1948550"/>
            <a:chExt cx="1724375" cy="822229"/>
          </a:xfrm>
        </p:grpSpPr>
        <p:pic>
          <p:nvPicPr>
            <p:cNvPr id="54" name="Google Shape;54;p6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862" y="1948550"/>
              <a:ext cx="1724375" cy="53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55;p6"/>
            <p:cNvSpPr txBox="1"/>
            <p:nvPr/>
          </p:nvSpPr>
          <p:spPr>
            <a:xfrm>
              <a:off x="7236743" y="2483079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6" name="Google Shape;56;p6"/>
          <p:cNvSpPr/>
          <p:nvPr/>
        </p:nvSpPr>
        <p:spPr>
          <a:xfrm>
            <a:off x="6232675" y="103951"/>
            <a:ext cx="2817600" cy="1447200"/>
          </a:xfrm>
          <a:prstGeom prst="roundRect">
            <a:avLst>
              <a:gd name="adj" fmla="val 5459"/>
            </a:avLst>
          </a:prstGeom>
          <a:solidFill>
            <a:srgbClr val="FFFFF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Drag and drop each animal to its spot in the web.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8245478" y="781338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" name="Google Shape;58;p6"/>
          <p:cNvGrpSpPr/>
          <p:nvPr/>
        </p:nvGrpSpPr>
        <p:grpSpPr>
          <a:xfrm>
            <a:off x="6905131" y="935024"/>
            <a:ext cx="1496700" cy="548661"/>
            <a:chOff x="7010928" y="2064161"/>
            <a:chExt cx="1496700" cy="548661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6737" y="2064161"/>
              <a:ext cx="1005800" cy="3117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oogle Shape;60;p6"/>
            <p:cNvSpPr txBox="1"/>
            <p:nvPr/>
          </p:nvSpPr>
          <p:spPr>
            <a:xfrm>
              <a:off x="7010928" y="2325122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0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61" name="Google Shape;61;p6"/>
          <p:cNvGrpSpPr/>
          <p:nvPr/>
        </p:nvGrpSpPr>
        <p:grpSpPr>
          <a:xfrm>
            <a:off x="7510170" y="1034582"/>
            <a:ext cx="330237" cy="391912"/>
            <a:chOff x="3202866" y="5907827"/>
            <a:chExt cx="455374" cy="540419"/>
          </a:xfrm>
        </p:grpSpPr>
        <p:sp>
          <p:nvSpPr>
            <p:cNvPr id="62" name="Google Shape;62;p6"/>
            <p:cNvSpPr/>
            <p:nvPr/>
          </p:nvSpPr>
          <p:spPr>
            <a:xfrm>
              <a:off x="3224087" y="5907827"/>
              <a:ext cx="197100" cy="197100"/>
            </a:xfrm>
            <a:prstGeom prst="ellipse">
              <a:avLst/>
            </a:prstGeom>
            <a:solidFill>
              <a:srgbClr val="EF4225"/>
            </a:solidFill>
            <a:ln w="19050" cap="flat" cmpd="sng">
              <a:solidFill>
                <a:srgbClr val="E0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63;p6"/>
            <p:cNvGrpSpPr/>
            <p:nvPr/>
          </p:nvGrpSpPr>
          <p:grpSpPr>
            <a:xfrm rot="-1799905">
              <a:off x="3292514" y="5975624"/>
              <a:ext cx="276078" cy="432580"/>
              <a:chOff x="281875" y="4003475"/>
              <a:chExt cx="362100" cy="567365"/>
            </a:xfrm>
          </p:grpSpPr>
          <p:sp>
            <p:nvSpPr>
              <p:cNvPr id="64" name="Google Shape;64;p6"/>
              <p:cNvSpPr/>
              <p:nvPr/>
            </p:nvSpPr>
            <p:spPr>
              <a:xfrm>
                <a:off x="281875" y="4003475"/>
                <a:ext cx="362100" cy="3966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6"/>
              <p:cNvSpPr/>
              <p:nvPr/>
            </p:nvSpPr>
            <p:spPr>
              <a:xfrm>
                <a:off x="423445" y="4361440"/>
                <a:ext cx="76500" cy="2094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6"/>
              <p:cNvSpPr/>
              <p:nvPr/>
            </p:nvSpPr>
            <p:spPr>
              <a:xfrm>
                <a:off x="388689" y="4269352"/>
                <a:ext cx="146700" cy="118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7" name="Google Shape;67;p6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34907">
            <a:off x="7582457" y="801617"/>
            <a:ext cx="806437" cy="37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9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2">
  <p:cSld name="SECTION_HEADER_3_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7"/>
          <p:cNvGrpSpPr/>
          <p:nvPr/>
        </p:nvGrpSpPr>
        <p:grpSpPr>
          <a:xfrm>
            <a:off x="3139593" y="3578481"/>
            <a:ext cx="1654988" cy="805600"/>
            <a:chOff x="3933820" y="2642095"/>
            <a:chExt cx="1654988" cy="805600"/>
          </a:xfrm>
        </p:grpSpPr>
        <p:pic>
          <p:nvPicPr>
            <p:cNvPr id="71" name="Google Shape;71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933820" y="26420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72;p7"/>
            <p:cNvSpPr txBox="1"/>
            <p:nvPr/>
          </p:nvSpPr>
          <p:spPr>
            <a:xfrm>
              <a:off x="3939108" y="3159995"/>
              <a:ext cx="1649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Juvenile Herring</a:t>
              </a:r>
              <a:endParaRPr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pic>
          <p:nvPicPr>
            <p:cNvPr id="73" name="Google Shape;73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314820" y="27182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7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162420" y="2870695"/>
              <a:ext cx="1203025" cy="260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Google Shape;75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523444" y="2944060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37857">
            <a:off x="2035220" y="32802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5772">
            <a:off x="1913107" y="2194988"/>
            <a:ext cx="1156055" cy="1975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7"/>
          <p:cNvGrpSpPr/>
          <p:nvPr/>
        </p:nvGrpSpPr>
        <p:grpSpPr>
          <a:xfrm>
            <a:off x="364362" y="2656975"/>
            <a:ext cx="1724375" cy="822229"/>
            <a:chOff x="7133862" y="1948550"/>
            <a:chExt cx="1724375" cy="822229"/>
          </a:xfrm>
        </p:grpSpPr>
        <p:pic>
          <p:nvPicPr>
            <p:cNvPr id="79" name="Google Shape;79;p7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3862" y="1948550"/>
              <a:ext cx="1724375" cy="53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7"/>
            <p:cNvSpPr txBox="1"/>
            <p:nvPr/>
          </p:nvSpPr>
          <p:spPr>
            <a:xfrm>
              <a:off x="7236743" y="2483079"/>
              <a:ext cx="1496700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Comfortaa"/>
                  <a:ea typeface="Comfortaa"/>
                  <a:cs typeface="Comfortaa"/>
                  <a:sym typeface="Comfortaa"/>
                </a:rPr>
                <a:t>Salmon</a:t>
              </a: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pic>
        <p:nvPicPr>
          <p:cNvPr id="81" name="Google Shape;81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137857" flipH="1">
            <a:off x="4966590" y="32802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5772" flipH="1">
            <a:off x="4656307" y="21949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62143" flipH="1">
            <a:off x="2035220" y="44994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62143">
            <a:off x="4966590" y="44994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523444" y="4982786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33829">
            <a:off x="1162646" y="4044390"/>
            <a:ext cx="723660" cy="21422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"/>
          <p:cNvSpPr/>
          <p:nvPr/>
        </p:nvSpPr>
        <p:spPr>
          <a:xfrm>
            <a:off x="1432050" y="49536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7"/>
          <p:cNvSpPr/>
          <p:nvPr/>
        </p:nvSpPr>
        <p:spPr>
          <a:xfrm>
            <a:off x="3709013" y="59398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>
            <a:off x="5985963" y="48254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5985963" y="27490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3686475" y="175029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5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PlannerA 4">
  <p:cSld name="SECTION_HEADER_3_4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8"/>
          <p:cNvSpPr/>
          <p:nvPr/>
        </p:nvSpPr>
        <p:spPr>
          <a:xfrm>
            <a:off x="7394550" y="0"/>
            <a:ext cx="1203000" cy="6858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8"/>
          <p:cNvSpPr txBox="1"/>
          <p:nvPr/>
        </p:nvSpPr>
        <p:spPr>
          <a:xfrm>
            <a:off x="90775" y="6323375"/>
            <a:ext cx="85197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K̓TSI H̓A̓GI̓UƛA - DON’T OVER HARVEST</a:t>
            </a:r>
            <a:r>
              <a:rPr lang="en" sz="1200" b="0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| </a:t>
            </a: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HERRING 101: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ANSWER KEY </a:t>
            </a:r>
            <a:endParaRPr sz="1200" b="1" i="0" u="none" strike="noStrike" cap="none">
              <a:solidFill>
                <a:srgbClr val="7250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0" y="6215575"/>
            <a:ext cx="5703900" cy="54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675844" y="2715460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37857">
            <a:off x="2187620" y="30516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5772">
            <a:off x="2065507" y="19663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1137857" flipH="1">
            <a:off x="5118990" y="30516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5772" flipH="1">
            <a:off x="4808707" y="1966388"/>
            <a:ext cx="1156055" cy="1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662143" flipH="1">
            <a:off x="2187620" y="42708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662143">
            <a:off x="5118990" y="4270892"/>
            <a:ext cx="723660" cy="21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3675844" y="4754186"/>
            <a:ext cx="723658" cy="21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33829">
            <a:off x="1315046" y="3815790"/>
            <a:ext cx="723660" cy="21422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8"/>
          <p:cNvSpPr txBox="1"/>
          <p:nvPr/>
        </p:nvSpPr>
        <p:spPr>
          <a:xfrm>
            <a:off x="3336426" y="3974975"/>
            <a:ext cx="14025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Herring</a:t>
            </a:r>
            <a:endParaRPr sz="1300" b="1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6" name="Google Shape;106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26202" y="3305477"/>
            <a:ext cx="1731719" cy="52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83391" y="3448289"/>
            <a:ext cx="1731719" cy="528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8"/>
          <p:cNvGrpSpPr/>
          <p:nvPr/>
        </p:nvGrpSpPr>
        <p:grpSpPr>
          <a:xfrm>
            <a:off x="898420" y="4352460"/>
            <a:ext cx="1505326" cy="1471229"/>
            <a:chOff x="886147" y="2603921"/>
            <a:chExt cx="1505326" cy="1471229"/>
          </a:xfrm>
        </p:grpSpPr>
        <p:sp>
          <p:nvSpPr>
            <p:cNvPr id="109" name="Google Shape;109;p8"/>
            <p:cNvSpPr txBox="1"/>
            <p:nvPr/>
          </p:nvSpPr>
          <p:spPr>
            <a:xfrm>
              <a:off x="1288116" y="3808150"/>
              <a:ext cx="818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People</a:t>
              </a:r>
              <a:endParaRPr sz="13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pic>
          <p:nvPicPr>
            <p:cNvPr id="110" name="Google Shape;110;p8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147" y="2603921"/>
              <a:ext cx="1505326" cy="12087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" name="Google Shape;111;p8"/>
          <p:cNvPicPr preferRelativeResize="0"/>
          <p:nvPr/>
        </p:nvPicPr>
        <p:blipFill rotWithShape="1">
          <a:blip r:embed="rId6" cstate="email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79585">
            <a:off x="9646" y="3282400"/>
            <a:ext cx="2515351" cy="31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 rot="-592548" flipH="1">
            <a:off x="2208846" y="6358365"/>
            <a:ext cx="240150" cy="21424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8"/>
          <p:cNvSpPr/>
          <p:nvPr/>
        </p:nvSpPr>
        <p:spPr>
          <a:xfrm>
            <a:off x="1152750" y="25177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3838888" y="15382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6269138" y="2517740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>
            <a:off x="6269138" y="4534853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3486388" y="5986853"/>
            <a:ext cx="352500" cy="352500"/>
          </a:xfrm>
          <a:prstGeom prst="ellipse">
            <a:avLst/>
          </a:prstGeom>
          <a:solidFill>
            <a:srgbClr val="FBAF33">
              <a:alpha val="2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A7B17"/>
          </p15:clr>
        </p15:guide>
        <p15:guide id="2" orient="horz" pos="605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G 2A 1Q2A">
  <p:cSld name="SECTION_HEADER_7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>
            <a:spLocks noGrp="1"/>
          </p:cNvSpPr>
          <p:nvPr>
            <p:ph type="body" idx="1"/>
          </p:nvPr>
        </p:nvSpPr>
        <p:spPr>
          <a:xfrm>
            <a:off x="192625" y="1498325"/>
            <a:ext cx="8715300" cy="11718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2"/>
          </p:nvPr>
        </p:nvSpPr>
        <p:spPr>
          <a:xfrm>
            <a:off x="192625" y="2902275"/>
            <a:ext cx="8715300" cy="3065400"/>
          </a:xfrm>
          <a:prstGeom prst="rect">
            <a:avLst/>
          </a:prstGeom>
          <a:solidFill>
            <a:srgbClr val="FBAF33">
              <a:alpha val="25882"/>
            </a:srgbClr>
          </a:solidFill>
          <a:ln w="9525" cap="flat" cmpd="sng">
            <a:solidFill>
              <a:srgbClr val="FBAF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5pPr>
            <a:lvl6pPr marL="2743200" lvl="5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6pPr>
            <a:lvl7pPr marL="3200400" lvl="6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  <a:defRPr sz="1300">
                <a:solidFill>
                  <a:srgbClr val="000000"/>
                </a:solidFill>
              </a:defRPr>
            </a:lvl7pPr>
            <a:lvl8pPr marL="3657600" lvl="7" indent="-3111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  <a:defRPr sz="1300">
                <a:solidFill>
                  <a:srgbClr val="000000"/>
                </a:solidFill>
              </a:defRPr>
            </a:lvl8pPr>
            <a:lvl9pPr marL="4114800" lvl="8" indent="-3111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300"/>
              <a:buChar char="■"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1">
          <p15:clr>
            <a:srgbClr val="FA7B17"/>
          </p15:clr>
        </p15:guide>
        <p15:guide id="2" orient="horz" pos="936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97" y="6316355"/>
            <a:ext cx="481175" cy="374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624175" y="6323375"/>
            <a:ext cx="85197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Arial"/>
                <a:ea typeface="Arial"/>
                <a:cs typeface="Arial"/>
                <a:sym typeface="Arial"/>
              </a:rPr>
              <a:t>K̓TSI H̓A̓GI̓UƛA</a:t>
            </a:r>
            <a:r>
              <a:rPr lang="en" sz="1200" b="1" i="0" u="none" strike="noStrike" cap="none">
                <a:solidFill>
                  <a:srgbClr val="000000"/>
                </a:solidFill>
                <a:highlight>
                  <a:srgbClr val="FBAF33"/>
                </a:highlight>
                <a:latin typeface="Comfortaa"/>
                <a:ea typeface="Comfortaa"/>
                <a:cs typeface="Comfortaa"/>
                <a:sym typeface="Comfortaa"/>
              </a:rPr>
              <a:t> - DON’T OVERHARVEST</a:t>
            </a:r>
            <a:r>
              <a:rPr lang="en" sz="12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" sz="1200" b="1" i="0" u="none" strike="noStrike" cap="none">
                <a:solidFill>
                  <a:srgbClr val="72501D"/>
                </a:solidFill>
                <a:latin typeface="Comfortaa"/>
                <a:ea typeface="Comfortaa"/>
                <a:cs typeface="Comfortaa"/>
                <a:sym typeface="Comfortaa"/>
              </a:rPr>
              <a:t>| </a:t>
            </a:r>
            <a:r>
              <a:rPr lang="en" sz="1200" b="1" i="0" u="none" strike="noStrike" cap="none">
                <a:solidFill>
                  <a:srgbClr val="72501D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HERRING HANDBOOK</a:t>
            </a:r>
            <a:endParaRPr sz="1200" b="1" i="0" u="none" strike="noStrike" cap="none">
              <a:solidFill>
                <a:srgbClr val="72501D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" name="MSIPCMContentMarking" descr="{&quot;HashCode&quot;:-1264680268,&quot;Placement&quot;:&quot;Footer&quot;,&quot;Top&quot;:516.65155,&quot;Left&quot;:326.046448,&quot;SlideWidth&quot;:720,&quot;SlideHeight&quot;:540}">
            <a:extLst>
              <a:ext uri="{FF2B5EF4-FFF2-40B4-BE49-F238E27FC236}">
                <a16:creationId xmlns:a16="http://schemas.microsoft.com/office/drawing/2014/main" id="{DF7835DA-1CF0-49BC-8F8A-83244552ABC8}"/>
              </a:ext>
            </a:extLst>
          </p:cNvPr>
          <p:cNvSpPr txBox="1"/>
          <p:nvPr userDrawn="1"/>
        </p:nvSpPr>
        <p:spPr>
          <a:xfrm>
            <a:off x="4140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 txBox="1">
            <a:spLocks noGrp="1"/>
          </p:cNvSpPr>
          <p:nvPr>
            <p:ph type="title"/>
          </p:nvPr>
        </p:nvSpPr>
        <p:spPr>
          <a:xfrm>
            <a:off x="629698" y="365735"/>
            <a:ext cx="7899845" cy="132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9pPr>
          </a:lstStyle>
          <a:p>
            <a:endParaRPr/>
          </a:p>
        </p:txBody>
      </p:sp>
      <p:sp>
        <p:nvSpPr>
          <p:cNvPr id="123" name="Google Shape;123;p10"/>
          <p:cNvSpPr txBox="1">
            <a:spLocks noGrp="1"/>
          </p:cNvSpPr>
          <p:nvPr>
            <p:ph type="body" idx="1"/>
          </p:nvPr>
        </p:nvSpPr>
        <p:spPr>
          <a:xfrm>
            <a:off x="629698" y="1828668"/>
            <a:ext cx="7899845" cy="435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dt" idx="10"/>
          </p:nvPr>
        </p:nvSpPr>
        <p:spPr>
          <a:xfrm>
            <a:off x="629698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10"/>
          <p:cNvSpPr txBox="1">
            <a:spLocks noGrp="1"/>
          </p:cNvSpPr>
          <p:nvPr>
            <p:ph type="ftr" idx="11"/>
          </p:nvPr>
        </p:nvSpPr>
        <p:spPr>
          <a:xfrm>
            <a:off x="3033998" y="6366946"/>
            <a:ext cx="3091243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10"/>
          <p:cNvSpPr txBox="1">
            <a:spLocks noGrp="1"/>
          </p:cNvSpPr>
          <p:nvPr>
            <p:ph type="sldNum" idx="12"/>
          </p:nvPr>
        </p:nvSpPr>
        <p:spPr>
          <a:xfrm>
            <a:off x="6468713" y="6366946"/>
            <a:ext cx="2060830" cy="36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54850" rIns="109700" bIns="54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MSIPCMContentMarking" descr="{&quot;HashCode&quot;:-1264680268,&quot;Placement&quot;:&quot;Footer&quot;,&quot;Top&quot;:516.65155,&quot;Left&quot;:326.046448,&quot;SlideWidth&quot;:720,&quot;SlideHeight&quot;:540}">
            <a:extLst>
              <a:ext uri="{FF2B5EF4-FFF2-40B4-BE49-F238E27FC236}">
                <a16:creationId xmlns:a16="http://schemas.microsoft.com/office/drawing/2014/main" id="{CCF5FE8C-EA6B-4A95-9C9B-044D0024B536}"/>
              </a:ext>
            </a:extLst>
          </p:cNvPr>
          <p:cNvSpPr txBox="1"/>
          <p:nvPr userDrawn="1"/>
        </p:nvSpPr>
        <p:spPr>
          <a:xfrm>
            <a:off x="4140790" y="6561475"/>
            <a:ext cx="8624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200">
                <a:solidFill>
                  <a:srgbClr val="000000"/>
                </a:solidFill>
                <a:latin typeface="Calibri" panose="020F0502020204030204" pitchFamily="34" charset="0"/>
              </a:rPr>
              <a:t>OFFICIAL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dhXBwDxNc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/>
          <p:nvPr/>
        </p:nvSpPr>
        <p:spPr>
          <a:xfrm>
            <a:off x="1342025" y="337875"/>
            <a:ext cx="7615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</a:rPr>
              <a:t>Sanctuaries and Sea Creatures: Ricketts Point</a:t>
            </a:r>
            <a:endParaRPr sz="1700" dirty="0"/>
          </a:p>
        </p:txBody>
      </p:sp>
      <p:pic>
        <p:nvPicPr>
          <p:cNvPr id="202" name="Google Shape;202;p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24" y="6082538"/>
            <a:ext cx="925836" cy="529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1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4820525" y="17233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 physiological adaptation is a </a:t>
            </a:r>
            <a:r>
              <a:rPr lang="en" sz="1800" b="1">
                <a:solidFill>
                  <a:srgbClr val="FFFFFF"/>
                </a:solidFill>
              </a:rPr>
              <a:t>body process</a:t>
            </a:r>
            <a:r>
              <a:rPr lang="en" sz="1800">
                <a:solidFill>
                  <a:srgbClr val="FFFFFF"/>
                </a:solidFill>
              </a:rPr>
              <a:t> that helps an organism survive / reproduce.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For example - a blue ringed octopus makes venom.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11" name="Google Shape;311;p31"/>
          <p:cNvSpPr txBox="1"/>
          <p:nvPr/>
        </p:nvSpPr>
        <p:spPr>
          <a:xfrm>
            <a:off x="5571275" y="342900"/>
            <a:ext cx="2244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Adaptations</a:t>
            </a:r>
            <a:endParaRPr sz="1700"/>
          </a:p>
        </p:txBody>
      </p:sp>
      <p:pic>
        <p:nvPicPr>
          <p:cNvPr id="312" name="Google Shape;312;p3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2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321" name="Google Shape;321;p32"/>
          <p:cNvSpPr txBox="1"/>
          <p:nvPr/>
        </p:nvSpPr>
        <p:spPr>
          <a:xfrm>
            <a:off x="4820525" y="17233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 structural adaptation is a </a:t>
            </a:r>
            <a:r>
              <a:rPr lang="en" sz="1800" b="1">
                <a:solidFill>
                  <a:srgbClr val="FFFFFF"/>
                </a:solidFill>
              </a:rPr>
              <a:t>physical feature</a:t>
            </a:r>
            <a:r>
              <a:rPr lang="en" sz="1800">
                <a:solidFill>
                  <a:srgbClr val="FFFFFF"/>
                </a:solidFill>
              </a:rPr>
              <a:t> that helps an organism survive / reproduce.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For example - a rock lobster has a hard exoskeleton and long antenna for protection.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22" name="Google Shape;322;p32"/>
          <p:cNvSpPr txBox="1"/>
          <p:nvPr/>
        </p:nvSpPr>
        <p:spPr>
          <a:xfrm>
            <a:off x="5571275" y="342900"/>
            <a:ext cx="2244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Adaptations</a:t>
            </a:r>
            <a:endParaRPr sz="1700"/>
          </a:p>
        </p:txBody>
      </p:sp>
      <p:pic>
        <p:nvPicPr>
          <p:cNvPr id="323" name="Google Shape;323;p3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2"/>
            <a:ext cx="914399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3"/>
          <p:cNvSpPr txBox="1"/>
          <p:nvPr/>
        </p:nvSpPr>
        <p:spPr>
          <a:xfrm>
            <a:off x="4513075" y="247102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Design and draw the “ideal creature” best adapted to the kelp forest habitat.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Describe in a paragraph how this make the organism well suited to the kelp forest?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331" name="Google Shape;331;p33"/>
          <p:cNvSpPr txBox="1"/>
          <p:nvPr/>
        </p:nvSpPr>
        <p:spPr>
          <a:xfrm>
            <a:off x="5842050" y="333474"/>
            <a:ext cx="3037999" cy="66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Design challenge</a:t>
            </a:r>
            <a:endParaRPr sz="2700" b="1" dirty="0">
              <a:solidFill>
                <a:srgbClr val="15064D"/>
              </a:solidFill>
            </a:endParaRPr>
          </a:p>
        </p:txBody>
      </p:sp>
      <p:pic>
        <p:nvPicPr>
          <p:cNvPr id="332" name="Google Shape;332;p3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4"/>
          <p:cNvSpPr txBox="1"/>
          <p:nvPr/>
        </p:nvSpPr>
        <p:spPr>
          <a:xfrm>
            <a:off x="5571275" y="342900"/>
            <a:ext cx="2891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</a:rPr>
              <a:t>Biotic factors</a:t>
            </a:r>
            <a:endParaRPr sz="1700" dirty="0"/>
          </a:p>
        </p:txBody>
      </p:sp>
      <p:sp>
        <p:nvSpPr>
          <p:cNvPr id="340" name="Google Shape;340;p34"/>
          <p:cNvSpPr txBox="1"/>
          <p:nvPr/>
        </p:nvSpPr>
        <p:spPr>
          <a:xfrm>
            <a:off x="4820525" y="15360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An environment is made up of both living and nonliving things.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 </a:t>
            </a:r>
            <a:r>
              <a:rPr lang="en" sz="1800" b="1">
                <a:solidFill>
                  <a:srgbClr val="FFFFFF"/>
                </a:solidFill>
              </a:rPr>
              <a:t>biotic</a:t>
            </a:r>
            <a:r>
              <a:rPr lang="en" sz="1800">
                <a:solidFill>
                  <a:srgbClr val="FFFFFF"/>
                </a:solidFill>
              </a:rPr>
              <a:t> (living) factors consist of organisms and their products and wastes.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Biotic is anything living and can include plants, algae and microorganisms.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41" name="Google Shape;341;p3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/>
          <p:nvPr/>
        </p:nvSpPr>
        <p:spPr>
          <a:xfrm>
            <a:off x="5571275" y="342900"/>
            <a:ext cx="2891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</a:rPr>
              <a:t>Abiotic factors</a:t>
            </a:r>
            <a:endParaRPr sz="1700" dirty="0"/>
          </a:p>
        </p:txBody>
      </p:sp>
      <p:sp>
        <p:nvSpPr>
          <p:cNvPr id="349" name="Google Shape;349;p35"/>
          <p:cNvSpPr txBox="1"/>
          <p:nvPr/>
        </p:nvSpPr>
        <p:spPr>
          <a:xfrm>
            <a:off x="4820525" y="15360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An </a:t>
            </a:r>
            <a:r>
              <a:rPr lang="en" sz="1800" b="1">
                <a:solidFill>
                  <a:srgbClr val="FFFFFF"/>
                </a:solidFill>
              </a:rPr>
              <a:t>abiotic</a:t>
            </a:r>
            <a:r>
              <a:rPr lang="en" sz="1800">
                <a:solidFill>
                  <a:srgbClr val="FFFFFF"/>
                </a:solidFill>
              </a:rPr>
              <a:t> factor is a </a:t>
            </a:r>
            <a:r>
              <a:rPr lang="en" sz="1800" b="1">
                <a:solidFill>
                  <a:srgbClr val="FFFFFF"/>
                </a:solidFill>
              </a:rPr>
              <a:t>non-living</a:t>
            </a:r>
            <a:r>
              <a:rPr lang="en" sz="1800">
                <a:solidFill>
                  <a:srgbClr val="FFFFFF"/>
                </a:solidFill>
              </a:rPr>
              <a:t> part of an ecosystem that shapes its environment.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Examples could be salinity, temperature and ocean currents.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50" name="Google Shape;350;p3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5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47;p35">
            <a:extLst>
              <a:ext uri="{FF2B5EF4-FFF2-40B4-BE49-F238E27FC236}">
                <a16:creationId xmlns:a16="http://schemas.microsoft.com/office/drawing/2014/main" id="{E8C0F223-FD04-7026-DB6D-C2E58350A295}"/>
              </a:ext>
            </a:extLst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6"/>
          <p:cNvSpPr txBox="1"/>
          <p:nvPr/>
        </p:nvSpPr>
        <p:spPr>
          <a:xfrm>
            <a:off x="4513075" y="143512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All students must start the game standing up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One ‘factor’ will be read out at a time by the teacher.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b="1" dirty="0">
                <a:solidFill>
                  <a:srgbClr val="FFFFFF"/>
                </a:solidFill>
              </a:rPr>
              <a:t>Stand up with arms up</a:t>
            </a:r>
            <a:r>
              <a:rPr lang="en" sz="1800" dirty="0">
                <a:solidFill>
                  <a:srgbClr val="FFFFFF"/>
                </a:solidFill>
              </a:rPr>
              <a:t> means your guess is the factor is </a:t>
            </a:r>
            <a:r>
              <a:rPr lang="en" sz="1800" b="1" dirty="0">
                <a:solidFill>
                  <a:srgbClr val="FFFFFF"/>
                </a:solidFill>
              </a:rPr>
              <a:t>biotic</a:t>
            </a:r>
            <a:r>
              <a:rPr lang="en" sz="1800" dirty="0">
                <a:solidFill>
                  <a:srgbClr val="FFFFFF"/>
                </a:solidFill>
              </a:rPr>
              <a:t> (living)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u="sng" dirty="0">
                <a:solidFill>
                  <a:srgbClr val="FFFFFF"/>
                </a:solidFill>
              </a:rPr>
              <a:t>Standing up with arms by your side</a:t>
            </a:r>
            <a:r>
              <a:rPr lang="en" sz="1800" dirty="0">
                <a:solidFill>
                  <a:srgbClr val="FFFFFF"/>
                </a:solidFill>
              </a:rPr>
              <a:t> means your guessing the factor is </a:t>
            </a:r>
            <a:r>
              <a:rPr lang="en" sz="1800" b="1" dirty="0">
                <a:solidFill>
                  <a:srgbClr val="FFFFFF"/>
                </a:solidFill>
              </a:rPr>
              <a:t>abiotic</a:t>
            </a:r>
            <a:r>
              <a:rPr lang="en" sz="1800" dirty="0">
                <a:solidFill>
                  <a:srgbClr val="FFFFFF"/>
                </a:solidFill>
              </a:rPr>
              <a:t> (non-living). 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You must sit down if you guess incorrectly. 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Last one standing wins. </a:t>
            </a: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358" name="Google Shape;358;p36"/>
          <p:cNvSpPr txBox="1"/>
          <p:nvPr/>
        </p:nvSpPr>
        <p:spPr>
          <a:xfrm>
            <a:off x="6075222" y="374663"/>
            <a:ext cx="284607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bg1"/>
                </a:solidFill>
              </a:rPr>
              <a:t>Class game</a:t>
            </a:r>
            <a:endParaRPr sz="1700" dirty="0">
              <a:solidFill>
                <a:schemeClr val="bg1"/>
              </a:solidFill>
            </a:endParaRPr>
          </a:p>
        </p:txBody>
      </p:sp>
      <p:pic>
        <p:nvPicPr>
          <p:cNvPr id="359" name="Google Shape;359;p3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6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7"/>
          <p:cNvSpPr txBox="1"/>
          <p:nvPr/>
        </p:nvSpPr>
        <p:spPr>
          <a:xfrm>
            <a:off x="5142975" y="342900"/>
            <a:ext cx="2891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Classification</a:t>
            </a:r>
            <a:endParaRPr sz="1700"/>
          </a:p>
        </p:txBody>
      </p:sp>
      <p:sp>
        <p:nvSpPr>
          <p:cNvPr id="367" name="Google Shape;367;p37"/>
          <p:cNvSpPr txBox="1"/>
          <p:nvPr/>
        </p:nvSpPr>
        <p:spPr>
          <a:xfrm>
            <a:off x="4820525" y="15360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b="1" dirty="0">
                <a:solidFill>
                  <a:srgbClr val="FFFFFF"/>
                </a:solidFill>
              </a:rPr>
              <a:t>Classification</a:t>
            </a:r>
            <a:r>
              <a:rPr lang="en" sz="1800" dirty="0">
                <a:solidFill>
                  <a:srgbClr val="FFFFFF"/>
                </a:solidFill>
              </a:rPr>
              <a:t> is a system used by scientists to describe organisms.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To classify things means to place them in different </a:t>
            </a:r>
            <a:r>
              <a:rPr lang="en" sz="1800" b="1" dirty="0">
                <a:solidFill>
                  <a:srgbClr val="FFFFFF"/>
                </a:solidFill>
              </a:rPr>
              <a:t>categories</a:t>
            </a:r>
            <a:r>
              <a:rPr lang="en" sz="1800" dirty="0">
                <a:solidFill>
                  <a:srgbClr val="FFFFFF"/>
                </a:solidFill>
              </a:rPr>
              <a:t>, or groups. </a:t>
            </a:r>
          </a:p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AU" sz="1800" dirty="0">
                <a:solidFill>
                  <a:srgbClr val="FFFFFF"/>
                </a:solidFill>
              </a:rPr>
              <a:t>Can you think of any ways to group your bingo cards? Compare your grouping with a partner. </a:t>
            </a:r>
          </a:p>
          <a:p>
            <a:pPr marL="114300"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368" name="Google Shape;368;p3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8"/>
          <p:cNvSpPr txBox="1"/>
          <p:nvPr/>
        </p:nvSpPr>
        <p:spPr>
          <a:xfrm>
            <a:off x="5142975" y="342900"/>
            <a:ext cx="28917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Classification</a:t>
            </a:r>
            <a:endParaRPr sz="1700"/>
          </a:p>
        </p:txBody>
      </p:sp>
      <p:sp>
        <p:nvSpPr>
          <p:cNvPr id="376" name="Google Shape;376;p38"/>
          <p:cNvSpPr txBox="1"/>
          <p:nvPr/>
        </p:nvSpPr>
        <p:spPr>
          <a:xfrm>
            <a:off x="4841425" y="1149350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 </a:t>
            </a:r>
            <a:r>
              <a:rPr lang="en" sz="1800" b="1">
                <a:solidFill>
                  <a:srgbClr val="FFFFFF"/>
                </a:solidFill>
              </a:rPr>
              <a:t>classification key</a:t>
            </a:r>
            <a:r>
              <a:rPr lang="en" sz="1800">
                <a:solidFill>
                  <a:srgbClr val="FFFFFF"/>
                </a:solidFill>
              </a:rPr>
              <a:t> is a series of questions that determine an organism's physical characteristics.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When you answer one question, it either branches off to another question or </a:t>
            </a:r>
            <a:r>
              <a:rPr lang="en" sz="1800" b="1">
                <a:solidFill>
                  <a:srgbClr val="FFFFFF"/>
                </a:solidFill>
              </a:rPr>
              <a:t>identifies</a:t>
            </a:r>
            <a:r>
              <a:rPr lang="en" sz="1800">
                <a:solidFill>
                  <a:srgbClr val="FFFFFF"/>
                </a:solidFill>
              </a:rPr>
              <a:t> the organism.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Classification keys help to identify an unknown organism, or work out how to </a:t>
            </a:r>
            <a:r>
              <a:rPr lang="en" sz="1800" b="1">
                <a:solidFill>
                  <a:srgbClr val="FFFFFF"/>
                </a:solidFill>
              </a:rPr>
              <a:t>categorise</a:t>
            </a:r>
            <a:r>
              <a:rPr lang="en" sz="1800">
                <a:solidFill>
                  <a:srgbClr val="FFFFFF"/>
                </a:solidFill>
              </a:rPr>
              <a:t> groups of similar organisms.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377" name="Google Shape;377;p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9"/>
          <p:cNvSpPr txBox="1"/>
          <p:nvPr/>
        </p:nvSpPr>
        <p:spPr>
          <a:xfrm>
            <a:off x="4513075" y="115297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Neatly cut out your bingo cards.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 pairs, randomly choose one card and place it in front of you </a:t>
            </a:r>
            <a:r>
              <a:rPr lang="en" sz="1800" b="1" dirty="0">
                <a:solidFill>
                  <a:srgbClr val="FFFFFF"/>
                </a:solidFill>
              </a:rPr>
              <a:t>without showing your partner.</a:t>
            </a:r>
            <a:endParaRPr sz="1800" b="1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Pose questions to try and </a:t>
            </a:r>
            <a:r>
              <a:rPr lang="en" sz="1800" b="1" dirty="0">
                <a:solidFill>
                  <a:srgbClr val="FFFFFF"/>
                </a:solidFill>
              </a:rPr>
              <a:t>guess</a:t>
            </a:r>
            <a:r>
              <a:rPr lang="en" sz="1800" dirty="0">
                <a:solidFill>
                  <a:srgbClr val="FFFFFF"/>
                </a:solidFill>
              </a:rPr>
              <a:t> the species on your partners card.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If the answer is </a:t>
            </a:r>
            <a:r>
              <a:rPr lang="en" sz="1800" b="1" dirty="0">
                <a:solidFill>
                  <a:srgbClr val="FFFFFF"/>
                </a:solidFill>
              </a:rPr>
              <a:t>‘yes’</a:t>
            </a:r>
            <a:r>
              <a:rPr lang="en" sz="1800" dirty="0">
                <a:solidFill>
                  <a:srgbClr val="FFFFFF"/>
                </a:solidFill>
              </a:rPr>
              <a:t> you can ask </a:t>
            </a:r>
            <a:r>
              <a:rPr lang="en" sz="1800" b="1" dirty="0">
                <a:solidFill>
                  <a:srgbClr val="FFFFFF"/>
                </a:solidFill>
              </a:rPr>
              <a:t>another</a:t>
            </a:r>
            <a:r>
              <a:rPr lang="en" sz="1800" dirty="0">
                <a:solidFill>
                  <a:srgbClr val="FFFFFF"/>
                </a:solidFill>
              </a:rPr>
              <a:t> </a:t>
            </a:r>
            <a:r>
              <a:rPr lang="en" sz="1800" b="1" dirty="0">
                <a:solidFill>
                  <a:srgbClr val="FFFFFF"/>
                </a:solidFill>
              </a:rPr>
              <a:t>question</a:t>
            </a:r>
            <a:r>
              <a:rPr lang="en" sz="1800" dirty="0">
                <a:solidFill>
                  <a:srgbClr val="FFFFFF"/>
                </a:solidFill>
              </a:rPr>
              <a:t>. If the answer is ‘no’ it is the other person’s turn. 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C</a:t>
            </a:r>
            <a:r>
              <a:rPr lang="en-AU" sz="1800" dirty="0">
                <a:solidFill>
                  <a:srgbClr val="FFFFFF"/>
                </a:solidFill>
              </a:rPr>
              <a:t>o</a:t>
            </a:r>
            <a:r>
              <a:rPr lang="en" sz="1800" dirty="0" err="1">
                <a:solidFill>
                  <a:srgbClr val="FFFFFF"/>
                </a:solidFill>
              </a:rPr>
              <a:t>ntinue</a:t>
            </a:r>
            <a:r>
              <a:rPr lang="en" sz="1800" dirty="0">
                <a:solidFill>
                  <a:srgbClr val="FFFFFF"/>
                </a:solidFill>
              </a:rPr>
              <a:t> until you choose the correct organism.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Work out places for </a:t>
            </a:r>
            <a:r>
              <a:rPr lang="en" sz="1800" b="1" dirty="0">
                <a:solidFill>
                  <a:srgbClr val="FFFFFF"/>
                </a:solidFill>
              </a:rPr>
              <a:t>all</a:t>
            </a:r>
            <a:r>
              <a:rPr lang="en" sz="1800" dirty="0">
                <a:solidFill>
                  <a:srgbClr val="FFFFFF"/>
                </a:solidFill>
              </a:rPr>
              <a:t> of the cards on your worksheet.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385" name="Google Shape;385;p39"/>
          <p:cNvSpPr txBox="1"/>
          <p:nvPr/>
        </p:nvSpPr>
        <p:spPr>
          <a:xfrm>
            <a:off x="5110975" y="245744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r>
              <a:rPr lang="en" sz="2700" b="1" dirty="0">
                <a:solidFill>
                  <a:srgbClr val="15064D"/>
                </a:solidFill>
              </a:rPr>
              <a:t>Classification activity</a:t>
            </a:r>
            <a:endParaRPr sz="2700" b="1" dirty="0">
              <a:solidFill>
                <a:srgbClr val="15064D"/>
              </a:solidFill>
            </a:endParaRPr>
          </a:p>
        </p:txBody>
      </p:sp>
      <p:pic>
        <p:nvPicPr>
          <p:cNvPr id="386" name="Google Shape;386;p39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75" y="1891500"/>
            <a:ext cx="3521925" cy="121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9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>
          <a:extLst>
            <a:ext uri="{FF2B5EF4-FFF2-40B4-BE49-F238E27FC236}">
              <a16:creationId xmlns:a16="http://schemas.microsoft.com/office/drawing/2014/main" id="{9F885E7E-3A44-8914-364E-200A5B663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0">
            <a:extLst>
              <a:ext uri="{FF2B5EF4-FFF2-40B4-BE49-F238E27FC236}">
                <a16:creationId xmlns:a16="http://schemas.microsoft.com/office/drawing/2014/main" id="{88275734-6744-C978-D9A2-2F3523BE1171}"/>
              </a:ext>
            </a:extLst>
          </p:cNvPr>
          <p:cNvSpPr txBox="1"/>
          <p:nvPr/>
        </p:nvSpPr>
        <p:spPr>
          <a:xfrm>
            <a:off x="4951830" y="245743"/>
            <a:ext cx="3632100" cy="110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Marine life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bingo cards</a:t>
            </a:r>
            <a:endParaRPr sz="1700" dirty="0"/>
          </a:p>
        </p:txBody>
      </p:sp>
      <p:pic>
        <p:nvPicPr>
          <p:cNvPr id="396" name="Google Shape;396;p40">
            <a:extLst>
              <a:ext uri="{FF2B5EF4-FFF2-40B4-BE49-F238E27FC236}">
                <a16:creationId xmlns:a16="http://schemas.microsoft.com/office/drawing/2014/main" id="{00E0292C-49B0-1798-7485-7C59BCC3AF8D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0">
            <a:extLst>
              <a:ext uri="{FF2B5EF4-FFF2-40B4-BE49-F238E27FC236}">
                <a16:creationId xmlns:a16="http://schemas.microsoft.com/office/drawing/2014/main" id="{490C8C3A-DDF9-67C1-F431-2CE734D1D8C6}"/>
              </a:ext>
            </a:extLst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7527C6-F11B-1535-BC2A-685B074ED31F}"/>
              </a:ext>
            </a:extLst>
          </p:cNvPr>
          <p:cNvGrpSpPr/>
          <p:nvPr/>
        </p:nvGrpSpPr>
        <p:grpSpPr>
          <a:xfrm>
            <a:off x="123924" y="176960"/>
            <a:ext cx="4907157" cy="6688012"/>
            <a:chOff x="123924" y="176960"/>
            <a:chExt cx="4907157" cy="668801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442F34-D97F-E4C4-C03C-44911E9DBA75}"/>
                </a:ext>
              </a:extLst>
            </p:cNvPr>
            <p:cNvSpPr txBox="1"/>
            <p:nvPr/>
          </p:nvSpPr>
          <p:spPr>
            <a:xfrm>
              <a:off x="4112919" y="6497110"/>
              <a:ext cx="918162" cy="367862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577156B-70E8-1DE4-0CCB-9593A45D876E}"/>
                </a:ext>
              </a:extLst>
            </p:cNvPr>
            <p:cNvGrpSpPr/>
            <p:nvPr/>
          </p:nvGrpSpPr>
          <p:grpSpPr>
            <a:xfrm>
              <a:off x="123924" y="176960"/>
              <a:ext cx="4572005" cy="6504080"/>
              <a:chOff x="4571996" y="245744"/>
              <a:chExt cx="4572005" cy="6504080"/>
            </a:xfrm>
          </p:grpSpPr>
          <p:pic>
            <p:nvPicPr>
              <p:cNvPr id="5" name="Picture 4" descr="A collage of fish and plants&#10;&#10;Description automatically generated">
                <a:extLst>
                  <a:ext uri="{FF2B5EF4-FFF2-40B4-BE49-F238E27FC236}">
                    <a16:creationId xmlns:a16="http://schemas.microsoft.com/office/drawing/2014/main" id="{F67BA99F-A8CD-3E6E-5D24-4ED6E4D51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00" y="245744"/>
                <a:ext cx="4572000" cy="3334466"/>
              </a:xfrm>
              <a:prstGeom prst="rect">
                <a:avLst/>
              </a:prstGeom>
            </p:spPr>
          </p:pic>
          <p:pic>
            <p:nvPicPr>
              <p:cNvPr id="9" name="Picture 8" descr="A group of yellow and black fish&#10;&#10;Description automatically generated">
                <a:extLst>
                  <a:ext uri="{FF2B5EF4-FFF2-40B4-BE49-F238E27FC236}">
                    <a16:creationId xmlns:a16="http://schemas.microsoft.com/office/drawing/2014/main" id="{F13BDE25-BCE8-080D-6047-A7BB31233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84863" y="5692811"/>
                <a:ext cx="1459138" cy="1057013"/>
              </a:xfrm>
              <a:prstGeom prst="rect">
                <a:avLst/>
              </a:prstGeom>
            </p:spPr>
          </p:pic>
          <p:pic>
            <p:nvPicPr>
              <p:cNvPr id="11" name="Picture 10" descr="A close-up of a hand&#10;&#10;Description automatically generated">
                <a:extLst>
                  <a:ext uri="{FF2B5EF4-FFF2-40B4-BE49-F238E27FC236}">
                    <a16:creationId xmlns:a16="http://schemas.microsoft.com/office/drawing/2014/main" id="{2CDA0322-0166-D313-B262-E003232E3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1996" y="5690274"/>
                <a:ext cx="3000552" cy="1057013"/>
              </a:xfrm>
              <a:prstGeom prst="rect">
                <a:avLst/>
              </a:prstGeom>
            </p:spPr>
          </p:pic>
          <p:pic>
            <p:nvPicPr>
              <p:cNvPr id="7" name="Picture 6" descr="A group of seaweed and a stingray&#10;&#10;Description automatically generated">
                <a:extLst>
                  <a:ext uri="{FF2B5EF4-FFF2-40B4-BE49-F238E27FC236}">
                    <a16:creationId xmlns:a16="http://schemas.microsoft.com/office/drawing/2014/main" id="{18B51D7A-523A-6749-1AB4-D4AD41B87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2000" y="3527128"/>
                <a:ext cx="4572000" cy="21656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56537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 txBox="1"/>
          <p:nvPr/>
        </p:nvSpPr>
        <p:spPr>
          <a:xfrm>
            <a:off x="5355645" y="334400"/>
            <a:ext cx="27249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</a:rPr>
              <a:t>Lesson outline</a:t>
            </a:r>
            <a:endParaRPr sz="1700" dirty="0"/>
          </a:p>
        </p:txBody>
      </p:sp>
      <p:sp>
        <p:nvSpPr>
          <p:cNvPr id="210" name="Google Shape;210;p23"/>
          <p:cNvSpPr txBox="1"/>
          <p:nvPr/>
        </p:nvSpPr>
        <p:spPr>
          <a:xfrm>
            <a:off x="5152728" y="1967904"/>
            <a:ext cx="4286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Ricketts Point video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Activity: Marine life bingo game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Activity: Quiz 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Activity: Habitats and adaptations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Activity: Biotic and abiotic factors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Activity: Classification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Investigation: Marine sanctuaries</a:t>
            </a: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211" name="Google Shape;211;p2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0"/>
          <p:cNvSpPr txBox="1"/>
          <p:nvPr/>
        </p:nvSpPr>
        <p:spPr>
          <a:xfrm>
            <a:off x="4513075" y="191952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Now it’s time to create your own classification key using the marine life bingo cards.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Test your classification key with a partner. </a:t>
            </a: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</a:rPr>
              <a:t> </a:t>
            </a: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395" name="Google Shape;395;p40"/>
          <p:cNvSpPr txBox="1"/>
          <p:nvPr/>
        </p:nvSpPr>
        <p:spPr>
          <a:xfrm>
            <a:off x="5236236" y="324047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r>
              <a:rPr lang="en" sz="2700" b="1" dirty="0">
                <a:solidFill>
                  <a:srgbClr val="15064D"/>
                </a:solidFill>
              </a:rPr>
              <a:t>Classification activity</a:t>
            </a:r>
            <a:endParaRPr sz="2700" b="1" dirty="0">
              <a:solidFill>
                <a:srgbClr val="15064D"/>
              </a:solidFill>
            </a:endParaRPr>
          </a:p>
        </p:txBody>
      </p:sp>
      <p:pic>
        <p:nvPicPr>
          <p:cNvPr id="396" name="Google Shape;396;p4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258" y="5180237"/>
            <a:ext cx="2203542" cy="16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57450"/>
            <a:ext cx="8839204" cy="482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1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25" y="5220202"/>
            <a:ext cx="4013475" cy="13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1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875" y="357449"/>
            <a:ext cx="2721377" cy="4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1"/>
          <p:cNvSpPr/>
          <p:nvPr/>
        </p:nvSpPr>
        <p:spPr>
          <a:xfrm rot="10800000">
            <a:off x="4334707" y="5127815"/>
            <a:ext cx="1537716" cy="1730185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295E8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BB9A8-532B-4F5A-BC30-931130F0EAF2}"/>
              </a:ext>
            </a:extLst>
          </p:cNvPr>
          <p:cNvSpPr/>
          <p:nvPr/>
        </p:nvSpPr>
        <p:spPr>
          <a:xfrm>
            <a:off x="4234649" y="6609052"/>
            <a:ext cx="648069" cy="196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2"/>
          <p:cNvSpPr txBox="1"/>
          <p:nvPr/>
        </p:nvSpPr>
        <p:spPr>
          <a:xfrm>
            <a:off x="4513075" y="1409625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Research the following questions: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What activities are not permitted in a marine sanctuary?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What activities are permitted in a marine sanctuary?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Why are marine sanctuaries important areas?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What is the difference between a marine park and a marine sanctuary?</a:t>
            </a:r>
            <a:endParaRPr sz="1800" dirty="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How many other marine parks and sanctuaries are in Victoria?</a:t>
            </a: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</a:rPr>
              <a:t> </a:t>
            </a:r>
            <a:endParaRPr sz="1800" dirty="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413" name="Google Shape;413;p42"/>
          <p:cNvSpPr txBox="1"/>
          <p:nvPr/>
        </p:nvSpPr>
        <p:spPr>
          <a:xfrm>
            <a:off x="4812025" y="96450"/>
            <a:ext cx="36321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Marine Sanctuaries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Research Task </a:t>
            </a:r>
            <a:endParaRPr sz="1700"/>
          </a:p>
        </p:txBody>
      </p:sp>
      <p:pic>
        <p:nvPicPr>
          <p:cNvPr id="414" name="Google Shape;414;p4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2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3"/>
          <p:cNvSpPr txBox="1"/>
          <p:nvPr/>
        </p:nvSpPr>
        <p:spPr>
          <a:xfrm>
            <a:off x="4700025" y="13161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Your task is to </a:t>
            </a:r>
            <a:r>
              <a:rPr lang="en" sz="1700" u="sng">
                <a:solidFill>
                  <a:srgbClr val="FFFFFF"/>
                </a:solidFill>
              </a:rPr>
              <a:t>create a pamphlet</a:t>
            </a:r>
            <a:r>
              <a:rPr lang="en" sz="1700">
                <a:solidFill>
                  <a:srgbClr val="FFFFFF"/>
                </a:solidFill>
              </a:rPr>
              <a:t> to promote one of Victoria’s marine sanctuaries.</a:t>
            </a:r>
            <a:endParaRPr sz="17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The pamphlet </a:t>
            </a:r>
            <a:r>
              <a:rPr lang="en" sz="1700" u="sng">
                <a:solidFill>
                  <a:srgbClr val="FFFFFF"/>
                </a:solidFill>
              </a:rPr>
              <a:t>must include a map</a:t>
            </a:r>
            <a:r>
              <a:rPr lang="en" sz="1700">
                <a:solidFill>
                  <a:srgbClr val="FFFFFF"/>
                </a:solidFill>
              </a:rPr>
              <a:t> and may use information from questions answered on the previous slide but should also focus on the following: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What is unique about this marine sanctuary?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How big is it?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What does this size compare to?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What facilities are in the area and what are good activities to do here?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Are there any ecotourism operators / opportunities?</a:t>
            </a:r>
            <a:endParaRPr sz="1700">
              <a:solidFill>
                <a:srgbClr val="FFFFFF"/>
              </a:solidFill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en" sz="1700">
                <a:solidFill>
                  <a:srgbClr val="FFFFFF"/>
                </a:solidFill>
              </a:rPr>
              <a:t>What are the local threats to this area?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422" name="Google Shape;422;p43"/>
          <p:cNvSpPr txBox="1"/>
          <p:nvPr/>
        </p:nvSpPr>
        <p:spPr>
          <a:xfrm>
            <a:off x="4744050" y="96450"/>
            <a:ext cx="3632100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Marine Sanctuaries</a:t>
            </a:r>
            <a:endParaRPr sz="2700" b="1">
              <a:solidFill>
                <a:srgbClr val="15064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Research Task </a:t>
            </a:r>
            <a:endParaRPr sz="1700"/>
          </a:p>
        </p:txBody>
      </p:sp>
      <p:pic>
        <p:nvPicPr>
          <p:cNvPr id="423" name="Google Shape;423;p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6B3AC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8" name="Google Shape;218;p24"/>
          <p:cNvSpPr/>
          <p:nvPr/>
        </p:nvSpPr>
        <p:spPr>
          <a:xfrm>
            <a:off x="-902779" y="-888683"/>
            <a:ext cx="11847576" cy="789203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9" name="Google Shape;219;p24"/>
          <p:cNvSpPr/>
          <p:nvPr/>
        </p:nvSpPr>
        <p:spPr>
          <a:xfrm rot="10800000">
            <a:off x="-11430" y="250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635B88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0" name="Google Shape;220;p24"/>
          <p:cNvSpPr/>
          <p:nvPr/>
        </p:nvSpPr>
        <p:spPr>
          <a:xfrm rot="5400000">
            <a:off x="1266087" y="2360234"/>
            <a:ext cx="4800323" cy="2137258"/>
          </a:xfrm>
          <a:custGeom>
            <a:avLst/>
            <a:gdLst/>
            <a:ahLst/>
            <a:cxnLst/>
            <a:rect l="l" t="t" r="r" b="b"/>
            <a:pathLst>
              <a:path w="300114" h="243840" extrusionOk="0">
                <a:moveTo>
                  <a:pt x="0" y="0"/>
                </a:moveTo>
                <a:lnTo>
                  <a:pt x="300114" y="243840"/>
                </a:lnTo>
                <a:lnTo>
                  <a:pt x="3001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6B3AC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1" name="Google Shape;221;p24"/>
          <p:cNvSpPr/>
          <p:nvPr/>
        </p:nvSpPr>
        <p:spPr>
          <a:xfrm>
            <a:off x="4720590" y="1028700"/>
            <a:ext cx="4572000" cy="48006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6B3AC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2" name="Google Shape;222;p24"/>
          <p:cNvSpPr/>
          <p:nvPr/>
        </p:nvSpPr>
        <p:spPr>
          <a:xfrm rot="10800000">
            <a:off x="2583180" y="5815262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15064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3" name="Google Shape;223;p24"/>
          <p:cNvSpPr txBox="1"/>
          <p:nvPr/>
        </p:nvSpPr>
        <p:spPr>
          <a:xfrm>
            <a:off x="4812030" y="34290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Marine life bingo</a:t>
            </a:r>
            <a:endParaRPr sz="1700" dirty="0"/>
          </a:p>
        </p:txBody>
      </p:sp>
      <p:sp>
        <p:nvSpPr>
          <p:cNvPr id="224" name="Google Shape;224;p24"/>
          <p:cNvSpPr/>
          <p:nvPr/>
        </p:nvSpPr>
        <p:spPr>
          <a:xfrm rot="10800000">
            <a:off x="445770" y="1027403"/>
            <a:ext cx="4286250" cy="4817899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88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25" name="Google Shape;225;p24"/>
          <p:cNvSpPr txBox="1"/>
          <p:nvPr/>
        </p:nvSpPr>
        <p:spPr>
          <a:xfrm>
            <a:off x="4812026" y="1858000"/>
            <a:ext cx="4286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FFFFFF"/>
                </a:solidFill>
              </a:rPr>
              <a:t>Each bingo card is </a:t>
            </a:r>
            <a:r>
              <a:rPr lang="en" sz="1800" b="1">
                <a:solidFill>
                  <a:srgbClr val="FFFFFF"/>
                </a:solidFill>
              </a:rPr>
              <a:t>unique</a:t>
            </a:r>
            <a:endParaRPr sz="1800" b="1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b="1">
                <a:solidFill>
                  <a:srgbClr val="FFFFFF"/>
                </a:solidFill>
              </a:rPr>
              <a:t>Tick off </a:t>
            </a:r>
            <a:r>
              <a:rPr lang="en" sz="1800">
                <a:solidFill>
                  <a:srgbClr val="FFFFFF"/>
                </a:solidFill>
              </a:rPr>
              <a:t>species as they are mentioned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Call ‘BINGO’ once </a:t>
            </a:r>
            <a:r>
              <a:rPr lang="en" sz="1800" b="1">
                <a:solidFill>
                  <a:srgbClr val="FFFFFF"/>
                </a:solidFill>
              </a:rPr>
              <a:t>all</a:t>
            </a:r>
            <a:r>
              <a:rPr lang="en" sz="1800">
                <a:solidFill>
                  <a:srgbClr val="FFFFFF"/>
                </a:solidFill>
              </a:rPr>
              <a:t> your species have been ticked off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First to call ‘BINGO’ wins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b="1">
                <a:solidFill>
                  <a:srgbClr val="FFFFFF"/>
                </a:solidFill>
              </a:rPr>
              <a:t>Keep going</a:t>
            </a:r>
            <a:r>
              <a:rPr lang="en" sz="1800">
                <a:solidFill>
                  <a:srgbClr val="FFFFFF"/>
                </a:solidFill>
              </a:rPr>
              <a:t> until the end of the video</a:t>
            </a:r>
            <a:endParaRPr sz="1800">
              <a:solidFill>
                <a:srgbClr val="FFFFFF"/>
              </a:solidFill>
            </a:endParaRPr>
          </a:p>
          <a:p>
            <a:pPr marL="457200" indent="-342900"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Try and work out which three species are </a:t>
            </a:r>
            <a:r>
              <a:rPr lang="en" sz="1800" b="1">
                <a:solidFill>
                  <a:srgbClr val="FFFFFF"/>
                </a:solidFill>
              </a:rPr>
              <a:t>missing</a:t>
            </a:r>
            <a:r>
              <a:rPr lang="en" sz="1800">
                <a:solidFill>
                  <a:srgbClr val="FFFFFF"/>
                </a:solidFill>
              </a:rPr>
              <a:t> from your card.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226" name="Google Shape;226;p2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50" y="1858012"/>
            <a:ext cx="4229475" cy="304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450" y="2586050"/>
            <a:ext cx="265425" cy="2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663" y="3595975"/>
            <a:ext cx="265425" cy="2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975" y="3595975"/>
            <a:ext cx="265425" cy="2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2464" y="6331382"/>
            <a:ext cx="560539" cy="320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079" y="6276550"/>
            <a:ext cx="1111788" cy="4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6B3AC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7" name="Google Shape;237;p25"/>
          <p:cNvSpPr/>
          <p:nvPr/>
        </p:nvSpPr>
        <p:spPr>
          <a:xfrm>
            <a:off x="-902779" y="-888683"/>
            <a:ext cx="11847576" cy="7892034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8" name="Google Shape;238;p25"/>
          <p:cNvSpPr/>
          <p:nvPr/>
        </p:nvSpPr>
        <p:spPr>
          <a:xfrm rot="10800000">
            <a:off x="-11430" y="250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635B88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9" name="Google Shape;239;p25"/>
          <p:cNvSpPr/>
          <p:nvPr/>
        </p:nvSpPr>
        <p:spPr>
          <a:xfrm rot="5400000">
            <a:off x="1266087" y="2360234"/>
            <a:ext cx="4800323" cy="2137258"/>
          </a:xfrm>
          <a:custGeom>
            <a:avLst/>
            <a:gdLst/>
            <a:ahLst/>
            <a:cxnLst/>
            <a:rect l="l" t="t" r="r" b="b"/>
            <a:pathLst>
              <a:path w="300114" h="243840" extrusionOk="0">
                <a:moveTo>
                  <a:pt x="0" y="0"/>
                </a:moveTo>
                <a:lnTo>
                  <a:pt x="300114" y="243840"/>
                </a:lnTo>
                <a:lnTo>
                  <a:pt x="30011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0" name="Google Shape;240;p25"/>
          <p:cNvSpPr/>
          <p:nvPr/>
        </p:nvSpPr>
        <p:spPr>
          <a:xfrm>
            <a:off x="4720599" y="1028700"/>
            <a:ext cx="4016502" cy="48006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1" name="Google Shape;241;p25"/>
          <p:cNvSpPr/>
          <p:nvPr/>
        </p:nvSpPr>
        <p:spPr>
          <a:xfrm rot="10800000">
            <a:off x="2583180" y="5815262"/>
            <a:ext cx="914400" cy="1029022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rgbClr val="15064D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2" name="Google Shape;242;p25"/>
          <p:cNvSpPr txBox="1"/>
          <p:nvPr/>
        </p:nvSpPr>
        <p:spPr>
          <a:xfrm>
            <a:off x="1305213" y="0"/>
            <a:ext cx="7431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15064D"/>
                </a:solidFill>
              </a:rPr>
              <a:t>Video: Beneath the Waves at Ricketts Point</a:t>
            </a:r>
            <a:endParaRPr sz="1700"/>
          </a:p>
        </p:txBody>
      </p:sp>
      <p:sp>
        <p:nvSpPr>
          <p:cNvPr id="243" name="Google Shape;243;p25"/>
          <p:cNvSpPr/>
          <p:nvPr/>
        </p:nvSpPr>
        <p:spPr>
          <a:xfrm rot="10800000">
            <a:off x="445770" y="1027403"/>
            <a:ext cx="4286250" cy="4817899"/>
          </a:xfrm>
          <a:custGeom>
            <a:avLst/>
            <a:gdLst/>
            <a:ahLst/>
            <a:cxnLst/>
            <a:rect l="l" t="t" r="r" b="b"/>
            <a:pathLst>
              <a:path w="304800" h="259690" extrusionOk="0">
                <a:moveTo>
                  <a:pt x="152038" y="0"/>
                </a:moveTo>
                <a:lnTo>
                  <a:pt x="0" y="259690"/>
                </a:lnTo>
                <a:lnTo>
                  <a:pt x="304800" y="259690"/>
                </a:lnTo>
                <a:lnTo>
                  <a:pt x="1520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44" name="Google Shape;244;p25" descr="Join Jack Breedon for this calming journey underwater at Ricketts Point, to discover the beautiful marine life that is just on the doorstep of Melbourne's CBD." title="Beneath the Waves at Ricketts Poin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3288" y="1113550"/>
            <a:ext cx="5435450" cy="40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5"/>
          <p:cNvSpPr txBox="1"/>
          <p:nvPr/>
        </p:nvSpPr>
        <p:spPr>
          <a:xfrm>
            <a:off x="1381423" y="462175"/>
            <a:ext cx="70992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Jack Breedon for this calming journey underwater at Ricketts Point, to discover the beautiful marine life that is just on the doorstep of Melbourne's CBD.</a:t>
            </a:r>
            <a:endParaRPr sz="1700"/>
          </a:p>
        </p:txBody>
      </p:sp>
      <p:sp>
        <p:nvSpPr>
          <p:cNvPr id="246" name="Google Shape;246;p25"/>
          <p:cNvSpPr/>
          <p:nvPr/>
        </p:nvSpPr>
        <p:spPr>
          <a:xfrm rot="5400000">
            <a:off x="5034512" y="2360234"/>
            <a:ext cx="4800323" cy="2137258"/>
          </a:xfrm>
          <a:custGeom>
            <a:avLst/>
            <a:gdLst/>
            <a:ahLst/>
            <a:cxnLst/>
            <a:rect l="l" t="t" r="r" b="b"/>
            <a:pathLst>
              <a:path w="300114" h="243840" extrusionOk="0">
                <a:moveTo>
                  <a:pt x="0" y="0"/>
                </a:moveTo>
                <a:lnTo>
                  <a:pt x="300114" y="243840"/>
                </a:lnTo>
                <a:lnTo>
                  <a:pt x="300114" y="0"/>
                </a:lnTo>
                <a:lnTo>
                  <a:pt x="0" y="0"/>
                </a:lnTo>
                <a:close/>
              </a:path>
            </a:pathLst>
          </a:custGeom>
          <a:solidFill>
            <a:srgbClr val="295E8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7" name="Google Shape;247;p25"/>
          <p:cNvSpPr/>
          <p:nvPr/>
        </p:nvSpPr>
        <p:spPr>
          <a:xfrm>
            <a:off x="8489016" y="1028700"/>
            <a:ext cx="655320" cy="4800600"/>
          </a:xfrm>
          <a:custGeom>
            <a:avLst/>
            <a:gdLst/>
            <a:ahLst/>
            <a:cxnLst/>
            <a:rect l="l" t="t" r="r" b="b"/>
            <a:pathLst>
              <a:path w="304800" h="304800" extrusionOk="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95E8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48" name="Google Shape;248;p2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5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-26005"/>
            <a:ext cx="914400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4513075" y="2734950"/>
            <a:ext cx="4230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It’s time for a quick quiz to see what you can remember from the video!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There are a total of 10 multiple choice questions</a:t>
            </a:r>
            <a:endParaRPr sz="18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256" name="Google Shape;256;p26"/>
          <p:cNvSpPr txBox="1"/>
          <p:nvPr/>
        </p:nvSpPr>
        <p:spPr>
          <a:xfrm>
            <a:off x="4812030" y="342900"/>
            <a:ext cx="3632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15064D"/>
                </a:solidFill>
              </a:rPr>
              <a:t>Quiz</a:t>
            </a:r>
            <a:endParaRPr sz="1700" dirty="0"/>
          </a:p>
        </p:txBody>
      </p:sp>
      <p:pic>
        <p:nvPicPr>
          <p:cNvPr id="257" name="Google Shape;257;p2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"/>
            <a:ext cx="914400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7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66" name="Google Shape;266;p27"/>
          <p:cNvSpPr txBox="1"/>
          <p:nvPr/>
        </p:nvSpPr>
        <p:spPr>
          <a:xfrm>
            <a:off x="4812026" y="2072400"/>
            <a:ext cx="4286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Ricketts Point Marine Sanctuary offers a diverse range of </a:t>
            </a:r>
            <a:r>
              <a:rPr lang="en" sz="1800" b="1">
                <a:solidFill>
                  <a:srgbClr val="FFFFFF"/>
                </a:solidFill>
              </a:rPr>
              <a:t>habitats.</a:t>
            </a:r>
            <a:endParaRPr lang="en"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 habitat is the place where an organism makes its </a:t>
            </a:r>
            <a:r>
              <a:rPr lang="en" sz="1800" b="1">
                <a:solidFill>
                  <a:srgbClr val="FFFFFF"/>
                </a:solidFill>
              </a:rPr>
              <a:t>home</a:t>
            </a:r>
            <a:r>
              <a:rPr lang="en" sz="1800">
                <a:solidFill>
                  <a:srgbClr val="FFFFFF"/>
                </a:solidFill>
              </a:rPr>
              <a:t>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5695581" y="342900"/>
            <a:ext cx="1433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Habitats</a:t>
            </a:r>
            <a:endParaRPr sz="1700"/>
          </a:p>
        </p:txBody>
      </p:sp>
      <p:pic>
        <p:nvPicPr>
          <p:cNvPr id="268" name="Google Shape;268;p2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4820525" y="1506350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indent="-342900">
              <a:spcBef>
                <a:spcPts val="1000"/>
              </a:spcBef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An </a:t>
            </a:r>
            <a:r>
              <a:rPr lang="en" sz="1800" b="1">
                <a:solidFill>
                  <a:srgbClr val="FFFFFF"/>
                </a:solidFill>
              </a:rPr>
              <a:t>adaptation</a:t>
            </a:r>
            <a:r>
              <a:rPr lang="en" sz="1800">
                <a:solidFill>
                  <a:srgbClr val="FFFFFF"/>
                </a:solidFill>
              </a:rPr>
              <a:t> is a special skill which helps an organism (a living thing) to survive and do everything it needs to do.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Adaptations help and organism to survive / reproduce.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For example an octopus has excellent </a:t>
            </a:r>
            <a:r>
              <a:rPr lang="en" sz="1800" b="1" dirty="0">
                <a:solidFill>
                  <a:srgbClr val="FFFFFF"/>
                </a:solidFill>
              </a:rPr>
              <a:t>eyesight</a:t>
            </a:r>
            <a:r>
              <a:rPr lang="en" sz="1800" dirty="0">
                <a:solidFill>
                  <a:srgbClr val="FFFFFF"/>
                </a:solidFill>
              </a:rPr>
              <a:t> for hunting and highly advanced skin cells called </a:t>
            </a:r>
            <a:r>
              <a:rPr lang="en" sz="1800" b="1" dirty="0">
                <a:solidFill>
                  <a:srgbClr val="FFFFFF"/>
                </a:solidFill>
              </a:rPr>
              <a:t>chromatophores</a:t>
            </a:r>
            <a:r>
              <a:rPr lang="en" sz="1800" dirty="0">
                <a:solidFill>
                  <a:srgbClr val="FFFFFF"/>
                </a:solidFill>
              </a:rPr>
              <a:t> used for camouflage. 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278" name="Google Shape;278;p28"/>
          <p:cNvSpPr txBox="1"/>
          <p:nvPr/>
        </p:nvSpPr>
        <p:spPr>
          <a:xfrm>
            <a:off x="5571275" y="342900"/>
            <a:ext cx="2244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Adaptations</a:t>
            </a:r>
            <a:endParaRPr sz="1700"/>
          </a:p>
        </p:txBody>
      </p:sp>
      <p:pic>
        <p:nvPicPr>
          <p:cNvPr id="279" name="Google Shape;279;p2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7" cy="685801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9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88" name="Google Shape;288;p29"/>
          <p:cNvSpPr txBox="1"/>
          <p:nvPr/>
        </p:nvSpPr>
        <p:spPr>
          <a:xfrm>
            <a:off x="4820525" y="17233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There are three main types of adaptations:</a:t>
            </a:r>
            <a:endParaRPr sz="1800">
              <a:solidFill>
                <a:srgbClr val="FFFFFF"/>
              </a:solidFill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Behavioural</a:t>
            </a:r>
            <a:endParaRPr sz="1800">
              <a:solidFill>
                <a:srgbClr val="FFFFFF"/>
              </a:solidFill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Physiological</a:t>
            </a:r>
            <a:endParaRPr sz="1800">
              <a:solidFill>
                <a:srgbClr val="FFFFFF"/>
              </a:solidFill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" sz="1800">
                <a:solidFill>
                  <a:srgbClr val="FFFFFF"/>
                </a:solidFill>
              </a:rPr>
              <a:t>Structural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289" name="Google Shape;289;p29"/>
          <p:cNvSpPr txBox="1"/>
          <p:nvPr/>
        </p:nvSpPr>
        <p:spPr>
          <a:xfrm>
            <a:off x="5571275" y="342900"/>
            <a:ext cx="2244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Adaptations</a:t>
            </a:r>
            <a:endParaRPr sz="1700"/>
          </a:p>
        </p:txBody>
      </p:sp>
      <p:pic>
        <p:nvPicPr>
          <p:cNvPr id="290" name="Google Shape;290;p2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 txBox="1"/>
          <p:nvPr/>
        </p:nvSpPr>
        <p:spPr>
          <a:xfrm>
            <a:off x="1321275" y="981775"/>
            <a:ext cx="725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4820525" y="1723325"/>
            <a:ext cx="4179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Behavioural adaptations are things organisms </a:t>
            </a:r>
            <a:r>
              <a:rPr lang="en" sz="1800" b="1">
                <a:solidFill>
                  <a:srgbClr val="FFFFFF"/>
                </a:solidFill>
              </a:rPr>
              <a:t>do</a:t>
            </a:r>
            <a:r>
              <a:rPr lang="en" sz="1800">
                <a:solidFill>
                  <a:srgbClr val="FFFFFF"/>
                </a:solidFill>
              </a:rPr>
              <a:t> to survive or reproduce. </a:t>
            </a:r>
            <a:endParaRPr sz="1800">
              <a:solidFill>
                <a:srgbClr val="FFFFFF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For example - a cuttlefish may release a cloud of ink to escape from a predator.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00" name="Google Shape;300;p30"/>
          <p:cNvSpPr txBox="1"/>
          <p:nvPr/>
        </p:nvSpPr>
        <p:spPr>
          <a:xfrm>
            <a:off x="5571275" y="342900"/>
            <a:ext cx="2244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75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FFFF"/>
                </a:solidFill>
              </a:rPr>
              <a:t>Adaptations</a:t>
            </a:r>
            <a:endParaRPr sz="1700"/>
          </a:p>
        </p:txBody>
      </p:sp>
      <p:pic>
        <p:nvPicPr>
          <p:cNvPr id="301" name="Google Shape;301;p3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0" y="6082511"/>
            <a:ext cx="925830" cy="52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575" y="5991975"/>
            <a:ext cx="1836324" cy="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97aeec6-0273-40f2-ab3e-beee73212332" ContentTypeId="0x0101009298E819CE1EBB4F8D2096B3E0F0C291" PreviousValue="false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d47c19-1c4a-4d7d-b342-c10cef269344">
      <Value>2</Value>
      <Value>15</Value>
      <Value>1</Value>
    </TaxCatchAll>
    <ProjName xmlns="9fd47c19-1c4a-4d7d-b342-c10cef269344">Schools Kit</ProjName>
    <b9b43b809ea4445880dbf70bb9849525 xmlns="9fd47c19-1c4a-4d7d-b342-c10cef269344">
      <Terms xmlns="http://schemas.microsoft.com/office/infopath/2007/PartnerControls"/>
    </b9b43b809ea4445880dbf70bb9849525>
    <pd01c257034b4e86b1f58279a3bd54c6 xmlns="9fd47c19-1c4a-4d7d-b342-c10cef269344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Unclassified</TermName>
          <TermId xmlns="http://schemas.microsoft.com/office/infopath/2007/PartnerControls">7fa379f4-4aba-4692-ab80-7d39d3a23cf4</TermId>
        </TermInfo>
      </Terms>
    </pd01c257034b4e86b1f58279a3bd54c6>
    <g91c59fb10974fa1a03160ad8386f0f4 xmlns="9fd47c19-1c4a-4d7d-b342-c10cef269344">
      <Terms xmlns="http://schemas.microsoft.com/office/infopath/2007/PartnerControls"/>
    </g91c59fb10974fa1a03160ad8386f0f4>
    <Project_Phase xmlns="9fd47c19-1c4a-4d7d-b342-c10cef269344" xsi:nil="true"/>
    <Financial_x0020_Year xmlns="a5f32de4-e402-4188-b034-e71ca7d22e54" xsi:nil="true"/>
    <fb3179c379644f499d7166d0c985669b xmlns="9fd47c19-1c4a-4d7d-b342-c10cef269344">
      <Terms xmlns="http://schemas.microsoft.com/office/infopath/2007/PartnerControls">
        <TermInfo xmlns="http://schemas.microsoft.com/office/infopath/2007/PartnerControls">
          <TermName xmlns="http://schemas.microsoft.com/office/infopath/2007/PartnerControls">FOUO</TermName>
          <TermId xmlns="http://schemas.microsoft.com/office/infopath/2007/PartnerControls">955eb6fc-b35a-4808-8aa5-31e514fa3f26</TermId>
        </TermInfo>
      </Terms>
    </fb3179c379644f499d7166d0c985669b>
    <f2ccc2d036544b63b99cbcec8aa9ae6a xmlns="9fd47c19-1c4a-4d7d-b342-c10cef269344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Finance and Budget</TermName>
          <TermId xmlns="http://schemas.microsoft.com/office/infopath/2007/PartnerControls">7960b430-8ebc-43cf-898a-2b6b60256064</TermId>
        </TermInfo>
      </Terms>
    </f2ccc2d036544b63b99cbcec8aa9ae6a>
    <lcf76f155ced4ddcb4097134ff3c332f xmlns="021c6226-75de-4512-b189-de07ae8cb040">
      <Terms xmlns="http://schemas.microsoft.com/office/infopath/2007/PartnerControls"/>
    </lcf76f155ced4ddcb4097134ff3c332f>
    <lfd3071406224809a17b67e55409993d xmlns="9fd47c19-1c4a-4d7d-b342-c10cef269344">
      <Terms xmlns="http://schemas.microsoft.com/office/infopath/2007/PartnerControls"/>
    </lfd3071406224809a17b67e55409993d>
    <_dlc_DocId xmlns="a5f32de4-e402-4188-b034-e71ca7d22e54">DOCID706-1714886731-1374</_dlc_DocId>
    <_dlc_DocIdUrl xmlns="a5f32de4-e402-4188-b034-e71ca7d22e54">
      <Url>https://delwpvicgovau.sharepoint.com/sites/ecm_706/_layouts/15/DocIdRedir.aspx?ID=DOCID706-1714886731-1374</Url>
      <Description>DOCID706-1714886731-1374</Description>
    </_dlc_DocIdUrl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ECM V2 Project" ma:contentTypeID="0x0101009298E819CE1EBB4F8D2096B3E0F0C2911D00B8A02A3FF7663041AB165320EFFD47AF" ma:contentTypeVersion="157" ma:contentTypeDescription="All project related information. The library can be used to manage multiple projects." ma:contentTypeScope="" ma:versionID="f74bac23f600d71230feaa925d75b288">
  <xsd:schema xmlns:xsd="http://www.w3.org/2001/XMLSchema" xmlns:xs="http://www.w3.org/2001/XMLSchema" xmlns:p="http://schemas.microsoft.com/office/2006/metadata/properties" xmlns:ns2="9fd47c19-1c4a-4d7d-b342-c10cef269344" xmlns:ns3="a5f32de4-e402-4188-b034-e71ca7d22e54" xmlns:ns4="021c6226-75de-4512-b189-de07ae8cb040" xmlns:ns5="238e7bcd-03a0-4af2-8140-a640ebf65c41" xmlns:ns6="add75793-3539-4089-8056-52012629aff0" targetNamespace="http://schemas.microsoft.com/office/2006/metadata/properties" ma:root="true" ma:fieldsID="4950b785442360ac02f2a66c2d85ce45" ns2:_="" ns3:_="" ns4:_="" ns5:_="" ns6:_="">
    <xsd:import namespace="9fd47c19-1c4a-4d7d-b342-c10cef269344"/>
    <xsd:import namespace="a5f32de4-e402-4188-b034-e71ca7d22e54"/>
    <xsd:import namespace="021c6226-75de-4512-b189-de07ae8cb040"/>
    <xsd:import namespace="238e7bcd-03a0-4af2-8140-a640ebf65c41"/>
    <xsd:import namespace="add75793-3539-4089-8056-52012629aff0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  <xsd:element ref="ns2:pd01c257034b4e86b1f58279a3bd54c6" minOccurs="0"/>
                <xsd:element ref="ns2:TaxCatchAll" minOccurs="0"/>
                <xsd:element ref="ns2:TaxCatchAllLabel" minOccurs="0"/>
                <xsd:element ref="ns2:fb3179c379644f499d7166d0c985669b" minOccurs="0"/>
                <xsd:element ref="ns2:b9b43b809ea4445880dbf70bb9849525" minOccurs="0"/>
                <xsd:element ref="ns2:Project_Phase" minOccurs="0"/>
                <xsd:element ref="ns2:f2ccc2d036544b63b99cbcec8aa9ae6a" minOccurs="0"/>
                <xsd:element ref="ns2:g91c59fb10974fa1a03160ad8386f0f4" minOccurs="0"/>
                <xsd:element ref="ns3:Financial_x0020_Year" minOccurs="0"/>
                <xsd:element ref="ns2:lfd3071406224809a17b67e55409993d" minOccurs="0"/>
                <xsd:element ref="ns4:MediaServiceAutoKeyPoints" minOccurs="0"/>
                <xsd:element ref="ns4:MediaServiceKeyPoints" minOccurs="0"/>
                <xsd:element ref="ns5:SharedWithUsers" minOccurs="0"/>
                <xsd:element ref="ns5:SharedWithDetail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6:MediaServiceMetadata" minOccurs="0"/>
                <xsd:element ref="ns6:MediaServiceFastMetadata" minOccurs="0"/>
                <xsd:element ref="ns4:MediaServiceDateTaken" minOccurs="0"/>
                <xsd:element ref="ns2:ProjName"/>
                <xsd:element ref="ns4:MediaLengthInSeconds" minOccurs="0"/>
                <xsd:element ref="ns4:MediaServiceObjectDetectorVersions" minOccurs="0"/>
                <xsd:element ref="ns4:MediaServiceSearchProperties" minOccurs="0"/>
                <xsd:element ref="ns4:lcf76f155ced4ddcb4097134ff3c332f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47c19-1c4a-4d7d-b342-c10cef269344" elementFormDefault="qualified">
    <xsd:import namespace="http://schemas.microsoft.com/office/2006/documentManagement/types"/>
    <xsd:import namespace="http://schemas.microsoft.com/office/infopath/2007/PartnerControls"/>
    <xsd:element name="pd01c257034b4e86b1f58279a3bd54c6" ma:index="11" nillable="true" ma:taxonomy="true" ma:internalName="pd01c257034b4e86b1f58279a3bd54c6" ma:taxonomyFieldName="Security_x0020_Classification" ma:displayName="Security Classification" ma:readOnly="false" ma:default="1;#Unclassified|7fa379f4-4aba-4692-ab80-7d39d3a23cf4" ma:fieldId="{9d01c257-034b-4e86-b1f5-8279a3bd54c6}" ma:sspId="797aeec6-0273-40f2-ab3e-beee73212332" ma:termSetId="6da6c671-4dae-4188-8808-548c864e9f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9d179a8f-83e0-4c7d-8fe4-89f3f57ddfed}" ma:internalName="TaxCatchAll" ma:showField="CatchAllData" ma:web="fdfd1d82-4430-489f-bb19-17335c97f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9d179a8f-83e0-4c7d-8fe4-89f3f57ddfed}" ma:internalName="TaxCatchAllLabel" ma:readOnly="true" ma:showField="CatchAllDataLabel" ma:web="fdfd1d82-4430-489f-bb19-17335c97f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b3179c379644f499d7166d0c985669b" ma:index="15" nillable="true" ma:taxonomy="true" ma:internalName="fb3179c379644f499d7166d0c985669b" ma:taxonomyFieldName="Dissemination_x0020_Limiting_x0020_Marker" ma:displayName="Dissemination Limiting Marker" ma:readOnly="false" ma:default="2;#FOUO|955eb6fc-b35a-4808-8aa5-31e514fa3f26" ma:fieldId="{fb3179c3-7964-4f49-9d71-66d0c985669b}" ma:sspId="797aeec6-0273-40f2-ab3e-beee73212332" ma:termSetId="f41b4dff-1c0e-42ed-b4e6-3638cbec140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9b43b809ea4445880dbf70bb9849525" ma:index="17" nillable="true" ma:taxonomy="true" ma:internalName="b9b43b809ea4445880dbf70bb9849525" ma:taxonomyFieldName="Department_x0020_Document_x0020_Type" ma:displayName="Department Document Type" ma:default="" ma:fieldId="{b9b43b80-9ea4-4458-80db-f70bb9849525}" ma:sspId="797aeec6-0273-40f2-ab3e-beee73212332" ma:termSetId="356315ab-6133-43a1-a2d6-d78a601e57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Phase" ma:index="19" nillable="true" ma:displayName="Project_Phase" ma:format="Dropdown" ma:internalName="Project_Phase">
      <xsd:simpleType>
        <xsd:restriction base="dms:Choice">
          <xsd:enumeration value="Initiate"/>
          <xsd:enumeration value="Plan"/>
          <xsd:enumeration value="Build"/>
          <xsd:enumeration value="Test"/>
          <xsd:enumeration value="Implement"/>
          <xsd:enumeration value="Run"/>
        </xsd:restriction>
      </xsd:simpleType>
    </xsd:element>
    <xsd:element name="f2ccc2d036544b63b99cbcec8aa9ae6a" ma:index="20" ma:taxonomy="true" ma:internalName="f2ccc2d036544b63b99cbcec8aa9ae6a" ma:taxonomyFieldName="Records_x0020_Class_x0020_Project" ma:displayName="Classification" ma:default="" ma:fieldId="{f2ccc2d0-3654-4b63-b99c-bcec8aa9ae6a}" ma:sspId="797aeec6-0273-40f2-ab3e-beee73212332" ma:termSetId="4258747f-0974-48f0-ac10-46f208a52cd4" ma:anchorId="6988e523-b3ea-42d5-8ccf-de7bd6c5ed85" ma:open="false" ma:isKeyword="false">
      <xsd:complexType>
        <xsd:sequence>
          <xsd:element ref="pc:Terms" minOccurs="0" maxOccurs="1"/>
        </xsd:sequence>
      </xsd:complexType>
    </xsd:element>
    <xsd:element name="g91c59fb10974fa1a03160ad8386f0f4" ma:index="21" nillable="true" ma:taxonomy="true" ma:internalName="g91c59fb10974fa1a03160ad8386f0f4" ma:taxonomyFieldName="Record_x0020_Purpose" ma:displayName="Record Purpose" ma:readOnly="false" ma:default="" ma:fieldId="{091c59fb-1097-4fa1-a031-60ad8386f0f4}" ma:sspId="797aeec6-0273-40f2-ab3e-beee73212332" ma:termSetId="bcf5a239-fe11-49e0-8a78-d51fb720f0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fd3071406224809a17b67e55409993d" ma:index="25" nillable="true" ma:taxonomy="true" ma:internalName="lfd3071406224809a17b67e55409993d" ma:taxonomyFieldName="Region" ma:displayName="Region" ma:default="" ma:fieldId="{5fd30714-0622-4809-a17b-67e55409993d}" ma:sspId="797aeec6-0273-40f2-ab3e-beee73212332" ma:termSetId="7b4507a3-ea6b-4ab4-906b-a491e1f086b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Name" ma:index="38" ma:displayName="Project Name" ma:description="ECM V2 Project Name" ma:format="Dropdown" ma:internalName="ProjName">
      <xsd:simpleType>
        <xsd:restriction base="dms:Choice">
          <xsd:enumeration value="25 Years of Coastcare"/>
          <xsd:enumeration value="CALD Student Project"/>
          <xsd:enumeration value="Coastcare Forum"/>
          <xsd:enumeration value="Nominations"/>
          <xsd:enumeration value="Portal"/>
          <xsd:enumeration value="Schools Kit"/>
          <xsd:enumeration value="Sharing The Love"/>
          <xsd:enumeration value="Victorian Marine &amp; Coastal Forum"/>
          <xsd:enumeration value="VolPoll"/>
          <xsd:enumeration value="Winter By The Sea"/>
          <xsd:enumeration value="Working for Victoria"/>
          <xsd:enumeration value="Sharing the Lov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32de4-e402-4188-b034-e71ca7d22e5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Financial_x0020_Year" ma:index="23" nillable="true" ma:displayName="Financial Year" ma:format="Dropdown" ma:internalName="Financial_x0020_Year">
      <xsd:simpleType>
        <xsd:restriction base="dms:Choice">
          <xsd:enumeration value="2027-28"/>
          <xsd:enumeration value="2026-27"/>
          <xsd:enumeration value="2025-26"/>
          <xsd:enumeration value="2024-25"/>
          <xsd:enumeration value="2023-24"/>
          <xsd:enumeration value="2022-23"/>
          <xsd:enumeration value="2021-22"/>
          <xsd:enumeration value="2020-21"/>
          <xsd:enumeration value="2019-20"/>
          <xsd:enumeration value="2018-19"/>
          <xsd:enumeration value="2017-18"/>
          <xsd:enumeration value="2016-17"/>
          <xsd:enumeration value="2015-16"/>
          <xsd:enumeration value="2014-15"/>
          <xsd:enumeration value="2013-14"/>
          <xsd:enumeration value="O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c6226-75de-4512-b189-de07ae8cb040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4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43" nillable="true" ma:taxonomy="true" ma:internalName="lcf76f155ced4ddcb4097134ff3c332f" ma:taxonomyFieldName="MediaServiceImageTags" ma:displayName="Image Tags" ma:readOnly="false" ma:fieldId="{5cf76f15-5ced-4ddc-b409-7134ff3c332f}" ma:taxonomyMulti="true" ma:sspId="797aeec6-0273-40f2-ab3e-beee732123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4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e7bcd-03a0-4af2-8140-a640ebf65c41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d75793-3539-4089-8056-52012629af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5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416363-89A8-4E03-B790-1AF873057B9B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C47008DC-B909-4542-8657-8F559150A25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617F4C8-EAA9-427C-BB43-03FC459CA41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C15A034-A99C-4EBB-A471-74943AA8817B}">
  <ds:schemaRefs>
    <ds:schemaRef ds:uri="http://schemas.microsoft.com/office/2006/metadata/properties"/>
    <ds:schemaRef ds:uri="http://schemas.microsoft.com/office/infopath/2007/PartnerControls"/>
    <ds:schemaRef ds:uri="9fd47c19-1c4a-4d7d-b342-c10cef269344"/>
    <ds:schemaRef ds:uri="a5f32de4-e402-4188-b034-e71ca7d22e54"/>
    <ds:schemaRef ds:uri="021c6226-75de-4512-b189-de07ae8cb040"/>
  </ds:schemaRefs>
</ds:datastoreItem>
</file>

<file path=customXml/itemProps5.xml><?xml version="1.0" encoding="utf-8"?>
<ds:datastoreItem xmlns:ds="http://schemas.openxmlformats.org/officeDocument/2006/customXml" ds:itemID="{D5E908DD-8F21-4629-996C-B39A951A25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d47c19-1c4a-4d7d-b342-c10cef269344"/>
    <ds:schemaRef ds:uri="a5f32de4-e402-4188-b034-e71ca7d22e54"/>
    <ds:schemaRef ds:uri="021c6226-75de-4512-b189-de07ae8cb040"/>
    <ds:schemaRef ds:uri="238e7bcd-03a0-4af2-8140-a640ebf65c41"/>
    <ds:schemaRef ds:uri="add75793-3539-4089-8056-52012629af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884</Words>
  <Application>Microsoft Office PowerPoint</Application>
  <PresentationFormat>On-screen Show (4:3)</PresentationFormat>
  <Paragraphs>116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Sanctuaries and Sea Creatures: Ricketts Point</dc:title>
  <cp:lastModifiedBy>Laura R Town-Hopkinson (DEECA)</cp:lastModifiedBy>
  <cp:revision>27</cp:revision>
  <dcterms:modified xsi:type="dcterms:W3CDTF">2026-05-05T04:03:45Z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257e2ab-f512-40e2-9c9a-c64247360765_Enabled">
    <vt:lpwstr>true</vt:lpwstr>
  </property>
  <property fmtid="{D5CDD505-2E9C-101B-9397-08002B2CF9AE}" pid="3" name="MSIP_Label_4257e2ab-f512-40e2-9c9a-c64247360765_SetDate">
    <vt:lpwstr>2022-09-15T02:07:11Z</vt:lpwstr>
  </property>
  <property fmtid="{D5CDD505-2E9C-101B-9397-08002B2CF9AE}" pid="4" name="MSIP_Label_4257e2ab-f512-40e2-9c9a-c64247360765_Method">
    <vt:lpwstr>Privileged</vt:lpwstr>
  </property>
  <property fmtid="{D5CDD505-2E9C-101B-9397-08002B2CF9AE}" pid="5" name="MSIP_Label_4257e2ab-f512-40e2-9c9a-c64247360765_Name">
    <vt:lpwstr>OFFICIAL</vt:lpwstr>
  </property>
  <property fmtid="{D5CDD505-2E9C-101B-9397-08002B2CF9AE}" pid="6" name="MSIP_Label_4257e2ab-f512-40e2-9c9a-c64247360765_SiteId">
    <vt:lpwstr>e8bdd6f7-fc18-4e48-a554-7f547927223b</vt:lpwstr>
  </property>
  <property fmtid="{D5CDD505-2E9C-101B-9397-08002B2CF9AE}" pid="7" name="MSIP_Label_4257e2ab-f512-40e2-9c9a-c64247360765_ActionId">
    <vt:lpwstr>787dfc6f-febd-4411-afbf-720042174e07</vt:lpwstr>
  </property>
  <property fmtid="{D5CDD505-2E9C-101B-9397-08002B2CF9AE}" pid="8" name="MSIP_Label_4257e2ab-f512-40e2-9c9a-c64247360765_ContentBits">
    <vt:lpwstr>2</vt:lpwstr>
  </property>
  <property fmtid="{D5CDD505-2E9C-101B-9397-08002B2CF9AE}" pid="9" name="ContentTypeId">
    <vt:lpwstr>0x0101009298E819CE1EBB4F8D2096B3E0F0C2911D00B8A02A3FF7663041AB165320EFFD47AF</vt:lpwstr>
  </property>
  <property fmtid="{D5CDD505-2E9C-101B-9397-08002B2CF9AE}" pid="10" name="Region">
    <vt:lpwstr/>
  </property>
  <property fmtid="{D5CDD505-2E9C-101B-9397-08002B2CF9AE}" pid="11" name="MediaServiceImageTags">
    <vt:lpwstr/>
  </property>
  <property fmtid="{D5CDD505-2E9C-101B-9397-08002B2CF9AE}" pid="12" name="Records Class Project">
    <vt:lpwstr>15;#Finance and Budget|7960b430-8ebc-43cf-898a-2b6b60256064</vt:lpwstr>
  </property>
  <property fmtid="{D5CDD505-2E9C-101B-9397-08002B2CF9AE}" pid="13" name="Records_x0020_Class_x0020_Project">
    <vt:lpwstr>15;#Finance and Budget|7960b430-8ebc-43cf-898a-2b6b60256064</vt:lpwstr>
  </property>
  <property fmtid="{D5CDD505-2E9C-101B-9397-08002B2CF9AE}" pid="14" name="Department Document Type">
    <vt:lpwstr/>
  </property>
  <property fmtid="{D5CDD505-2E9C-101B-9397-08002B2CF9AE}" pid="15" name="Dissemination Limiting Marker">
    <vt:lpwstr>2;#FOUO|955eb6fc-b35a-4808-8aa5-31e514fa3f26</vt:lpwstr>
  </property>
  <property fmtid="{D5CDD505-2E9C-101B-9397-08002B2CF9AE}" pid="16" name="Security Classification">
    <vt:lpwstr>1;#Unclassified|7fa379f4-4aba-4692-ab80-7d39d3a23cf4</vt:lpwstr>
  </property>
  <property fmtid="{D5CDD505-2E9C-101B-9397-08002B2CF9AE}" pid="17" name="Record Purpose">
    <vt:lpwstr/>
  </property>
  <property fmtid="{D5CDD505-2E9C-101B-9397-08002B2CF9AE}" pid="18" name="Security_x0020_Classification">
    <vt:lpwstr>1;#Unclassified|7fa379f4-4aba-4692-ab80-7d39d3a23cf4</vt:lpwstr>
  </property>
  <property fmtid="{D5CDD505-2E9C-101B-9397-08002B2CF9AE}" pid="19" name="Record_x0020_Purpose">
    <vt:lpwstr/>
  </property>
  <property fmtid="{D5CDD505-2E9C-101B-9397-08002B2CF9AE}" pid="20" name="Department_x0020_Document_x0020_Type">
    <vt:lpwstr/>
  </property>
  <property fmtid="{D5CDD505-2E9C-101B-9397-08002B2CF9AE}" pid="21" name="Dissemination_x0020_Limiting_x0020_Marker">
    <vt:lpwstr>2;#FOUO|955eb6fc-b35a-4808-8aa5-31e514fa3f26</vt:lpwstr>
  </property>
  <property fmtid="{D5CDD505-2E9C-101B-9397-08002B2CF9AE}" pid="22" name="_dlc_DocIdItemGuid">
    <vt:lpwstr>e58295c7-c709-4c31-96f5-007a7532ff46</vt:lpwstr>
  </property>
  <property fmtid="{D5CDD505-2E9C-101B-9397-08002B2CF9AE}" pid="23" name="_docset_NoMedatataSyncRequired">
    <vt:lpwstr>False</vt:lpwstr>
  </property>
</Properties>
</file>