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10">
          <p15:clr>
            <a:srgbClr val="9AA0A6"/>
          </p15:clr>
        </p15:guide>
        <p15:guide id="2" orient="horz" pos="26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E17F1-53EF-49D7-9BF4-A5636EED83DA}" v="2" dt="2022-09-20T10:25:40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0" y="114"/>
      </p:cViewPr>
      <p:guideLst>
        <p:guide pos="2910"/>
        <p:guide orient="horz" pos="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1225f2cf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1225f2cf0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1225f2cf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1225f2cf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1225f2cf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1225f2cf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1225f2cf0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21225f2cf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1225f2cf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21225f2cf0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1225f2cf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1225f2cf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1225f2cf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21225f2cf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21225f2cf0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21225f2cf0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1225f2cf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21225f2cf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21225f2cf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121225f2cf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1225f2cf0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21225f2cf0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1225f2cf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1225f2cf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122aaf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2122aaf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1225f2cf0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21225f2cf0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1225f2cf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121225f2cf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122aafb1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12122aafb1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122aafb1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2122aafb1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1225f2cf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21225f2cf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122aafb1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122aafb1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1225f2c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1225f2c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1225f2cf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1225f2cf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1225f2cf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1225f2cf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1 Cover B 1 1">
  <p:cSld name="TITLE_1_1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0"/>
            <a:ext cx="9144000" cy="25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0" y="1453775"/>
            <a:ext cx="4901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6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0" y="1748375"/>
            <a:ext cx="5013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highlight>
                  <a:srgbClr val="BA812E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3000" b="1" i="0" u="none" strike="noStrike" cap="none">
              <a:solidFill>
                <a:srgbClr val="FFFFFF"/>
              </a:solidFill>
              <a:highlight>
                <a:srgbClr val="BA812E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" name="Google Shape;15;p2"/>
          <p:cNvCxnSpPr/>
          <p:nvPr/>
        </p:nvCxnSpPr>
        <p:spPr>
          <a:xfrm>
            <a:off x="0" y="2544608"/>
            <a:ext cx="91467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4186350" y="2944325"/>
            <a:ext cx="0" cy="36471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979" y="-9100"/>
            <a:ext cx="659400" cy="87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327000" y="2932075"/>
            <a:ext cx="36531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“So much depends on herring, including us!”</a:t>
            </a:r>
            <a:endParaRPr sz="26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</a:t>
            </a:r>
            <a:r>
              <a:rPr lang="en" sz="17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- Jordan Wilson</a:t>
            </a:r>
            <a:endParaRPr sz="1700" b="1" i="1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4225" y="6302300"/>
            <a:ext cx="5583900" cy="44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>
            <a:spLocks noGrp="1"/>
          </p:cNvSpPr>
          <p:nvPr>
            <p:ph type="ctrTitle"/>
          </p:nvPr>
        </p:nvSpPr>
        <p:spPr>
          <a:xfrm>
            <a:off x="686944" y="1124233"/>
            <a:ext cx="7785354" cy="239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subTitle" idx="1"/>
          </p:nvPr>
        </p:nvSpPr>
        <p:spPr>
          <a:xfrm>
            <a:off x="1144906" y="3608041"/>
            <a:ext cx="6869430" cy="165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624928" y="1712590"/>
            <a:ext cx="7899845" cy="285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1"/>
          </p:nvPr>
        </p:nvSpPr>
        <p:spPr>
          <a:xfrm>
            <a:off x="624928" y="4597114"/>
            <a:ext cx="7899845" cy="15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2"/>
          </p:nvPr>
        </p:nvSpPr>
        <p:spPr>
          <a:xfrm>
            <a:off x="4636865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630890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1"/>
          </p:nvPr>
        </p:nvSpPr>
        <p:spPr>
          <a:xfrm>
            <a:off x="630892" y="1683965"/>
            <a:ext cx="3874787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body" idx="2"/>
          </p:nvPr>
        </p:nvSpPr>
        <p:spPr>
          <a:xfrm>
            <a:off x="630892" y="2509250"/>
            <a:ext cx="3874787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3"/>
          </p:nvPr>
        </p:nvSpPr>
        <p:spPr>
          <a:xfrm>
            <a:off x="4636866" y="1683965"/>
            <a:ext cx="3893870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4"/>
          </p:nvPr>
        </p:nvSpPr>
        <p:spPr>
          <a:xfrm>
            <a:off x="4636866" y="2509250"/>
            <a:ext cx="3893870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2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>
            <a:spLocks noGrp="1"/>
          </p:cNvSpPr>
          <p:nvPr>
            <p:ph type="pic" idx="2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9"/>
          <p:cNvSpPr txBox="1">
            <a:spLocks noGrp="1"/>
          </p:cNvSpPr>
          <p:nvPr>
            <p:ph type="body" idx="1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 rot="5400000">
            <a:off x="2400325" y="58041"/>
            <a:ext cx="4358591" cy="78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 rot="5400000">
            <a:off x="4631300" y="2289015"/>
            <a:ext cx="5821524" cy="197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 rot="5400000">
            <a:off x="624133" y="371299"/>
            <a:ext cx="5821524" cy="58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">
  <p:cSld name="SECTION_HEADER_7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85725" y="1026450"/>
            <a:ext cx="8718000" cy="4906200"/>
          </a:xfrm>
          <a:prstGeom prst="roundRect">
            <a:avLst>
              <a:gd name="adj" fmla="val 1780"/>
            </a:avLst>
          </a:prstGeom>
          <a:solidFill>
            <a:srgbClr val="FBAF33">
              <a:alpha val="2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12650" y="1269725"/>
            <a:ext cx="8236500" cy="4374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algn="bl" rotWithShape="0">
              <a:srgbClr val="B7B7B7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651" y="1937126"/>
            <a:ext cx="3911099" cy="3084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"/>
          <p:cNvCxnSpPr/>
          <p:nvPr/>
        </p:nvCxnSpPr>
        <p:spPr>
          <a:xfrm rot="10800000">
            <a:off x="410000" y="1758110"/>
            <a:ext cx="8253300" cy="0"/>
          </a:xfrm>
          <a:prstGeom prst="straightConnector1">
            <a:avLst/>
          </a:prstGeom>
          <a:noFill/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3"/>
          <p:cNvCxnSpPr/>
          <p:nvPr/>
        </p:nvCxnSpPr>
        <p:spPr>
          <a:xfrm>
            <a:off x="736000" y="1283820"/>
            <a:ext cx="0" cy="438750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3"/>
          <p:cNvSpPr txBox="1"/>
          <p:nvPr/>
        </p:nvSpPr>
        <p:spPr>
          <a:xfrm>
            <a:off x="6041700" y="23203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SEAL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6117900" y="30703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SALMON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4563725" y="3070400"/>
            <a:ext cx="9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SMALL FISH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508538" y="396812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PLANKTON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107025" y="41634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CRAB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6194125" y="38966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SHRIMP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6007025" y="4968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MUSSEL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046600" y="4683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MOLLUSC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7508550" y="24388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 1">
  <p:cSld name="SECTION_HEADER_7_2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806450" y="1498325"/>
            <a:ext cx="4101300" cy="44751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4561950" y="1243967"/>
            <a:ext cx="5400" cy="47295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3">
  <p:cSld name="SECTION_HEADER_3_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1">
  <p:cSld name="SECTION_HEADER_3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542593">
            <a:off x="136932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623345">
            <a:off x="1736412" y="3715760"/>
            <a:ext cx="1664578" cy="21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3383" flipH="1">
            <a:off x="3507908" y="3718863"/>
            <a:ext cx="1657432" cy="2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2593" flipH="1">
            <a:off x="433477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046600" y="3450441"/>
            <a:ext cx="772249" cy="2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371" y="1912154"/>
            <a:ext cx="717754" cy="7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816413" flipH="1">
            <a:off x="1096159" y="4455797"/>
            <a:ext cx="595654" cy="2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2706898" y="2574478"/>
            <a:ext cx="1496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 larvae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1762725" y="48319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3279000" y="44015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4827400" y="489277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5752350" y="33836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53;p6"/>
          <p:cNvGrpSpPr/>
          <p:nvPr/>
        </p:nvGrpSpPr>
        <p:grpSpPr>
          <a:xfrm>
            <a:off x="213969" y="3363451"/>
            <a:ext cx="1724375" cy="822229"/>
            <a:chOff x="7133862" y="1948550"/>
            <a:chExt cx="1724375" cy="822229"/>
          </a:xfrm>
        </p:grpSpPr>
        <p:pic>
          <p:nvPicPr>
            <p:cNvPr id="54" name="Google Shape;54;p6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6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6" name="Google Shape;56;p6"/>
          <p:cNvSpPr/>
          <p:nvPr/>
        </p:nvSpPr>
        <p:spPr>
          <a:xfrm>
            <a:off x="6232675" y="103951"/>
            <a:ext cx="2817600" cy="1447200"/>
          </a:xfrm>
          <a:prstGeom prst="roundRect">
            <a:avLst>
              <a:gd name="adj" fmla="val 5459"/>
            </a:avLst>
          </a:prstGeom>
          <a:solidFill>
            <a:srgbClr val="FFFFF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Drag and drop each animal to its spot in the web.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8245478" y="78133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6"/>
          <p:cNvGrpSpPr/>
          <p:nvPr/>
        </p:nvGrpSpPr>
        <p:grpSpPr>
          <a:xfrm>
            <a:off x="6905131" y="935024"/>
            <a:ext cx="1496700" cy="548661"/>
            <a:chOff x="7010928" y="2064161"/>
            <a:chExt cx="1496700" cy="548661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6737" y="2064161"/>
              <a:ext cx="1005800" cy="311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6"/>
            <p:cNvSpPr txBox="1"/>
            <p:nvPr/>
          </p:nvSpPr>
          <p:spPr>
            <a:xfrm>
              <a:off x="7010928" y="2325122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61" name="Google Shape;61;p6"/>
          <p:cNvGrpSpPr/>
          <p:nvPr/>
        </p:nvGrpSpPr>
        <p:grpSpPr>
          <a:xfrm>
            <a:off x="7510170" y="1034582"/>
            <a:ext cx="330237" cy="391912"/>
            <a:chOff x="3202866" y="5907827"/>
            <a:chExt cx="455374" cy="540419"/>
          </a:xfrm>
        </p:grpSpPr>
        <p:sp>
          <p:nvSpPr>
            <p:cNvPr id="62" name="Google Shape;62;p6"/>
            <p:cNvSpPr/>
            <p:nvPr/>
          </p:nvSpPr>
          <p:spPr>
            <a:xfrm>
              <a:off x="3224087" y="5907827"/>
              <a:ext cx="197100" cy="197100"/>
            </a:xfrm>
            <a:prstGeom prst="ellipse">
              <a:avLst/>
            </a:prstGeom>
            <a:solidFill>
              <a:srgbClr val="EF4225"/>
            </a:solidFill>
            <a:ln w="19050" cap="flat" cmpd="sng">
              <a:solidFill>
                <a:srgbClr val="E0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6"/>
            <p:cNvGrpSpPr/>
            <p:nvPr/>
          </p:nvGrpSpPr>
          <p:grpSpPr>
            <a:xfrm rot="-1799905">
              <a:off x="3292514" y="5975624"/>
              <a:ext cx="276078" cy="432580"/>
              <a:chOff x="281875" y="4003475"/>
              <a:chExt cx="362100" cy="567365"/>
            </a:xfrm>
          </p:grpSpPr>
          <p:sp>
            <p:nvSpPr>
              <p:cNvPr id="64" name="Google Shape;64;p6"/>
              <p:cNvSpPr/>
              <p:nvPr/>
            </p:nvSpPr>
            <p:spPr>
              <a:xfrm>
                <a:off x="281875" y="4003475"/>
                <a:ext cx="362100" cy="3966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6"/>
              <p:cNvSpPr/>
              <p:nvPr/>
            </p:nvSpPr>
            <p:spPr>
              <a:xfrm>
                <a:off x="423445" y="4361440"/>
                <a:ext cx="76500" cy="2094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6"/>
              <p:cNvSpPr/>
              <p:nvPr/>
            </p:nvSpPr>
            <p:spPr>
              <a:xfrm>
                <a:off x="388689" y="4269352"/>
                <a:ext cx="146700" cy="118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7" name="Google Shape;67;p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4907">
            <a:off x="7582457" y="801617"/>
            <a:ext cx="806437" cy="3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9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2">
  <p:cSld name="SECTION_HEADER_3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7"/>
          <p:cNvGrpSpPr/>
          <p:nvPr/>
        </p:nvGrpSpPr>
        <p:grpSpPr>
          <a:xfrm>
            <a:off x="3139593" y="3578481"/>
            <a:ext cx="1654988" cy="805600"/>
            <a:chOff x="3933820" y="2642095"/>
            <a:chExt cx="1654988" cy="805600"/>
          </a:xfrm>
        </p:grpSpPr>
        <p:pic>
          <p:nvPicPr>
            <p:cNvPr id="71" name="Google Shape;71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933820" y="26420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7"/>
            <p:cNvSpPr txBox="1"/>
            <p:nvPr/>
          </p:nvSpPr>
          <p:spPr>
            <a:xfrm>
              <a:off x="3939108" y="3159995"/>
              <a:ext cx="1649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Juvenile Herring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73" name="Google Shape;73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14820" y="27182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62420" y="28706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29440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03522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19131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7"/>
          <p:cNvGrpSpPr/>
          <p:nvPr/>
        </p:nvGrpSpPr>
        <p:grpSpPr>
          <a:xfrm>
            <a:off x="364362" y="2656975"/>
            <a:ext cx="1724375" cy="822229"/>
            <a:chOff x="7133862" y="1948550"/>
            <a:chExt cx="1724375" cy="822229"/>
          </a:xfrm>
        </p:grpSpPr>
        <p:pic>
          <p:nvPicPr>
            <p:cNvPr id="79" name="Google Shape;79;p7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7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81" name="Google Shape;81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496659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6563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03522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496659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49827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162646" y="40443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>
            <a:off x="1432050" y="49536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/>
          <p:nvPr/>
        </p:nvSpPr>
        <p:spPr>
          <a:xfrm>
            <a:off x="3709013" y="59398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5985963" y="48254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985963" y="27490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3686475" y="17502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5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4">
  <p:cSld name="SECTION_HEADER_3_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907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K̓TSI H̓A̓GI̓UƛA - DON’T OVER HARVEST</a:t>
            </a:r>
            <a:r>
              <a:rPr lang="en" sz="12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101: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ANSWER KEY </a:t>
            </a:r>
            <a:endParaRPr sz="12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0" y="6215575"/>
            <a:ext cx="5703900" cy="54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27154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18762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20655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511899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8087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18762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511899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47541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315046" y="38157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/>
        </p:nvSpPr>
        <p:spPr>
          <a:xfrm>
            <a:off x="3336426" y="3974975"/>
            <a:ext cx="14025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26202" y="3305477"/>
            <a:ext cx="1731719" cy="52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3391" y="3448289"/>
            <a:ext cx="1731719" cy="528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8"/>
          <p:cNvGrpSpPr/>
          <p:nvPr/>
        </p:nvGrpSpPr>
        <p:grpSpPr>
          <a:xfrm>
            <a:off x="898420" y="4352460"/>
            <a:ext cx="1505326" cy="1471229"/>
            <a:chOff x="886147" y="2603921"/>
            <a:chExt cx="1505326" cy="1471229"/>
          </a:xfrm>
        </p:grpSpPr>
        <p:sp>
          <p:nvSpPr>
            <p:cNvPr id="109" name="Google Shape;109;p8"/>
            <p:cNvSpPr txBox="1"/>
            <p:nvPr/>
          </p:nvSpPr>
          <p:spPr>
            <a:xfrm>
              <a:off x="1288116" y="3808150"/>
              <a:ext cx="818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People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110" name="Google Shape;110;p8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147" y="2603921"/>
              <a:ext cx="1505326" cy="12087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" name="Google Shape;111;p8"/>
          <p:cNvPicPr preferRelativeResize="0"/>
          <p:nvPr/>
        </p:nvPicPr>
        <p:blipFill rotWithShape="1">
          <a:blip r:embed="rId6" cstate="email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9585">
            <a:off x="9646" y="3282400"/>
            <a:ext cx="2515351" cy="3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 rot="-592548" flipH="1">
            <a:off x="2208846" y="6358365"/>
            <a:ext cx="240150" cy="214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/>
          <p:nvPr/>
        </p:nvSpPr>
        <p:spPr>
          <a:xfrm>
            <a:off x="1152750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3838888" y="15382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6269138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6269138" y="4534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486388" y="5986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2A">
  <p:cSld name="SECTION_HEADER_7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192625" y="1498325"/>
            <a:ext cx="8715300" cy="11718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2"/>
          </p:nvPr>
        </p:nvSpPr>
        <p:spPr>
          <a:xfrm>
            <a:off x="192625" y="2902275"/>
            <a:ext cx="8715300" cy="30654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7" y="6316355"/>
            <a:ext cx="481175" cy="374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6241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2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r>
              <a:rPr lang="en" sz="1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1200" b="1" i="0" u="none" strike="noStrike" cap="none">
              <a:solidFill>
                <a:srgbClr val="72501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DF7835DA-1CF0-49BC-8F8A-83244552ABC8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CCF5FE8C-EA6B-4A95-9C9B-044D0024B536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dhXBwDxNc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1342025" y="337875"/>
            <a:ext cx="7615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Sanctuaries and Sea Creatures: Ricketts Point</a:t>
            </a:r>
            <a:endParaRPr sz="1700" dirty="0"/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24" y="6082538"/>
            <a:ext cx="925836" cy="529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1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physiological adaptation is a </a:t>
            </a:r>
            <a:r>
              <a:rPr lang="en" sz="1800" b="1">
                <a:solidFill>
                  <a:srgbClr val="FFFFFF"/>
                </a:solidFill>
              </a:rPr>
              <a:t>body process</a:t>
            </a:r>
            <a:r>
              <a:rPr lang="en" sz="1800">
                <a:solidFill>
                  <a:srgbClr val="FFFFFF"/>
                </a:solidFill>
              </a:rPr>
              <a:t> that helps an organism survive / reproduce.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- a blue ringed octopus makes venom.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312" name="Google Shape;312;p3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structural adaptation is a </a:t>
            </a:r>
            <a:r>
              <a:rPr lang="en" sz="1800" b="1">
                <a:solidFill>
                  <a:srgbClr val="FFFFFF"/>
                </a:solidFill>
              </a:rPr>
              <a:t>physical feature</a:t>
            </a:r>
            <a:r>
              <a:rPr lang="en" sz="1800">
                <a:solidFill>
                  <a:srgbClr val="FFFFFF"/>
                </a:solidFill>
              </a:rPr>
              <a:t> that helps an organism survive / reproduce.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- a rock lobster has a hard exoskeleton and long antenna for protection.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3"/>
          <p:cNvSpPr txBox="1"/>
          <p:nvPr/>
        </p:nvSpPr>
        <p:spPr>
          <a:xfrm>
            <a:off x="4513075" y="24710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Design and draw the “ideal creature” best adapted to the kelp forest habitat.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Describe in a paragraph how this make the organism well suited to the kelp forest?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Design challenge</a:t>
            </a:r>
            <a:endParaRPr sz="1700"/>
          </a:p>
        </p:txBody>
      </p:sp>
      <p:pic>
        <p:nvPicPr>
          <p:cNvPr id="332" name="Google Shape;332;p3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 txBox="1"/>
          <p:nvPr/>
        </p:nvSpPr>
        <p:spPr>
          <a:xfrm>
            <a:off x="55712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Biotic Factors</a:t>
            </a:r>
            <a:endParaRPr sz="1700"/>
          </a:p>
        </p:txBody>
      </p:sp>
      <p:sp>
        <p:nvSpPr>
          <p:cNvPr id="340" name="Google Shape;340;p34"/>
          <p:cNvSpPr txBox="1"/>
          <p:nvPr/>
        </p:nvSpPr>
        <p:spPr>
          <a:xfrm>
            <a:off x="4820525" y="15360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 environment is made up of both living and nonliving things.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 </a:t>
            </a:r>
            <a:r>
              <a:rPr lang="en" sz="1800" b="1">
                <a:solidFill>
                  <a:srgbClr val="FFFFFF"/>
                </a:solidFill>
              </a:rPr>
              <a:t>biotic</a:t>
            </a:r>
            <a:r>
              <a:rPr lang="en" sz="1800">
                <a:solidFill>
                  <a:srgbClr val="FFFFFF"/>
                </a:solidFill>
              </a:rPr>
              <a:t> (living) factors consist of organisms and their products and wastes.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Biotic is anything living and can include plants, algae and microorganisms.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41" name="Google Shape;341;p3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55712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Abiotic Factors</a:t>
            </a:r>
            <a:endParaRPr sz="1700"/>
          </a:p>
        </p:txBody>
      </p:sp>
      <p:sp>
        <p:nvSpPr>
          <p:cNvPr id="349" name="Google Shape;349;p35"/>
          <p:cNvSpPr txBox="1"/>
          <p:nvPr/>
        </p:nvSpPr>
        <p:spPr>
          <a:xfrm>
            <a:off x="4820525" y="15360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 </a:t>
            </a:r>
            <a:r>
              <a:rPr lang="en" sz="1800" b="1">
                <a:solidFill>
                  <a:srgbClr val="FFFFFF"/>
                </a:solidFill>
              </a:rPr>
              <a:t>abiotic</a:t>
            </a:r>
            <a:r>
              <a:rPr lang="en" sz="1800">
                <a:solidFill>
                  <a:srgbClr val="FFFFFF"/>
                </a:solidFill>
              </a:rPr>
              <a:t> factor is a </a:t>
            </a:r>
            <a:r>
              <a:rPr lang="en" sz="1800" b="1">
                <a:solidFill>
                  <a:srgbClr val="FFFFFF"/>
                </a:solidFill>
              </a:rPr>
              <a:t>non-living</a:t>
            </a:r>
            <a:r>
              <a:rPr lang="en" sz="1800">
                <a:solidFill>
                  <a:srgbClr val="FFFFFF"/>
                </a:solidFill>
              </a:rPr>
              <a:t> part of an ecosystem that shapes its environment.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Examples could be salinity, temperature and ocean currents.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50" name="Google Shape;350;p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/>
        </p:nvSpPr>
        <p:spPr>
          <a:xfrm>
            <a:off x="4513075" y="14351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All students must start the game standing up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One ‘factor’ will be read out at a time by the teacher.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>
                <a:solidFill>
                  <a:srgbClr val="FFFFFF"/>
                </a:solidFill>
              </a:rPr>
              <a:t>Stand up with arms up</a:t>
            </a:r>
            <a:r>
              <a:rPr lang="en" sz="1800">
                <a:solidFill>
                  <a:srgbClr val="FFFFFF"/>
                </a:solidFill>
              </a:rPr>
              <a:t> means your guess is the factor is </a:t>
            </a:r>
            <a:r>
              <a:rPr lang="en" sz="1800" b="1">
                <a:solidFill>
                  <a:srgbClr val="FFFFFF"/>
                </a:solidFill>
              </a:rPr>
              <a:t>biotic</a:t>
            </a:r>
            <a:r>
              <a:rPr lang="en" sz="1800">
                <a:solidFill>
                  <a:srgbClr val="FFFFFF"/>
                </a:solidFill>
              </a:rPr>
              <a:t> (living)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u="sng">
                <a:solidFill>
                  <a:srgbClr val="FFFFFF"/>
                </a:solidFill>
              </a:rPr>
              <a:t>Standing up with arms by your side</a:t>
            </a:r>
            <a:r>
              <a:rPr lang="en" sz="1800">
                <a:solidFill>
                  <a:srgbClr val="FFFFFF"/>
                </a:solidFill>
              </a:rPr>
              <a:t> means your guessing the factor is </a:t>
            </a:r>
            <a:r>
              <a:rPr lang="en" sz="1800" b="1">
                <a:solidFill>
                  <a:srgbClr val="FFFFFF"/>
                </a:solidFill>
              </a:rPr>
              <a:t>abiotic</a:t>
            </a:r>
            <a:r>
              <a:rPr lang="en" sz="1800">
                <a:solidFill>
                  <a:srgbClr val="FFFFFF"/>
                </a:solidFill>
              </a:rPr>
              <a:t> (non-living).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You must sit down if you guess incorrectly.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Last one standing wins.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Class game</a:t>
            </a:r>
            <a:endParaRPr sz="1700"/>
          </a:p>
        </p:txBody>
      </p:sp>
      <p:pic>
        <p:nvPicPr>
          <p:cNvPr id="359" name="Google Shape;359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/>
          <p:nvPr/>
        </p:nvSpPr>
        <p:spPr>
          <a:xfrm>
            <a:off x="51429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Classification</a:t>
            </a:r>
            <a:endParaRPr sz="1700"/>
          </a:p>
        </p:txBody>
      </p:sp>
      <p:sp>
        <p:nvSpPr>
          <p:cNvPr id="367" name="Google Shape;367;p37"/>
          <p:cNvSpPr txBox="1"/>
          <p:nvPr/>
        </p:nvSpPr>
        <p:spPr>
          <a:xfrm>
            <a:off x="4820525" y="15360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>
                <a:solidFill>
                  <a:srgbClr val="FFFFFF"/>
                </a:solidFill>
              </a:rPr>
              <a:t>Classification</a:t>
            </a:r>
            <a:r>
              <a:rPr lang="en" sz="1800">
                <a:solidFill>
                  <a:srgbClr val="FFFFFF"/>
                </a:solidFill>
              </a:rPr>
              <a:t> is a system used by scientists to describe organisms.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To classify things means to place them in different </a:t>
            </a:r>
            <a:r>
              <a:rPr lang="en" sz="1800" b="1">
                <a:solidFill>
                  <a:srgbClr val="FFFFFF"/>
                </a:solidFill>
              </a:rPr>
              <a:t>categories</a:t>
            </a:r>
            <a:r>
              <a:rPr lang="en" sz="1800">
                <a:solidFill>
                  <a:srgbClr val="FFFFFF"/>
                </a:solidFill>
              </a:rPr>
              <a:t>, or groups.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Can you think of any ways to group your bingo cards? Compare your grouping with a partner.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68" name="Google Shape;368;p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 txBox="1"/>
          <p:nvPr/>
        </p:nvSpPr>
        <p:spPr>
          <a:xfrm>
            <a:off x="51429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Classification</a:t>
            </a:r>
            <a:endParaRPr sz="1700"/>
          </a:p>
        </p:txBody>
      </p:sp>
      <p:sp>
        <p:nvSpPr>
          <p:cNvPr id="376" name="Google Shape;376;p38"/>
          <p:cNvSpPr txBox="1"/>
          <p:nvPr/>
        </p:nvSpPr>
        <p:spPr>
          <a:xfrm>
            <a:off x="4841425" y="1149350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</a:t>
            </a:r>
            <a:r>
              <a:rPr lang="en" sz="1800" b="1">
                <a:solidFill>
                  <a:srgbClr val="FFFFFF"/>
                </a:solidFill>
              </a:rPr>
              <a:t>classification key</a:t>
            </a:r>
            <a:r>
              <a:rPr lang="en" sz="1800">
                <a:solidFill>
                  <a:srgbClr val="FFFFFF"/>
                </a:solidFill>
              </a:rPr>
              <a:t> is a series of questions that determine an organism's physical characteristics.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When you answer one question, it either branches off to another question or </a:t>
            </a:r>
            <a:r>
              <a:rPr lang="en" sz="1800" b="1">
                <a:solidFill>
                  <a:srgbClr val="FFFFFF"/>
                </a:solidFill>
              </a:rPr>
              <a:t>identifies</a:t>
            </a:r>
            <a:r>
              <a:rPr lang="en" sz="1800">
                <a:solidFill>
                  <a:srgbClr val="FFFFFF"/>
                </a:solidFill>
              </a:rPr>
              <a:t> the organism.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Classification keys help to identify an unknown organism, or work out how to </a:t>
            </a:r>
            <a:r>
              <a:rPr lang="en" sz="1800" b="1">
                <a:solidFill>
                  <a:srgbClr val="FFFFFF"/>
                </a:solidFill>
              </a:rPr>
              <a:t>categorise</a:t>
            </a:r>
            <a:r>
              <a:rPr lang="en" sz="1800">
                <a:solidFill>
                  <a:srgbClr val="FFFFFF"/>
                </a:solidFill>
              </a:rPr>
              <a:t> groups of similar organisms.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77" name="Google Shape;377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 txBox="1"/>
          <p:nvPr/>
        </p:nvSpPr>
        <p:spPr>
          <a:xfrm>
            <a:off x="4513075" y="115297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Neatly cut out your bingo cards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In pairs randomly choose one card and place it in front of you </a:t>
            </a:r>
            <a:r>
              <a:rPr lang="en" sz="1800" b="1">
                <a:solidFill>
                  <a:srgbClr val="FFFFFF"/>
                </a:solidFill>
              </a:rPr>
              <a:t>without looking.</a:t>
            </a:r>
            <a:endParaRPr sz="1800" b="1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Use questions on the classification key worksheet to try and </a:t>
            </a:r>
            <a:r>
              <a:rPr lang="en" sz="1800" b="1">
                <a:solidFill>
                  <a:srgbClr val="FFFFFF"/>
                </a:solidFill>
              </a:rPr>
              <a:t>guess</a:t>
            </a:r>
            <a:r>
              <a:rPr lang="en" sz="1800">
                <a:solidFill>
                  <a:srgbClr val="FFFFFF"/>
                </a:solidFill>
              </a:rPr>
              <a:t> the species on your card.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If the answer is </a:t>
            </a:r>
            <a:r>
              <a:rPr lang="en" sz="1800" b="1">
                <a:solidFill>
                  <a:srgbClr val="FFFFFF"/>
                </a:solidFill>
              </a:rPr>
              <a:t>‘yes’</a:t>
            </a:r>
            <a:r>
              <a:rPr lang="en" sz="1800">
                <a:solidFill>
                  <a:srgbClr val="FFFFFF"/>
                </a:solidFill>
              </a:rPr>
              <a:t> you can ask </a:t>
            </a:r>
            <a:r>
              <a:rPr lang="en" sz="1800" b="1">
                <a:solidFill>
                  <a:srgbClr val="FFFFFF"/>
                </a:solidFill>
              </a:rPr>
              <a:t>another</a:t>
            </a:r>
            <a:r>
              <a:rPr lang="en" sz="1800">
                <a:solidFill>
                  <a:srgbClr val="FFFFFF"/>
                </a:solidFill>
              </a:rPr>
              <a:t> </a:t>
            </a:r>
            <a:r>
              <a:rPr lang="en" sz="1800" b="1">
                <a:solidFill>
                  <a:srgbClr val="FFFFFF"/>
                </a:solidFill>
              </a:rPr>
              <a:t>question</a:t>
            </a:r>
            <a:r>
              <a:rPr lang="en" sz="1800">
                <a:solidFill>
                  <a:srgbClr val="FFFFFF"/>
                </a:solidFill>
              </a:rPr>
              <a:t>. If the answer is ‘no’ it is the other person’s turn.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Work out places for </a:t>
            </a:r>
            <a:r>
              <a:rPr lang="en" sz="1800" b="1">
                <a:solidFill>
                  <a:srgbClr val="FFFFFF"/>
                </a:solidFill>
              </a:rPr>
              <a:t>all</a:t>
            </a:r>
            <a:r>
              <a:rPr lang="en" sz="1800">
                <a:solidFill>
                  <a:srgbClr val="FFFFFF"/>
                </a:solidFill>
              </a:rPr>
              <a:t> of the cards on your worksheet.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Can you guess your </a:t>
            </a:r>
            <a:r>
              <a:rPr lang="en" sz="1800" b="1">
                <a:solidFill>
                  <a:srgbClr val="FFFFFF"/>
                </a:solidFill>
              </a:rPr>
              <a:t>mystery</a:t>
            </a:r>
            <a:r>
              <a:rPr lang="en" sz="1800">
                <a:solidFill>
                  <a:srgbClr val="FFFFFF"/>
                </a:solidFill>
              </a:rPr>
              <a:t> </a:t>
            </a:r>
            <a:r>
              <a:rPr lang="en" sz="1800" b="1">
                <a:solidFill>
                  <a:srgbClr val="FFFFFF"/>
                </a:solidFill>
              </a:rPr>
              <a:t>species</a:t>
            </a:r>
            <a:r>
              <a:rPr lang="en" sz="1800">
                <a:solidFill>
                  <a:srgbClr val="FFFFFF"/>
                </a:solidFill>
              </a:rPr>
              <a:t>?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5" name="Google Shape;385;p39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Classification activity</a:t>
            </a:r>
            <a:endParaRPr sz="1700"/>
          </a:p>
        </p:txBody>
      </p:sp>
      <p:pic>
        <p:nvPicPr>
          <p:cNvPr id="386" name="Google Shape;386;p3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5" y="1891500"/>
            <a:ext cx="3521925" cy="1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0"/>
          <p:cNvSpPr txBox="1"/>
          <p:nvPr/>
        </p:nvSpPr>
        <p:spPr>
          <a:xfrm>
            <a:off x="4513075" y="19195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Now it’s time to create your own classification key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Choose 10 random objects in your pencil case or classroom.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Come up with a series of yes/no questions that can help someone else classify these objects.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Test your classification key with a partner.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Classification Activity</a:t>
            </a:r>
            <a:endParaRPr sz="1700"/>
          </a:p>
        </p:txBody>
      </p:sp>
      <p:pic>
        <p:nvPicPr>
          <p:cNvPr id="396" name="Google Shape;396;p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/>
        </p:nvSpPr>
        <p:spPr>
          <a:xfrm>
            <a:off x="5355645" y="334400"/>
            <a:ext cx="2724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Lesson Outline</a:t>
            </a:r>
            <a:endParaRPr sz="1700"/>
          </a:p>
        </p:txBody>
      </p:sp>
      <p:sp>
        <p:nvSpPr>
          <p:cNvPr id="210" name="Google Shape;210;p23"/>
          <p:cNvSpPr txBox="1"/>
          <p:nvPr/>
        </p:nvSpPr>
        <p:spPr>
          <a:xfrm>
            <a:off x="4812026" y="1858000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Ricketts point sanctuary video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Marine Life Bingo game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Quiz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Habitats and adaptations activity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Design challenge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Biotic and abiotic factors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Class game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Classification activity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Marine sanctuaries research task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11" name="Google Shape;211;p2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258" y="5180237"/>
            <a:ext cx="2203542" cy="16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7450"/>
            <a:ext cx="8839204" cy="482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25" y="5220202"/>
            <a:ext cx="4013475" cy="13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875" y="357449"/>
            <a:ext cx="2721377" cy="4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1"/>
          <p:cNvSpPr/>
          <p:nvPr/>
        </p:nvSpPr>
        <p:spPr>
          <a:xfrm rot="10800000">
            <a:off x="4334707" y="5127815"/>
            <a:ext cx="1537716" cy="1730185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BB9A8-532B-4F5A-BC30-931130F0EAF2}"/>
              </a:ext>
            </a:extLst>
          </p:cNvPr>
          <p:cNvSpPr/>
          <p:nvPr/>
        </p:nvSpPr>
        <p:spPr>
          <a:xfrm>
            <a:off x="4234649" y="6609052"/>
            <a:ext cx="648069" cy="19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2"/>
          <p:cNvSpPr txBox="1"/>
          <p:nvPr/>
        </p:nvSpPr>
        <p:spPr>
          <a:xfrm>
            <a:off x="4513075" y="14096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Research the following questions: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activities are not permitted in a marine sanctuary?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activities are permitted in a marine sanctuary?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Why are marine sanctuaries important areas?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is the difference between a marine park and a marine sanctuary?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many other marine parks and sanctuaries are in Victoria?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413" name="Google Shape;413;p42"/>
          <p:cNvSpPr txBox="1"/>
          <p:nvPr/>
        </p:nvSpPr>
        <p:spPr>
          <a:xfrm>
            <a:off x="4812025" y="96450"/>
            <a:ext cx="36321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Marine Sanctuaries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Research Task </a:t>
            </a:r>
            <a:endParaRPr sz="1700"/>
          </a:p>
        </p:txBody>
      </p:sp>
      <p:pic>
        <p:nvPicPr>
          <p:cNvPr id="414" name="Google Shape;414;p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3"/>
          <p:cNvSpPr txBox="1"/>
          <p:nvPr/>
        </p:nvSpPr>
        <p:spPr>
          <a:xfrm>
            <a:off x="4700025" y="13161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Your task is to </a:t>
            </a:r>
            <a:r>
              <a:rPr lang="en" sz="1700" u="sng">
                <a:solidFill>
                  <a:srgbClr val="FFFFFF"/>
                </a:solidFill>
              </a:rPr>
              <a:t>create a pamphlet</a:t>
            </a:r>
            <a:r>
              <a:rPr lang="en" sz="1700">
                <a:solidFill>
                  <a:srgbClr val="FFFFFF"/>
                </a:solidFill>
              </a:rPr>
              <a:t> to promote one of Victoria’s marine sanctuaries.</a:t>
            </a:r>
            <a:endParaRPr sz="17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The pamphlet </a:t>
            </a:r>
            <a:r>
              <a:rPr lang="en" sz="1700" u="sng">
                <a:solidFill>
                  <a:srgbClr val="FFFFFF"/>
                </a:solidFill>
              </a:rPr>
              <a:t>must include a map</a:t>
            </a:r>
            <a:r>
              <a:rPr lang="en" sz="1700">
                <a:solidFill>
                  <a:srgbClr val="FFFFFF"/>
                </a:solidFill>
              </a:rPr>
              <a:t> and may use information from questions answered on the previous slide but should also focus on the following: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is unique about this marine sanctuary?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How big is it?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does this size compare to?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facilities are in the area and what are good activities to do here?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Are there any ecotourism operators / opportunities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are the local threats to this area?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422" name="Google Shape;422;p43"/>
          <p:cNvSpPr txBox="1"/>
          <p:nvPr/>
        </p:nvSpPr>
        <p:spPr>
          <a:xfrm>
            <a:off x="4744050" y="96450"/>
            <a:ext cx="36321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Marine Sanctuaries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Research Task </a:t>
            </a:r>
            <a:endParaRPr sz="1700"/>
          </a:p>
        </p:txBody>
      </p:sp>
      <p:pic>
        <p:nvPicPr>
          <p:cNvPr id="423" name="Google Shape;423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</p:sp>
      <p:sp>
        <p:nvSpPr>
          <p:cNvPr id="218" name="Google Shape;218;p24"/>
          <p:cNvSpPr/>
          <p:nvPr/>
        </p:nvSpPr>
        <p:spPr>
          <a:xfrm>
            <a:off x="-902779" y="-888683"/>
            <a:ext cx="11847576" cy="789203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9" name="Google Shape;219;p24"/>
          <p:cNvSpPr/>
          <p:nvPr/>
        </p:nvSpPr>
        <p:spPr>
          <a:xfrm rot="10800000">
            <a:off x="-11430" y="250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635B88"/>
          </a:solidFill>
          <a:ln>
            <a:noFill/>
          </a:ln>
        </p:spPr>
      </p:sp>
      <p:sp>
        <p:nvSpPr>
          <p:cNvPr id="220" name="Google Shape;220;p24"/>
          <p:cNvSpPr/>
          <p:nvPr/>
        </p:nvSpPr>
        <p:spPr>
          <a:xfrm rot="5400000">
            <a:off x="1266087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</p:sp>
      <p:sp>
        <p:nvSpPr>
          <p:cNvPr id="221" name="Google Shape;221;p24"/>
          <p:cNvSpPr/>
          <p:nvPr/>
        </p:nvSpPr>
        <p:spPr>
          <a:xfrm>
            <a:off x="4720590" y="1028700"/>
            <a:ext cx="4572000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</p:sp>
      <p:sp>
        <p:nvSpPr>
          <p:cNvPr id="222" name="Google Shape;222;p24"/>
          <p:cNvSpPr/>
          <p:nvPr/>
        </p:nvSpPr>
        <p:spPr>
          <a:xfrm rot="10800000">
            <a:off x="2583180" y="5815262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15064D"/>
          </a:solidFill>
          <a:ln>
            <a:noFill/>
          </a:ln>
        </p:spPr>
      </p:sp>
      <p:sp>
        <p:nvSpPr>
          <p:cNvPr id="223" name="Google Shape;223;p24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Marine Life Bingo</a:t>
            </a:r>
            <a:endParaRPr sz="1700"/>
          </a:p>
        </p:txBody>
      </p:sp>
      <p:sp>
        <p:nvSpPr>
          <p:cNvPr id="224" name="Google Shape;224;p24"/>
          <p:cNvSpPr/>
          <p:nvPr/>
        </p:nvSpPr>
        <p:spPr>
          <a:xfrm rot="10800000">
            <a:off x="445770" y="1027403"/>
            <a:ext cx="4286250" cy="4817899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88"/>
            </a:stretch>
          </a:blipFill>
          <a:ln>
            <a:noFill/>
          </a:ln>
        </p:spPr>
      </p:sp>
      <p:sp>
        <p:nvSpPr>
          <p:cNvPr id="225" name="Google Shape;225;p24"/>
          <p:cNvSpPr txBox="1"/>
          <p:nvPr/>
        </p:nvSpPr>
        <p:spPr>
          <a:xfrm>
            <a:off x="4812026" y="1858000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</a:rPr>
              <a:t>Each bingo card is </a:t>
            </a:r>
            <a:r>
              <a:rPr lang="en" sz="1800" b="1">
                <a:solidFill>
                  <a:srgbClr val="FFFFFF"/>
                </a:solidFill>
              </a:rPr>
              <a:t>unique</a:t>
            </a:r>
            <a:endParaRPr sz="1800" b="1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>
                <a:solidFill>
                  <a:srgbClr val="FFFFFF"/>
                </a:solidFill>
              </a:rPr>
              <a:t>Tick off </a:t>
            </a:r>
            <a:r>
              <a:rPr lang="en" sz="1800">
                <a:solidFill>
                  <a:srgbClr val="FFFFFF"/>
                </a:solidFill>
              </a:rPr>
              <a:t>species as they are mentioned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Call ‘BINGO’ once </a:t>
            </a:r>
            <a:r>
              <a:rPr lang="en" sz="1800" b="1">
                <a:solidFill>
                  <a:srgbClr val="FFFFFF"/>
                </a:solidFill>
              </a:rPr>
              <a:t>all</a:t>
            </a:r>
            <a:r>
              <a:rPr lang="en" sz="1800">
                <a:solidFill>
                  <a:srgbClr val="FFFFFF"/>
                </a:solidFill>
              </a:rPr>
              <a:t> your species have been ticked off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First to call ‘BINGO’ wins.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>
                <a:solidFill>
                  <a:srgbClr val="FFFFFF"/>
                </a:solidFill>
              </a:rPr>
              <a:t>Keep going</a:t>
            </a:r>
            <a:r>
              <a:rPr lang="en" sz="1800">
                <a:solidFill>
                  <a:srgbClr val="FFFFFF"/>
                </a:solidFill>
              </a:rPr>
              <a:t> until the end of the video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Try and work out which three species </a:t>
            </a:r>
            <a:r>
              <a:rPr lang="en" sz="1800" b="1">
                <a:solidFill>
                  <a:srgbClr val="FFFFFF"/>
                </a:solidFill>
              </a:rPr>
              <a:t>missing</a:t>
            </a:r>
            <a:r>
              <a:rPr lang="en" sz="1800">
                <a:solidFill>
                  <a:srgbClr val="FFFFFF"/>
                </a:solidFill>
              </a:rPr>
              <a:t> from your card.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0" y="1858012"/>
            <a:ext cx="4229475" cy="304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50" y="2586050"/>
            <a:ext cx="265425" cy="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663" y="3595975"/>
            <a:ext cx="265425" cy="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975" y="3595975"/>
            <a:ext cx="265425" cy="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464" y="6331382"/>
            <a:ext cx="560539" cy="32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079" y="6276550"/>
            <a:ext cx="1111788" cy="4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</p:sp>
      <p:sp>
        <p:nvSpPr>
          <p:cNvPr id="237" name="Google Shape;237;p25"/>
          <p:cNvSpPr/>
          <p:nvPr/>
        </p:nvSpPr>
        <p:spPr>
          <a:xfrm>
            <a:off x="-902779" y="-888683"/>
            <a:ext cx="11847576" cy="789203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8" name="Google Shape;238;p25"/>
          <p:cNvSpPr/>
          <p:nvPr/>
        </p:nvSpPr>
        <p:spPr>
          <a:xfrm rot="10800000">
            <a:off x="-11430" y="250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635B88"/>
          </a:solidFill>
          <a:ln>
            <a:noFill/>
          </a:ln>
        </p:spPr>
      </p:sp>
      <p:sp>
        <p:nvSpPr>
          <p:cNvPr id="239" name="Google Shape;239;p25"/>
          <p:cNvSpPr/>
          <p:nvPr/>
        </p:nvSpPr>
        <p:spPr>
          <a:xfrm rot="5400000">
            <a:off x="1266087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40" name="Google Shape;240;p25"/>
          <p:cNvSpPr/>
          <p:nvPr/>
        </p:nvSpPr>
        <p:spPr>
          <a:xfrm>
            <a:off x="4720599" y="1028700"/>
            <a:ext cx="4016502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41" name="Google Shape;241;p25"/>
          <p:cNvSpPr/>
          <p:nvPr/>
        </p:nvSpPr>
        <p:spPr>
          <a:xfrm rot="10800000">
            <a:off x="2583180" y="5815262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15064D"/>
          </a:solidFill>
          <a:ln>
            <a:noFill/>
          </a:ln>
        </p:spPr>
      </p:sp>
      <p:sp>
        <p:nvSpPr>
          <p:cNvPr id="242" name="Google Shape;242;p25"/>
          <p:cNvSpPr txBox="1"/>
          <p:nvPr/>
        </p:nvSpPr>
        <p:spPr>
          <a:xfrm>
            <a:off x="1305213" y="0"/>
            <a:ext cx="7431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Video: Beneath the Waves at Ricketts Point</a:t>
            </a:r>
            <a:endParaRPr sz="1700"/>
          </a:p>
        </p:txBody>
      </p:sp>
      <p:sp>
        <p:nvSpPr>
          <p:cNvPr id="243" name="Google Shape;243;p25"/>
          <p:cNvSpPr/>
          <p:nvPr/>
        </p:nvSpPr>
        <p:spPr>
          <a:xfrm rot="10800000">
            <a:off x="445770" y="1027403"/>
            <a:ext cx="4286250" cy="4817899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pic>
        <p:nvPicPr>
          <p:cNvPr id="244" name="Google Shape;244;p25" descr="Join Jack Breedon for this calming journey underwater at Ricketts Point, to discover the beautiful marine life that is just on the doorstep of Melbourne's CBD." title="Beneath the Waves at Ricketts Poi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3288" y="1113550"/>
            <a:ext cx="5435450" cy="4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1381423" y="462175"/>
            <a:ext cx="7099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Jack Breedon for this calming journey underwater at Ricketts Point, to discover the beautiful marine life that is just on the doorstep of Melbourne's CBD.</a:t>
            </a:r>
            <a:endParaRPr sz="1700"/>
          </a:p>
        </p:txBody>
      </p:sp>
      <p:sp>
        <p:nvSpPr>
          <p:cNvPr id="246" name="Google Shape;246;p25"/>
          <p:cNvSpPr/>
          <p:nvPr/>
        </p:nvSpPr>
        <p:spPr>
          <a:xfrm rot="5400000">
            <a:off x="5034512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</p:sp>
      <p:sp>
        <p:nvSpPr>
          <p:cNvPr id="247" name="Google Shape;247;p25"/>
          <p:cNvSpPr/>
          <p:nvPr/>
        </p:nvSpPr>
        <p:spPr>
          <a:xfrm>
            <a:off x="8489016" y="1028700"/>
            <a:ext cx="655320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</p:sp>
      <p:pic>
        <p:nvPicPr>
          <p:cNvPr id="248" name="Google Shape;248;p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26005"/>
            <a:ext cx="9144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4513075" y="2734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It’s time for a quick quiz to see what you can remember from the video!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There are a total of 10 multiple choice questions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Quiz</a:t>
            </a:r>
            <a:endParaRPr sz="1700"/>
          </a:p>
        </p:txBody>
      </p:sp>
      <p:pic>
        <p:nvPicPr>
          <p:cNvPr id="257" name="Google Shape;257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"/>
            <a:ext cx="9144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7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4812026" y="2072400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Ricketts Point Marine Sanctuary offers a diverse range of </a:t>
            </a:r>
            <a:r>
              <a:rPr lang="en" sz="1800" b="1">
                <a:solidFill>
                  <a:srgbClr val="FFFFFF"/>
                </a:solidFill>
              </a:rPr>
              <a:t>habitats</a:t>
            </a:r>
            <a:r>
              <a:rPr lang="en" sz="1800">
                <a:solidFill>
                  <a:srgbClr val="FFFFFF"/>
                </a:solidFill>
              </a:rPr>
              <a:t>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habitat is the place where an organism makes its </a:t>
            </a:r>
            <a:r>
              <a:rPr lang="en" sz="1800" b="1">
                <a:solidFill>
                  <a:srgbClr val="FFFFFF"/>
                </a:solidFill>
              </a:rPr>
              <a:t>home</a:t>
            </a:r>
            <a:r>
              <a:rPr lang="en" sz="1800">
                <a:solidFill>
                  <a:srgbClr val="FFFFFF"/>
                </a:solidFill>
              </a:rPr>
              <a:t>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5695581" y="342900"/>
            <a:ext cx="1433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Habitats</a:t>
            </a:r>
            <a:endParaRPr sz="1700"/>
          </a:p>
        </p:txBody>
      </p:sp>
      <p:pic>
        <p:nvPicPr>
          <p:cNvPr id="268" name="Google Shape;268;p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4820525" y="1506350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 </a:t>
            </a:r>
            <a:r>
              <a:rPr lang="en" sz="1800" b="1">
                <a:solidFill>
                  <a:srgbClr val="FFFFFF"/>
                </a:solidFill>
              </a:rPr>
              <a:t>adaptation</a:t>
            </a:r>
            <a:r>
              <a:rPr lang="en" sz="1800">
                <a:solidFill>
                  <a:srgbClr val="FFFFFF"/>
                </a:solidFill>
              </a:rPr>
              <a:t> is a special skill which helps an organism (a living thing) to survive and do everything it needs to do.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Adaptations help and organism to survive / reproduce.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an octopus has excellent </a:t>
            </a:r>
            <a:r>
              <a:rPr lang="en" sz="1800" b="1">
                <a:solidFill>
                  <a:srgbClr val="FFFFFF"/>
                </a:solidFill>
              </a:rPr>
              <a:t>eyesight</a:t>
            </a:r>
            <a:r>
              <a:rPr lang="en" sz="1800">
                <a:solidFill>
                  <a:srgbClr val="FFFFFF"/>
                </a:solidFill>
              </a:rPr>
              <a:t> for hunting and highly advanced skin cells called </a:t>
            </a:r>
            <a:r>
              <a:rPr lang="en" sz="1800" b="1">
                <a:solidFill>
                  <a:srgbClr val="FFFFFF"/>
                </a:solidFill>
              </a:rPr>
              <a:t>chromatophores</a:t>
            </a:r>
            <a:r>
              <a:rPr lang="en" sz="1800">
                <a:solidFill>
                  <a:srgbClr val="FFFFFF"/>
                </a:solidFill>
              </a:rPr>
              <a:t> used for camouflage.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279" name="Google Shape;279;p2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801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9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There are three main types of adaptations:</a:t>
            </a:r>
            <a:endParaRPr sz="1800">
              <a:solidFill>
                <a:srgbClr val="FFFFFF"/>
              </a:solidFill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Behavioural</a:t>
            </a:r>
            <a:endParaRPr sz="1800">
              <a:solidFill>
                <a:srgbClr val="FFFFFF"/>
              </a:solidFill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Physiological</a:t>
            </a:r>
            <a:endParaRPr sz="1800">
              <a:solidFill>
                <a:srgbClr val="FFFFFF"/>
              </a:solidFill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Structural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Behavioural adaptations are things organisms </a:t>
            </a:r>
            <a:r>
              <a:rPr lang="en" sz="1800" b="1">
                <a:solidFill>
                  <a:srgbClr val="FFFFFF"/>
                </a:solidFill>
              </a:rPr>
              <a:t>do</a:t>
            </a:r>
            <a:r>
              <a:rPr lang="en" sz="1800">
                <a:solidFill>
                  <a:srgbClr val="FFFFFF"/>
                </a:solidFill>
              </a:rPr>
              <a:t> to survive or reproduce.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- a cuttlefish may release a cloud of ink to escape from a predator.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301" name="Google Shape;301;p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897</Words>
  <Application>Microsoft Office PowerPoint</Application>
  <PresentationFormat>On-screen Show (4:3)</PresentationFormat>
  <Paragraphs>118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Comfortaa</vt:lpstr>
      <vt:lpstr>Helvetica Neue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Sanctuaries and Sea Creatures: Ricketts Point</dc:title>
  <cp:lastModifiedBy>Maree Lawson (DELWP)</cp:lastModifiedBy>
  <cp:revision>2</cp:revision>
  <dcterms:modified xsi:type="dcterms:W3CDTF">2022-09-20T10:26:15Z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57e2ab-f512-40e2-9c9a-c64247360765_Enabled">
    <vt:lpwstr>true</vt:lpwstr>
  </property>
  <property fmtid="{D5CDD505-2E9C-101B-9397-08002B2CF9AE}" pid="3" name="MSIP_Label_4257e2ab-f512-40e2-9c9a-c64247360765_SetDate">
    <vt:lpwstr>2022-09-15T02:07:11Z</vt:lpwstr>
  </property>
  <property fmtid="{D5CDD505-2E9C-101B-9397-08002B2CF9AE}" pid="4" name="MSIP_Label_4257e2ab-f512-40e2-9c9a-c64247360765_Method">
    <vt:lpwstr>Privileged</vt:lpwstr>
  </property>
  <property fmtid="{D5CDD505-2E9C-101B-9397-08002B2CF9AE}" pid="5" name="MSIP_Label_4257e2ab-f512-40e2-9c9a-c64247360765_Name">
    <vt:lpwstr>OFFICIAL</vt:lpwstr>
  </property>
  <property fmtid="{D5CDD505-2E9C-101B-9397-08002B2CF9AE}" pid="6" name="MSIP_Label_4257e2ab-f512-40e2-9c9a-c64247360765_SiteId">
    <vt:lpwstr>e8bdd6f7-fc18-4e48-a554-7f547927223b</vt:lpwstr>
  </property>
  <property fmtid="{D5CDD505-2E9C-101B-9397-08002B2CF9AE}" pid="7" name="MSIP_Label_4257e2ab-f512-40e2-9c9a-c64247360765_ActionId">
    <vt:lpwstr>787dfc6f-febd-4411-afbf-720042174e07</vt:lpwstr>
  </property>
  <property fmtid="{D5CDD505-2E9C-101B-9397-08002B2CF9AE}" pid="8" name="MSIP_Label_4257e2ab-f512-40e2-9c9a-c64247360765_ContentBits">
    <vt:lpwstr>2</vt:lpwstr>
  </property>
</Properties>
</file>