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6"/>
    <p:sldMasterId id="2147483669" r:id="rId7"/>
  </p:sldMasterIdLst>
  <p:notesMasterIdLst>
    <p:notesMasterId r:id="rId34"/>
  </p:notesMasterIdLst>
  <p:sldIdLst>
    <p:sldId id="256" r:id="rId8"/>
    <p:sldId id="257" r:id="rId9"/>
    <p:sldId id="258" r:id="rId10"/>
    <p:sldId id="259" r:id="rId11"/>
    <p:sldId id="260" r:id="rId12"/>
    <p:sldId id="266" r:id="rId13"/>
    <p:sldId id="261" r:id="rId14"/>
    <p:sldId id="267" r:id="rId15"/>
    <p:sldId id="268" r:id="rId16"/>
    <p:sldId id="281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64" r:id="rId27"/>
    <p:sldId id="265" r:id="rId28"/>
    <p:sldId id="271" r:id="rId29"/>
    <p:sldId id="270" r:id="rId30"/>
    <p:sldId id="280" r:id="rId31"/>
    <p:sldId id="262" r:id="rId32"/>
    <p:sldId id="263" r:id="rId33"/>
  </p:sldIdLst>
  <p:sldSz cx="9144000" cy="6858000" type="screen4x3"/>
  <p:notesSz cx="6858000" cy="9144000"/>
  <p:embeddedFontLst>
    <p:embeddedFont>
      <p:font typeface="Comfortaa" panose="020B0604020202020204" charset="0"/>
      <p:regular r:id="rId35"/>
      <p:bold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Oswald" panose="00000500000000000000" pitchFamily="2" charset="0"/>
      <p:regular r:id="rId41"/>
      <p:bold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10">
          <p15:clr>
            <a:srgbClr val="9AA0A6"/>
          </p15:clr>
        </p15:guide>
        <p15:guide id="2" orient="horz" pos="26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B3AC"/>
    <a:srgbClr val="C27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AAD2E-DED1-450D-B7E5-31AFCF69D469}" v="1" dt="2026-05-07T00:03:46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3"/>
    <p:restoredTop sz="94694"/>
  </p:normalViewPr>
  <p:slideViewPr>
    <p:cSldViewPr snapToGrid="0">
      <p:cViewPr varScale="1">
        <p:scale>
          <a:sx n="70" d="100"/>
          <a:sy n="70" d="100"/>
        </p:scale>
        <p:origin x="1024" y="52"/>
      </p:cViewPr>
      <p:guideLst>
        <p:guide pos="2910"/>
        <p:guide orient="horz" pos="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 K Schubert-Hoban (DEECA)" userId="8b06637d-6a33-45b8-a415-4b6297427af6" providerId="ADAL" clId="{A6B4B565-67DC-4E6A-81CA-2CD8B2DA088B}"/>
    <pc:docChg chg="undo custSel modSld">
      <pc:chgData name="Jess K Schubert-Hoban (DEECA)" userId="8b06637d-6a33-45b8-a415-4b6297427af6" providerId="ADAL" clId="{A6B4B565-67DC-4E6A-81CA-2CD8B2DA088B}" dt="2026-05-07T00:01:46.273" v="22" actId="1076"/>
      <pc:docMkLst>
        <pc:docMk/>
      </pc:docMkLst>
      <pc:sldChg chg="addSp delSp modSp mod">
        <pc:chgData name="Jess K Schubert-Hoban (DEECA)" userId="8b06637d-6a33-45b8-a415-4b6297427af6" providerId="ADAL" clId="{A6B4B565-67DC-4E6A-81CA-2CD8B2DA088B}" dt="2026-05-07T00:01:46.273" v="22" actId="1076"/>
        <pc:sldMkLst>
          <pc:docMk/>
          <pc:sldMk cId="0" sldId="257"/>
        </pc:sldMkLst>
        <pc:spChg chg="add del mod">
          <ac:chgData name="Jess K Schubert-Hoban (DEECA)" userId="8b06637d-6a33-45b8-a415-4b6297427af6" providerId="ADAL" clId="{A6B4B565-67DC-4E6A-81CA-2CD8B2DA088B}" dt="2026-05-07T00:01:46.273" v="22" actId="1076"/>
          <ac:spMkLst>
            <pc:docMk/>
            <pc:sldMk cId="0" sldId="257"/>
            <ac:spMk id="213" creationId="{00000000-0000-0000-0000-000000000000}"/>
          </ac:spMkLst>
        </pc:spChg>
        <pc:spChg chg="mod">
          <ac:chgData name="Jess K Schubert-Hoban (DEECA)" userId="8b06637d-6a33-45b8-a415-4b6297427af6" providerId="ADAL" clId="{A6B4B565-67DC-4E6A-81CA-2CD8B2DA088B}" dt="2026-05-07T00:01:41.111" v="19" actId="20577"/>
          <ac:spMkLst>
            <pc:docMk/>
            <pc:sldMk cId="0" sldId="257"/>
            <ac:spMk id="214" creationId="{00000000-0000-0000-0000-000000000000}"/>
          </ac:spMkLst>
        </pc:spChg>
        <pc:picChg chg="mod">
          <ac:chgData name="Jess K Schubert-Hoban (DEECA)" userId="8b06637d-6a33-45b8-a415-4b6297427af6" providerId="ADAL" clId="{A6B4B565-67DC-4E6A-81CA-2CD8B2DA088B}" dt="2026-05-07T00:01:41.758" v="20" actId="1076"/>
          <ac:picMkLst>
            <pc:docMk/>
            <pc:sldMk cId="0" sldId="257"/>
            <ac:picMk id="211" creationId="{00000000-0000-0000-0000-000000000000}"/>
          </ac:picMkLst>
        </pc:picChg>
      </pc:sldChg>
      <pc:sldChg chg="modSp mod">
        <pc:chgData name="Jess K Schubert-Hoban (DEECA)" userId="8b06637d-6a33-45b8-a415-4b6297427af6" providerId="ADAL" clId="{A6B4B565-67DC-4E6A-81CA-2CD8B2DA088B}" dt="2026-05-07T00:01:39.831" v="18" actId="1076"/>
        <pc:sldMkLst>
          <pc:docMk/>
          <pc:sldMk cId="0" sldId="267"/>
        </pc:sldMkLst>
        <pc:picChg chg="mod">
          <ac:chgData name="Jess K Schubert-Hoban (DEECA)" userId="8b06637d-6a33-45b8-a415-4b6297427af6" providerId="ADAL" clId="{A6B4B565-67DC-4E6A-81CA-2CD8B2DA088B}" dt="2026-05-07T00:01:39.831" v="18" actId="1076"/>
          <ac:picMkLst>
            <pc:docMk/>
            <pc:sldMk cId="0" sldId="267"/>
            <ac:picMk id="303" creationId="{00000000-0000-0000-0000-000000000000}"/>
          </ac:picMkLst>
        </pc:picChg>
      </pc:sldChg>
    </pc:docChg>
  </pc:docChgLst>
  <pc:docChgLst>
    <pc:chgData name="Shaya Kaartinen-Price (DEECA)" userId="S::shaya.kaartinen-price@deeca.vic.gov.au::2cbfa7c8-deea-478d-8ef3-552188cada14" providerId="AD" clId="Web-{B3B5D971-1D97-A59F-575A-28F58A866D25}"/>
    <pc:docChg chg="modSld">
      <pc:chgData name="Shaya Kaartinen-Price (DEECA)" userId="S::shaya.kaartinen-price@deeca.vic.gov.au::2cbfa7c8-deea-478d-8ef3-552188cada14" providerId="AD" clId="Web-{B3B5D971-1D97-A59F-575A-28F58A866D25}" dt="2026-05-05T02:53:05.406" v="2" actId="20577"/>
      <pc:docMkLst>
        <pc:docMk/>
      </pc:docMkLst>
      <pc:sldChg chg="modSp">
        <pc:chgData name="Shaya Kaartinen-Price (DEECA)" userId="S::shaya.kaartinen-price@deeca.vic.gov.au::2cbfa7c8-deea-478d-8ef3-552188cada14" providerId="AD" clId="Web-{B3B5D971-1D97-A59F-575A-28F58A866D25}" dt="2026-05-05T02:53:05.406" v="2" actId="20577"/>
        <pc:sldMkLst>
          <pc:docMk/>
          <pc:sldMk cId="0" sldId="270"/>
        </pc:sldMkLst>
        <pc:spChg chg="mod">
          <ac:chgData name="Shaya Kaartinen-Price (DEECA)" userId="S::shaya.kaartinen-price@deeca.vic.gov.au::2cbfa7c8-deea-478d-8ef3-552188cada14" providerId="AD" clId="Web-{B3B5D971-1D97-A59F-575A-28F58A866D25}" dt="2026-05-05T02:53:05.406" v="2" actId="20577"/>
          <ac:spMkLst>
            <pc:docMk/>
            <pc:sldMk cId="0" sldId="270"/>
            <ac:spMk id="33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e410b580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e410b580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74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f77de94c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f77de94c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2f77de94c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2f77de94c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f77de94c8_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2f77de94c8_1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f77de94c8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2f77de94c8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e410b580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2e410b580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2f77de94c8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2f77de94c8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f77de94c8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f77de94c8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f77de94c8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2f77de94c8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2f77de94c8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2f77de94c8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3e4bbb1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f3e4bbb1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f77de94c8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f77de94c8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e410b580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e410b580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f77de94c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f77de94c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f77de94c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2f77de94c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f77de94c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2f77de94c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3228b80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33228b80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400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ff12c8e9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2ff12c8e9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92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f77de94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2f77de9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e410b580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e410b580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f77de94c8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f77de94c8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e410b580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e410b5800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e410b580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e410b580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f77de94c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2f77de94c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f77de94c8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2f77de94c8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1 Cover B 1 1">
  <p:cSld name="TITLE_1_1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0"/>
            <a:ext cx="9144000" cy="25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0" y="1453775"/>
            <a:ext cx="4901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6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0" y="1748375"/>
            <a:ext cx="5013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highlight>
                  <a:srgbClr val="BA812E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3000" b="1" i="0" u="none" strike="noStrike" cap="none">
              <a:solidFill>
                <a:srgbClr val="FFFFFF"/>
              </a:solidFill>
              <a:highlight>
                <a:srgbClr val="BA812E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" name="Google Shape;15;p2"/>
          <p:cNvCxnSpPr/>
          <p:nvPr/>
        </p:nvCxnSpPr>
        <p:spPr>
          <a:xfrm>
            <a:off x="0" y="2544608"/>
            <a:ext cx="91467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4186350" y="2944325"/>
            <a:ext cx="0" cy="36471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979" y="-9100"/>
            <a:ext cx="659400" cy="87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327000" y="2932075"/>
            <a:ext cx="36531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“So much depends on herring, including us!”</a:t>
            </a:r>
            <a:endParaRPr sz="26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</a:t>
            </a:r>
            <a:r>
              <a:rPr lang="en" sz="17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- Jordan Wilson</a:t>
            </a:r>
            <a:endParaRPr sz="1700" b="1" i="1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4225" y="6302300"/>
            <a:ext cx="5583900" cy="44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>
            <a:spLocks noGrp="1"/>
          </p:cNvSpPr>
          <p:nvPr>
            <p:ph type="ctrTitle"/>
          </p:nvPr>
        </p:nvSpPr>
        <p:spPr>
          <a:xfrm>
            <a:off x="686944" y="1124233"/>
            <a:ext cx="7785354" cy="239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subTitle" idx="1"/>
          </p:nvPr>
        </p:nvSpPr>
        <p:spPr>
          <a:xfrm>
            <a:off x="1144906" y="3608041"/>
            <a:ext cx="6869430" cy="165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624928" y="1712590"/>
            <a:ext cx="7899845" cy="285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1"/>
          </p:nvPr>
        </p:nvSpPr>
        <p:spPr>
          <a:xfrm>
            <a:off x="624928" y="4597114"/>
            <a:ext cx="7899845" cy="15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2"/>
          </p:nvPr>
        </p:nvSpPr>
        <p:spPr>
          <a:xfrm>
            <a:off x="4636865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630890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1"/>
          </p:nvPr>
        </p:nvSpPr>
        <p:spPr>
          <a:xfrm>
            <a:off x="630892" y="1683965"/>
            <a:ext cx="3874787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body" idx="2"/>
          </p:nvPr>
        </p:nvSpPr>
        <p:spPr>
          <a:xfrm>
            <a:off x="630892" y="2509250"/>
            <a:ext cx="3874787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3"/>
          </p:nvPr>
        </p:nvSpPr>
        <p:spPr>
          <a:xfrm>
            <a:off x="4636866" y="1683965"/>
            <a:ext cx="3893870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4"/>
          </p:nvPr>
        </p:nvSpPr>
        <p:spPr>
          <a:xfrm>
            <a:off x="4636866" y="2509250"/>
            <a:ext cx="3893870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2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>
            <a:spLocks noGrp="1"/>
          </p:cNvSpPr>
          <p:nvPr>
            <p:ph type="pic" idx="2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9"/>
          <p:cNvSpPr txBox="1">
            <a:spLocks noGrp="1"/>
          </p:cNvSpPr>
          <p:nvPr>
            <p:ph type="body" idx="1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 rot="5400000">
            <a:off x="2400325" y="58041"/>
            <a:ext cx="4358591" cy="78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 rot="5400000">
            <a:off x="4631300" y="2289015"/>
            <a:ext cx="5821524" cy="197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 rot="5400000">
            <a:off x="624133" y="371299"/>
            <a:ext cx="5821524" cy="58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">
  <p:cSld name="SECTION_HEADER_7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85725" y="1026450"/>
            <a:ext cx="8718000" cy="4906200"/>
          </a:xfrm>
          <a:prstGeom prst="roundRect">
            <a:avLst>
              <a:gd name="adj" fmla="val 1780"/>
            </a:avLst>
          </a:prstGeom>
          <a:solidFill>
            <a:srgbClr val="FBAF33">
              <a:alpha val="2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12650" y="1269725"/>
            <a:ext cx="8236500" cy="4374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algn="bl" rotWithShape="0">
              <a:srgbClr val="B7B7B7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651" y="1937126"/>
            <a:ext cx="3911099" cy="3084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"/>
          <p:cNvCxnSpPr/>
          <p:nvPr/>
        </p:nvCxnSpPr>
        <p:spPr>
          <a:xfrm rot="10800000">
            <a:off x="410000" y="1758110"/>
            <a:ext cx="8253300" cy="0"/>
          </a:xfrm>
          <a:prstGeom prst="straightConnector1">
            <a:avLst/>
          </a:prstGeom>
          <a:noFill/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3"/>
          <p:cNvCxnSpPr/>
          <p:nvPr/>
        </p:nvCxnSpPr>
        <p:spPr>
          <a:xfrm>
            <a:off x="736000" y="1283820"/>
            <a:ext cx="0" cy="438750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3"/>
          <p:cNvSpPr txBox="1"/>
          <p:nvPr/>
        </p:nvSpPr>
        <p:spPr>
          <a:xfrm>
            <a:off x="6041700" y="23203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SEAL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6117900" y="30703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SALMON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4563725" y="3070400"/>
            <a:ext cx="9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SMALL FISH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508538" y="396812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PLANKTON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107025" y="41634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CRAB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6194125" y="38966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SHRIMP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6007025" y="4968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MUSSEL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046600" y="4683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MOLLUSC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7508550" y="24388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AutoNum type="alphaLcPeriod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AutoNum type="romanLcPeriod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AutoNum type="arabicPeriod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AutoNum type="alphaLcPeriod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AutoNum type="romanLcPeriod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109700" tIns="54850" rIns="109700" bIns="548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 1">
  <p:cSld name="SECTION_HEADER_7_2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806450" y="1498325"/>
            <a:ext cx="4101300" cy="44751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4561950" y="1243967"/>
            <a:ext cx="5400" cy="47295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3">
  <p:cSld name="SECTION_HEADER_3_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1">
  <p:cSld name="SECTION_HEADER_3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542593">
            <a:off x="136932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623345">
            <a:off x="1736412" y="3715760"/>
            <a:ext cx="1664578" cy="21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3383" flipH="1">
            <a:off x="3507908" y="3718863"/>
            <a:ext cx="1657432" cy="2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2593" flipH="1">
            <a:off x="433477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046600" y="3450441"/>
            <a:ext cx="772249" cy="2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371" y="1912154"/>
            <a:ext cx="717754" cy="7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816413" flipH="1">
            <a:off x="1096159" y="4455797"/>
            <a:ext cx="595654" cy="2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2706898" y="2574478"/>
            <a:ext cx="1496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 larvae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1762725" y="48319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3279000" y="44015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4827400" y="489277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5752350" y="33836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53;p6"/>
          <p:cNvGrpSpPr/>
          <p:nvPr/>
        </p:nvGrpSpPr>
        <p:grpSpPr>
          <a:xfrm>
            <a:off x="213969" y="3363451"/>
            <a:ext cx="1724375" cy="822229"/>
            <a:chOff x="7133862" y="1948550"/>
            <a:chExt cx="1724375" cy="822229"/>
          </a:xfrm>
        </p:grpSpPr>
        <p:pic>
          <p:nvPicPr>
            <p:cNvPr id="54" name="Google Shape;54;p6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6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6" name="Google Shape;56;p6"/>
          <p:cNvSpPr/>
          <p:nvPr/>
        </p:nvSpPr>
        <p:spPr>
          <a:xfrm>
            <a:off x="6232675" y="103951"/>
            <a:ext cx="2817600" cy="1447200"/>
          </a:xfrm>
          <a:prstGeom prst="roundRect">
            <a:avLst>
              <a:gd name="adj" fmla="val 5459"/>
            </a:avLst>
          </a:prstGeom>
          <a:solidFill>
            <a:srgbClr val="FFFFF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Drag and drop each animal to its spot in the web.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8245478" y="78133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6"/>
          <p:cNvGrpSpPr/>
          <p:nvPr/>
        </p:nvGrpSpPr>
        <p:grpSpPr>
          <a:xfrm>
            <a:off x="6905131" y="935024"/>
            <a:ext cx="1496700" cy="548661"/>
            <a:chOff x="7010928" y="2064161"/>
            <a:chExt cx="1496700" cy="548661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6737" y="2064161"/>
              <a:ext cx="1005800" cy="311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6"/>
            <p:cNvSpPr txBox="1"/>
            <p:nvPr/>
          </p:nvSpPr>
          <p:spPr>
            <a:xfrm>
              <a:off x="7010928" y="2325122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61" name="Google Shape;61;p6"/>
          <p:cNvGrpSpPr/>
          <p:nvPr/>
        </p:nvGrpSpPr>
        <p:grpSpPr>
          <a:xfrm>
            <a:off x="7510170" y="1034582"/>
            <a:ext cx="330237" cy="391912"/>
            <a:chOff x="3202866" y="5907827"/>
            <a:chExt cx="455374" cy="540419"/>
          </a:xfrm>
        </p:grpSpPr>
        <p:sp>
          <p:nvSpPr>
            <p:cNvPr id="62" name="Google Shape;62;p6"/>
            <p:cNvSpPr/>
            <p:nvPr/>
          </p:nvSpPr>
          <p:spPr>
            <a:xfrm>
              <a:off x="3224087" y="5907827"/>
              <a:ext cx="197100" cy="197100"/>
            </a:xfrm>
            <a:prstGeom prst="ellipse">
              <a:avLst/>
            </a:prstGeom>
            <a:solidFill>
              <a:srgbClr val="EF4225"/>
            </a:solidFill>
            <a:ln w="19050" cap="flat" cmpd="sng">
              <a:solidFill>
                <a:srgbClr val="E0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6"/>
            <p:cNvGrpSpPr/>
            <p:nvPr/>
          </p:nvGrpSpPr>
          <p:grpSpPr>
            <a:xfrm rot="-1799905">
              <a:off x="3292514" y="5975624"/>
              <a:ext cx="276078" cy="432580"/>
              <a:chOff x="281875" y="4003475"/>
              <a:chExt cx="362100" cy="567365"/>
            </a:xfrm>
          </p:grpSpPr>
          <p:sp>
            <p:nvSpPr>
              <p:cNvPr id="64" name="Google Shape;64;p6"/>
              <p:cNvSpPr/>
              <p:nvPr/>
            </p:nvSpPr>
            <p:spPr>
              <a:xfrm>
                <a:off x="281875" y="4003475"/>
                <a:ext cx="362100" cy="3966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6"/>
              <p:cNvSpPr/>
              <p:nvPr/>
            </p:nvSpPr>
            <p:spPr>
              <a:xfrm>
                <a:off x="423445" y="4361440"/>
                <a:ext cx="76500" cy="2094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6"/>
              <p:cNvSpPr/>
              <p:nvPr/>
            </p:nvSpPr>
            <p:spPr>
              <a:xfrm>
                <a:off x="388689" y="4269352"/>
                <a:ext cx="146700" cy="118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7" name="Google Shape;67;p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4907">
            <a:off x="7582457" y="801617"/>
            <a:ext cx="806437" cy="3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9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2">
  <p:cSld name="SECTION_HEADER_3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7"/>
          <p:cNvGrpSpPr/>
          <p:nvPr/>
        </p:nvGrpSpPr>
        <p:grpSpPr>
          <a:xfrm>
            <a:off x="3139593" y="3578481"/>
            <a:ext cx="1654988" cy="805600"/>
            <a:chOff x="3933820" y="2642095"/>
            <a:chExt cx="1654988" cy="805600"/>
          </a:xfrm>
        </p:grpSpPr>
        <p:pic>
          <p:nvPicPr>
            <p:cNvPr id="71" name="Google Shape;71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933820" y="26420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7"/>
            <p:cNvSpPr txBox="1"/>
            <p:nvPr/>
          </p:nvSpPr>
          <p:spPr>
            <a:xfrm>
              <a:off x="3939108" y="3159995"/>
              <a:ext cx="1649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Juvenile Herring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73" name="Google Shape;73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14820" y="27182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62420" y="28706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29440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03522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19131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7"/>
          <p:cNvGrpSpPr/>
          <p:nvPr/>
        </p:nvGrpSpPr>
        <p:grpSpPr>
          <a:xfrm>
            <a:off x="364362" y="2656975"/>
            <a:ext cx="1724375" cy="822229"/>
            <a:chOff x="7133862" y="1948550"/>
            <a:chExt cx="1724375" cy="822229"/>
          </a:xfrm>
        </p:grpSpPr>
        <p:pic>
          <p:nvPicPr>
            <p:cNvPr id="79" name="Google Shape;79;p7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7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81" name="Google Shape;81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496659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6563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03522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496659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49827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162646" y="40443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>
            <a:off x="1432050" y="49536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/>
          <p:nvPr/>
        </p:nvSpPr>
        <p:spPr>
          <a:xfrm>
            <a:off x="3709013" y="59398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5985963" y="48254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985963" y="27490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3686475" y="17502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5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4">
  <p:cSld name="SECTION_HEADER_3_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907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K̓TSI H̓A̓GI̓UƛA - DON’T OVER HARVEST</a:t>
            </a:r>
            <a:r>
              <a:rPr lang="en" sz="12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101: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ANSWER KEY </a:t>
            </a:r>
            <a:endParaRPr sz="12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0" y="6215575"/>
            <a:ext cx="5703900" cy="54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27154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18762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20655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511899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8087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18762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511899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47541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315046" y="38157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/>
        </p:nvSpPr>
        <p:spPr>
          <a:xfrm>
            <a:off x="3336426" y="3974975"/>
            <a:ext cx="14025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26202" y="3305477"/>
            <a:ext cx="1731719" cy="52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3391" y="3448289"/>
            <a:ext cx="1731719" cy="528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8"/>
          <p:cNvGrpSpPr/>
          <p:nvPr/>
        </p:nvGrpSpPr>
        <p:grpSpPr>
          <a:xfrm>
            <a:off x="898420" y="4352460"/>
            <a:ext cx="1505326" cy="1471229"/>
            <a:chOff x="886147" y="2603921"/>
            <a:chExt cx="1505326" cy="1471229"/>
          </a:xfrm>
        </p:grpSpPr>
        <p:sp>
          <p:nvSpPr>
            <p:cNvPr id="109" name="Google Shape;109;p8"/>
            <p:cNvSpPr txBox="1"/>
            <p:nvPr/>
          </p:nvSpPr>
          <p:spPr>
            <a:xfrm>
              <a:off x="1288116" y="3808150"/>
              <a:ext cx="818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People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110" name="Google Shape;110;p8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147" y="2603921"/>
              <a:ext cx="1505326" cy="12087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" name="Google Shape;111;p8"/>
          <p:cNvPicPr preferRelativeResize="0"/>
          <p:nvPr/>
        </p:nvPicPr>
        <p:blipFill rotWithShape="1">
          <a:blip r:embed="rId6" cstate="email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9585">
            <a:off x="9646" y="3282400"/>
            <a:ext cx="2515351" cy="3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 rot="-592548" flipH="1">
            <a:off x="2208846" y="6358365"/>
            <a:ext cx="240150" cy="214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/>
          <p:nvPr/>
        </p:nvSpPr>
        <p:spPr>
          <a:xfrm>
            <a:off x="1152750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3838888" y="15382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6269138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6269138" y="4534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486388" y="5986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2A">
  <p:cSld name="SECTION_HEADER_7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192625" y="1498325"/>
            <a:ext cx="8715300" cy="11718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2"/>
          </p:nvPr>
        </p:nvSpPr>
        <p:spPr>
          <a:xfrm>
            <a:off x="192625" y="2902275"/>
            <a:ext cx="8715300" cy="30654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7" y="6316355"/>
            <a:ext cx="481175" cy="374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6241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2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r>
              <a:rPr lang="en" sz="1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1200" b="1" i="0" u="none" strike="noStrike" cap="none">
              <a:solidFill>
                <a:srgbClr val="72501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E82F0D66-92D0-4958-AEBE-E8F3DB81C14A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98C5761E-8B79-43A2-B37A-910CFFFF79AA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litterstopper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volunteerportal.conservationvolunteers.com.au/s/make-booking" TargetMode="External"/><Relationship Id="rId5" Type="http://schemas.openxmlformats.org/officeDocument/2006/relationships/hyperlink" Target="https://www.landcarevic.org.au/groups/" TargetMode="External"/><Relationship Id="rId4" Type="http://schemas.openxmlformats.org/officeDocument/2006/relationships/hyperlink" Target="https://www.marineandcoasts.vic.gov.au/coastal-programs/coastcare-victoria/volunteering-opportuniti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7239"/>
            <a:ext cx="9144000" cy="102697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1342025" y="337875"/>
            <a:ext cx="7615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Action and Innovation: Litter Stopper</a:t>
            </a:r>
            <a:endParaRPr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2;p28">
            <a:extLst>
              <a:ext uri="{FF2B5EF4-FFF2-40B4-BE49-F238E27FC236}">
                <a16:creationId xmlns:a16="http://schemas.microsoft.com/office/drawing/2014/main" id="{E5012736-B929-7FED-2D85-4A15F8443081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BB77509-C132-DF85-6CE2-887CCF1D6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53" t="16336" r="10375" b="50413"/>
          <a:stretch>
            <a:fillRect/>
          </a:stretch>
        </p:blipFill>
        <p:spPr>
          <a:xfrm>
            <a:off x="904875" y="1234956"/>
            <a:ext cx="7334250" cy="4388087"/>
          </a:xfrm>
          <a:prstGeom prst="rect">
            <a:avLst/>
          </a:prstGeom>
        </p:spPr>
      </p:pic>
      <p:sp>
        <p:nvSpPr>
          <p:cNvPr id="10" name="Google Shape;304;p34">
            <a:extLst>
              <a:ext uri="{FF2B5EF4-FFF2-40B4-BE49-F238E27FC236}">
                <a16:creationId xmlns:a16="http://schemas.microsoft.com/office/drawing/2014/main" id="{226BEC54-EC24-284D-4850-C2A744624DC4}"/>
              </a:ext>
            </a:extLst>
          </p:cNvPr>
          <p:cNvSpPr txBox="1"/>
          <p:nvPr/>
        </p:nvSpPr>
        <p:spPr>
          <a:xfrm>
            <a:off x="3232150" y="292463"/>
            <a:ext cx="5250080" cy="61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Activity 3: Compare the catch</a:t>
            </a:r>
            <a:endParaRPr sz="2700" b="1" dirty="0">
              <a:solidFill>
                <a:srgbClr val="150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3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 txBox="1"/>
          <p:nvPr/>
        </p:nvSpPr>
        <p:spPr>
          <a:xfrm>
            <a:off x="4555575" y="2208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Were any of the </a:t>
            </a:r>
            <a:r>
              <a:rPr lang="en" sz="1800" b="1">
                <a:solidFill>
                  <a:srgbClr val="FFFFFF"/>
                </a:solidFill>
              </a:rPr>
              <a:t>individual pots</a:t>
            </a:r>
            <a:r>
              <a:rPr lang="en" sz="1800">
                <a:solidFill>
                  <a:srgbClr val="FFFFFF"/>
                </a:solidFill>
              </a:rPr>
              <a:t> better or worse at catching rock lobster?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Were any of the </a:t>
            </a:r>
            <a:r>
              <a:rPr lang="en" sz="1800" b="1">
                <a:solidFill>
                  <a:srgbClr val="FFFFFF"/>
                </a:solidFill>
              </a:rPr>
              <a:t>reefs</a:t>
            </a:r>
            <a:r>
              <a:rPr lang="en" sz="1800">
                <a:solidFill>
                  <a:srgbClr val="FFFFFF"/>
                </a:solidFill>
              </a:rPr>
              <a:t> more productive than others?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Was any </a:t>
            </a:r>
            <a:r>
              <a:rPr lang="en" sz="1800" b="1">
                <a:solidFill>
                  <a:srgbClr val="FFFFFF"/>
                </a:solidFill>
              </a:rPr>
              <a:t>month</a:t>
            </a:r>
            <a:r>
              <a:rPr lang="en" sz="1800">
                <a:solidFill>
                  <a:srgbClr val="FFFFFF"/>
                </a:solidFill>
              </a:rPr>
              <a:t> of the year more productive than others? 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24" name="Google Shape;324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4;p34">
            <a:extLst>
              <a:ext uri="{FF2B5EF4-FFF2-40B4-BE49-F238E27FC236}">
                <a16:creationId xmlns:a16="http://schemas.microsoft.com/office/drawing/2014/main" id="{C5C286C3-4125-CAD8-2C05-964A97818B57}"/>
              </a:ext>
            </a:extLst>
          </p:cNvPr>
          <p:cNvSpPr txBox="1"/>
          <p:nvPr/>
        </p:nvSpPr>
        <p:spPr>
          <a:xfrm>
            <a:off x="3232150" y="292463"/>
            <a:ext cx="5250080" cy="61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Activity 3: Compare the catch</a:t>
            </a:r>
            <a:endParaRPr sz="2700" b="1" dirty="0">
              <a:solidFill>
                <a:srgbClr val="15064D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9"/>
          <p:cNvSpPr txBox="1"/>
          <p:nvPr/>
        </p:nvSpPr>
        <p:spPr>
          <a:xfrm>
            <a:off x="2952750" y="384450"/>
            <a:ext cx="6041262" cy="5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r>
              <a:rPr lang="en-US" sz="2700" b="1" dirty="0">
                <a:solidFill>
                  <a:srgbClr val="15064D"/>
                </a:solidFill>
              </a:rPr>
              <a:t>Activity 4: Plastic free alternatives</a:t>
            </a:r>
            <a:endParaRPr sz="2700" b="1" dirty="0">
              <a:solidFill>
                <a:srgbClr val="15064D"/>
              </a:solidFill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4519525" y="1602900"/>
            <a:ext cx="4230000" cy="228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Design</a:t>
            </a:r>
            <a:r>
              <a:rPr lang="en" sz="1800" dirty="0">
                <a:solidFill>
                  <a:srgbClr val="FFFFFF"/>
                </a:solidFill>
              </a:rPr>
              <a:t> your own plastic free product!</a:t>
            </a: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Choose one common piece of litter that you could replace.</a:t>
            </a:r>
            <a:endParaRPr lang="en"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We will use the Design Thinking Process called the 6 D’s to help with your investigation.</a:t>
            </a:r>
            <a:endParaRPr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F1DEF-862E-C956-F240-3FA741DBD2A5}"/>
              </a:ext>
            </a:extLst>
          </p:cNvPr>
          <p:cNvSpPr txBox="1"/>
          <p:nvPr/>
        </p:nvSpPr>
        <p:spPr>
          <a:xfrm>
            <a:off x="3708400" y="4240303"/>
            <a:ext cx="5225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You could use the LitterStopper App to collect real data about common plastic litter around your school.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98;p42">
            <a:extLst>
              <a:ext uri="{FF2B5EF4-FFF2-40B4-BE49-F238E27FC236}">
                <a16:creationId xmlns:a16="http://schemas.microsoft.com/office/drawing/2014/main" id="{3890EFCD-1CDA-C0DF-0231-44EC4EBD60BE}"/>
              </a:ext>
            </a:extLst>
          </p:cNvPr>
          <p:cNvSpPr/>
          <p:nvPr/>
        </p:nvSpPr>
        <p:spPr>
          <a:xfrm>
            <a:off x="1" y="939983"/>
            <a:ext cx="9144000" cy="4812300"/>
          </a:xfrm>
          <a:prstGeom prst="rect">
            <a:avLst/>
          </a:prstGeom>
          <a:solidFill>
            <a:srgbClr val="06B3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B0C87-70AE-25FE-BA60-9FF5C36D76FF}"/>
              </a:ext>
            </a:extLst>
          </p:cNvPr>
          <p:cNvGrpSpPr/>
          <p:nvPr/>
        </p:nvGrpSpPr>
        <p:grpSpPr>
          <a:xfrm>
            <a:off x="269977" y="506762"/>
            <a:ext cx="5388907" cy="5685363"/>
            <a:chOff x="269977" y="506762"/>
            <a:chExt cx="5388907" cy="5685363"/>
          </a:xfrm>
        </p:grpSpPr>
        <p:grpSp>
          <p:nvGrpSpPr>
            <p:cNvPr id="357" name="Google Shape;357;p40"/>
            <p:cNvGrpSpPr/>
            <p:nvPr/>
          </p:nvGrpSpPr>
          <p:grpSpPr>
            <a:xfrm>
              <a:off x="269977" y="506762"/>
              <a:ext cx="5388907" cy="5685363"/>
              <a:chOff x="1479837" y="0"/>
              <a:chExt cx="5168224" cy="5418760"/>
            </a:xfrm>
          </p:grpSpPr>
          <p:sp>
            <p:nvSpPr>
              <p:cNvPr id="358" name="Google Shape;358;p40"/>
              <p:cNvSpPr/>
              <p:nvPr/>
            </p:nvSpPr>
            <p:spPr>
              <a:xfrm>
                <a:off x="2952810" y="1748061"/>
                <a:ext cx="2221800" cy="19221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4372C3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40"/>
              <p:cNvSpPr txBox="1"/>
              <p:nvPr/>
            </p:nvSpPr>
            <p:spPr>
              <a:xfrm>
                <a:off x="3321004" y="2066564"/>
                <a:ext cx="1485600" cy="12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Calibri"/>
                  <a:buNone/>
                </a:pPr>
                <a:endPara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40"/>
              <p:cNvSpPr/>
              <p:nvPr/>
            </p:nvSpPr>
            <p:spPr>
              <a:xfrm>
                <a:off x="4344123" y="828514"/>
                <a:ext cx="838200" cy="722400"/>
              </a:xfrm>
              <a:prstGeom prst="hexagon">
                <a:avLst>
                  <a:gd name="adj" fmla="val 28900"/>
                  <a:gd name="vf" fmla="val 115470"/>
                </a:avLst>
              </a:prstGeom>
              <a:solidFill>
                <a:srgbClr val="CCD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40"/>
              <p:cNvSpPr/>
              <p:nvPr/>
            </p:nvSpPr>
            <p:spPr>
              <a:xfrm>
                <a:off x="3157475" y="0"/>
                <a:ext cx="1820700" cy="15753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FF0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40"/>
              <p:cNvSpPr txBox="1"/>
              <p:nvPr/>
            </p:nvSpPr>
            <p:spPr>
              <a:xfrm>
                <a:off x="3459220" y="261045"/>
                <a:ext cx="12174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00"/>
                  <a:buFont typeface="Calibri"/>
                  <a:buNone/>
                </a:pPr>
                <a:r>
                  <a:rPr lang="en" sz="2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DEFINE</a:t>
                </a:r>
                <a:endParaRPr/>
              </a:p>
            </p:txBody>
          </p:sp>
          <p:sp>
            <p:nvSpPr>
              <p:cNvPr id="363" name="Google Shape;363;p40"/>
              <p:cNvSpPr/>
              <p:nvPr/>
            </p:nvSpPr>
            <p:spPr>
              <a:xfrm>
                <a:off x="5322487" y="2178846"/>
                <a:ext cx="838200" cy="722400"/>
              </a:xfrm>
              <a:prstGeom prst="hexagon">
                <a:avLst>
                  <a:gd name="adj" fmla="val 28900"/>
                  <a:gd name="vf" fmla="val 115470"/>
                </a:avLst>
              </a:prstGeom>
              <a:solidFill>
                <a:srgbClr val="CCD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0"/>
              <p:cNvSpPr/>
              <p:nvPr/>
            </p:nvSpPr>
            <p:spPr>
              <a:xfrm>
                <a:off x="4827361" y="968857"/>
                <a:ext cx="1820700" cy="15753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FFC00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40"/>
              <p:cNvSpPr txBox="1"/>
              <p:nvPr/>
            </p:nvSpPr>
            <p:spPr>
              <a:xfrm>
                <a:off x="4806584" y="1194291"/>
                <a:ext cx="17178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00"/>
                  <a:buFont typeface="Calibri"/>
                  <a:buNone/>
                </a:pPr>
                <a:r>
                  <a:rPr lang="en" sz="20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DISCOVER</a:t>
                </a:r>
                <a:endParaRPr sz="2000"/>
              </a:p>
            </p:txBody>
          </p:sp>
          <p:sp>
            <p:nvSpPr>
              <p:cNvPr id="366" name="Google Shape;366;p40"/>
              <p:cNvSpPr/>
              <p:nvPr/>
            </p:nvSpPr>
            <p:spPr>
              <a:xfrm>
                <a:off x="4642852" y="3703117"/>
                <a:ext cx="838200" cy="722400"/>
              </a:xfrm>
              <a:prstGeom prst="hexagon">
                <a:avLst>
                  <a:gd name="adj" fmla="val 28900"/>
                  <a:gd name="vf" fmla="val 115470"/>
                </a:avLst>
              </a:prstGeom>
              <a:solidFill>
                <a:srgbClr val="CCD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0"/>
              <p:cNvSpPr/>
              <p:nvPr/>
            </p:nvSpPr>
            <p:spPr>
              <a:xfrm>
                <a:off x="4827361" y="2873519"/>
                <a:ext cx="1820700" cy="15753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C27BA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0"/>
              <p:cNvSpPr txBox="1"/>
              <p:nvPr/>
            </p:nvSpPr>
            <p:spPr>
              <a:xfrm>
                <a:off x="5129106" y="3134564"/>
                <a:ext cx="12174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00"/>
                  <a:buFont typeface="Calibri"/>
                  <a:buNone/>
                </a:pPr>
                <a:r>
                  <a:rPr lang="en" sz="2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DREAM</a:t>
                </a:r>
                <a:endParaRPr/>
              </a:p>
            </p:txBody>
          </p:sp>
          <p:sp>
            <p:nvSpPr>
              <p:cNvPr id="369" name="Google Shape;369;p40"/>
              <p:cNvSpPr/>
              <p:nvPr/>
            </p:nvSpPr>
            <p:spPr>
              <a:xfrm>
                <a:off x="2956944" y="3861342"/>
                <a:ext cx="838200" cy="722400"/>
              </a:xfrm>
              <a:prstGeom prst="hexagon">
                <a:avLst>
                  <a:gd name="adj" fmla="val 28900"/>
                  <a:gd name="vf" fmla="val 115470"/>
                </a:avLst>
              </a:prstGeom>
              <a:solidFill>
                <a:srgbClr val="CCD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0"/>
              <p:cNvSpPr/>
              <p:nvPr/>
            </p:nvSpPr>
            <p:spPr>
              <a:xfrm>
                <a:off x="3157475" y="3843460"/>
                <a:ext cx="1820700" cy="15753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00B05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40"/>
              <p:cNvSpPr txBox="1"/>
              <p:nvPr/>
            </p:nvSpPr>
            <p:spPr>
              <a:xfrm>
                <a:off x="3459220" y="4104505"/>
                <a:ext cx="12174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00"/>
                  <a:buFont typeface="Calibri"/>
                  <a:buNone/>
                </a:pPr>
                <a:r>
                  <a:rPr lang="en" sz="2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DESIGN</a:t>
                </a:r>
                <a:endParaRPr/>
              </a:p>
            </p:txBody>
          </p:sp>
          <p:sp>
            <p:nvSpPr>
              <p:cNvPr id="372" name="Google Shape;372;p40"/>
              <p:cNvSpPr/>
              <p:nvPr/>
            </p:nvSpPr>
            <p:spPr>
              <a:xfrm>
                <a:off x="1962559" y="2511552"/>
                <a:ext cx="838200" cy="722400"/>
              </a:xfrm>
              <a:prstGeom prst="hexagon">
                <a:avLst>
                  <a:gd name="adj" fmla="val 28900"/>
                  <a:gd name="vf" fmla="val 115470"/>
                </a:avLst>
              </a:prstGeom>
              <a:solidFill>
                <a:srgbClr val="CCD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0"/>
              <p:cNvSpPr/>
              <p:nvPr/>
            </p:nvSpPr>
            <p:spPr>
              <a:xfrm>
                <a:off x="1479837" y="2874602"/>
                <a:ext cx="1820700" cy="15753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00B0F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40"/>
              <p:cNvSpPr txBox="1"/>
              <p:nvPr/>
            </p:nvSpPr>
            <p:spPr>
              <a:xfrm>
                <a:off x="1611999" y="3134578"/>
                <a:ext cx="15393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00"/>
                  <a:buFont typeface="Calibri"/>
                  <a:buNone/>
                </a:pPr>
                <a:r>
                  <a:rPr lang="en" sz="2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DELIVER</a:t>
                </a:r>
                <a:endParaRPr/>
              </a:p>
            </p:txBody>
          </p:sp>
          <p:sp>
            <p:nvSpPr>
              <p:cNvPr id="375" name="Google Shape;375;p40"/>
              <p:cNvSpPr/>
              <p:nvPr/>
            </p:nvSpPr>
            <p:spPr>
              <a:xfrm>
                <a:off x="1479837" y="966690"/>
                <a:ext cx="1820700" cy="1575300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rgbClr val="7030A0"/>
              </a:solidFill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0"/>
              <p:cNvSpPr txBox="1"/>
              <p:nvPr/>
            </p:nvSpPr>
            <p:spPr>
              <a:xfrm>
                <a:off x="1669884" y="1194831"/>
                <a:ext cx="1423500" cy="105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925" tIns="27925" rIns="27925" bIns="27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00"/>
                  <a:buFont typeface="Calibri"/>
                  <a:buNone/>
                </a:pPr>
                <a:r>
                  <a:rPr lang="en" sz="2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DEBRIEF</a:t>
                </a:r>
                <a:endParaRPr/>
              </a:p>
            </p:txBody>
          </p:sp>
        </p:grpSp>
        <p:sp>
          <p:nvSpPr>
            <p:cNvPr id="377" name="Google Shape;377;p40"/>
            <p:cNvSpPr txBox="1"/>
            <p:nvPr/>
          </p:nvSpPr>
          <p:spPr>
            <a:xfrm>
              <a:off x="2068783" y="2600182"/>
              <a:ext cx="1791300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Design Thinking Process</a:t>
              </a:r>
              <a:endParaRPr sz="1800"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378" name="Google Shape;378;p40"/>
            <p:cNvCxnSpPr/>
            <p:nvPr/>
          </p:nvCxnSpPr>
          <p:spPr>
            <a:xfrm>
              <a:off x="3525850" y="1590262"/>
              <a:ext cx="671400" cy="4335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9" name="Google Shape;379;p40"/>
            <p:cNvCxnSpPr/>
            <p:nvPr/>
          </p:nvCxnSpPr>
          <p:spPr>
            <a:xfrm>
              <a:off x="4689525" y="3068362"/>
              <a:ext cx="128100" cy="6465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0" name="Google Shape;380;p40"/>
            <p:cNvCxnSpPr/>
            <p:nvPr/>
          </p:nvCxnSpPr>
          <p:spPr>
            <a:xfrm flipH="1">
              <a:off x="3602325" y="4622987"/>
              <a:ext cx="410100" cy="5961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1" name="Google Shape;381;p40"/>
            <p:cNvCxnSpPr/>
            <p:nvPr/>
          </p:nvCxnSpPr>
          <p:spPr>
            <a:xfrm rot="10800000">
              <a:off x="1779672" y="4622987"/>
              <a:ext cx="600000" cy="4524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2" name="Google Shape;382;p40"/>
            <p:cNvCxnSpPr>
              <a:endCxn id="376" idx="2"/>
            </p:cNvCxnSpPr>
            <p:nvPr/>
          </p:nvCxnSpPr>
          <p:spPr>
            <a:xfrm rot="10800000" flipH="1">
              <a:off x="1112781" y="2865186"/>
              <a:ext cx="97500" cy="7104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83" name="Google Shape;383;p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7A05FA2-7112-4C52-8CA3-0950DF66E688}"/>
              </a:ext>
            </a:extLst>
          </p:cNvPr>
          <p:cNvSpPr/>
          <p:nvPr/>
        </p:nvSpPr>
        <p:spPr>
          <a:xfrm>
            <a:off x="4172505" y="6549100"/>
            <a:ext cx="781235" cy="24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F20A1-9C0F-0094-DBAB-E60908B5D83A}"/>
              </a:ext>
            </a:extLst>
          </p:cNvPr>
          <p:cNvSpPr txBox="1"/>
          <p:nvPr/>
        </p:nvSpPr>
        <p:spPr>
          <a:xfrm>
            <a:off x="6419850" y="1432840"/>
            <a:ext cx="21640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Choose a common piece of school litter you want to replace by redesigning it.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Record your design ideas as dot points on your worksheet.</a:t>
            </a:r>
          </a:p>
        </p:txBody>
      </p:sp>
      <p:cxnSp>
        <p:nvCxnSpPr>
          <p:cNvPr id="2" name="Google Shape;382;p40">
            <a:extLst>
              <a:ext uri="{FF2B5EF4-FFF2-40B4-BE49-F238E27FC236}">
                <a16:creationId xmlns:a16="http://schemas.microsoft.com/office/drawing/2014/main" id="{0A402226-8148-0ADC-BD49-04D917D32A8A}"/>
              </a:ext>
            </a:extLst>
          </p:cNvPr>
          <p:cNvCxnSpPr>
            <a:cxnSpLocks/>
          </p:cNvCxnSpPr>
          <p:nvPr/>
        </p:nvCxnSpPr>
        <p:spPr>
          <a:xfrm flipV="1">
            <a:off x="1715685" y="1519742"/>
            <a:ext cx="616769" cy="523712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Define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391" name="Google Shape;391;p41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is your challenge?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Read your brief carefully and write a definition of the tasks and challenges.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2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Discover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-45825" y="1022850"/>
            <a:ext cx="9189825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2"/>
          <p:cNvSpPr txBox="1"/>
          <p:nvPr/>
        </p:nvSpPr>
        <p:spPr>
          <a:xfrm>
            <a:off x="4564075" y="2327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makes a good plastic free alternative?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Which other good examples are out there?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Dream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06" name="Google Shape;406;p43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items around the house or school could be designed better?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Design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13" name="Google Shape;413;p44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will the new product work?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materials will you need?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will it be cost effective?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5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Deliver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20" name="Google Shape;420;p45"/>
          <p:cNvSpPr txBox="1"/>
          <p:nvPr/>
        </p:nvSpPr>
        <p:spPr>
          <a:xfrm>
            <a:off x="4547075" y="385670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Draw a plan for your design.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Label the sections.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Describe the features and benefits.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Pitch your product to a friend or your teacher.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6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Debrief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427" name="Google Shape;427;p46"/>
          <p:cNvSpPr txBox="1"/>
          <p:nvPr/>
        </p:nvSpPr>
        <p:spPr>
          <a:xfrm>
            <a:off x="4547075" y="355927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What have you learned from this task?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did your creation compare to others?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How would you do this differently next time?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2993180" y="242900"/>
            <a:ext cx="5391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Lesson outline</a:t>
            </a:r>
            <a:endParaRPr sz="1700" dirty="0"/>
          </a:p>
        </p:txBody>
      </p:sp>
      <p:sp>
        <p:nvSpPr>
          <p:cNvPr id="213" name="Google Shape;213;p24"/>
          <p:cNvSpPr/>
          <p:nvPr/>
        </p:nvSpPr>
        <p:spPr>
          <a:xfrm>
            <a:off x="0" y="1022850"/>
            <a:ext cx="9144003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24"/>
          <p:cNvSpPr txBox="1"/>
          <p:nvPr/>
        </p:nvSpPr>
        <p:spPr>
          <a:xfrm>
            <a:off x="4812026" y="1858000"/>
            <a:ext cx="4286400" cy="320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Video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Quiz 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Activity: Litter alert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Activity: Compare the catch</a:t>
            </a:r>
            <a:endParaRPr sz="1800" dirty="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Activity: Plastic free alternatives</a:t>
            </a:r>
          </a:p>
          <a:p>
            <a:pPr marL="457200" lvl="0" indent="-342900">
              <a:spcBef>
                <a:spcPts val="1000"/>
              </a:spcBef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Investigation: Pinpointing the problem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>
              <a:spcBef>
                <a:spcPts val="1000"/>
              </a:spcBef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Investigation: Local action</a:t>
            </a: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1"/>
                </a:solidFill>
              </a:rPr>
              <a:t>LitterStopper</a:t>
            </a:r>
            <a:endParaRPr sz="2700" b="1" dirty="0">
              <a:solidFill>
                <a:schemeClr val="lt1"/>
              </a:solidFill>
            </a:endParaRPr>
          </a:p>
        </p:txBody>
      </p:sp>
      <p:sp>
        <p:nvSpPr>
          <p:cNvPr id="280" name="Google Shape;280;p31"/>
          <p:cNvSpPr/>
          <p:nvPr/>
        </p:nvSpPr>
        <p:spPr>
          <a:xfrm>
            <a:off x="-45825" y="10183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1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Easy to use App that helps groups and individuals collect data about litter.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The data is shared accurately and effortlessly with other parties.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The data can help provide evidence to policy makers.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Data is stored on a public database at </a:t>
            </a:r>
            <a:r>
              <a:rPr lang="en" sz="1800" u="sng" dirty="0">
                <a:solidFill>
                  <a:schemeClr val="hlink"/>
                </a:solidFill>
                <a:hlinkClick r:id="rId4"/>
              </a:rPr>
              <a:t>www.litterstopper.com</a:t>
            </a:r>
            <a:r>
              <a:rPr lang="en" sz="1800" dirty="0">
                <a:solidFill>
                  <a:srgbClr val="FFFFFF"/>
                </a:solidFill>
              </a:rPr>
              <a:t> </a:t>
            </a:r>
            <a:endParaRPr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1"/>
                </a:solidFill>
              </a:rPr>
              <a:t>LitterStopper</a:t>
            </a:r>
            <a:endParaRPr sz="2700" b="1" dirty="0">
              <a:solidFill>
                <a:schemeClr val="lt1"/>
              </a:solidFill>
            </a:endParaRPr>
          </a:p>
        </p:txBody>
      </p:sp>
      <p:sp>
        <p:nvSpPr>
          <p:cNvPr id="288" name="Google Shape;288;p32"/>
          <p:cNvSpPr/>
          <p:nvPr/>
        </p:nvSpPr>
        <p:spPr>
          <a:xfrm>
            <a:off x="-45825" y="10183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Groups clean up an area.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Litter is sorted into categories.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The app counts data using the icon that best represents each category.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 photo is taken of the litter.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Details are added about how many people were involved how much distance covered, etc.</a:t>
            </a: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/>
          <p:nvPr/>
        </p:nvSpPr>
        <p:spPr>
          <a:xfrm>
            <a:off x="2147576" y="390800"/>
            <a:ext cx="699642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r>
              <a:rPr lang="en-US" sz="2700" b="1" dirty="0">
                <a:solidFill>
                  <a:srgbClr val="15064D"/>
                </a:solidFill>
              </a:rPr>
              <a:t>Investigation 1: </a:t>
            </a:r>
            <a:r>
              <a:rPr lang="en" sz="2700" b="1" dirty="0">
                <a:solidFill>
                  <a:srgbClr val="15064D"/>
                </a:solidFill>
              </a:rPr>
              <a:t>Pinpointing the problem</a:t>
            </a:r>
            <a:endParaRPr sz="2700" b="1" dirty="0">
              <a:solidFill>
                <a:srgbClr val="15064D"/>
              </a:solidFill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4555575" y="22080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 this Investigation you will use </a:t>
            </a:r>
            <a:r>
              <a:rPr lang="en" sz="1800" b="1" dirty="0">
                <a:solidFill>
                  <a:srgbClr val="FFFFFF"/>
                </a:solidFill>
              </a:rPr>
              <a:t>real Marine Debris Data</a:t>
            </a:r>
            <a:r>
              <a:rPr lang="en" sz="1800" dirty="0">
                <a:solidFill>
                  <a:srgbClr val="FFFFFF"/>
                </a:solidFill>
              </a:rPr>
              <a:t> collected from the Warrnambool area from July 2017 to April 2021.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Use the data to answer the questions in your </a:t>
            </a:r>
            <a:r>
              <a:rPr lang="en" sz="1800" i="1" dirty="0">
                <a:solidFill>
                  <a:srgbClr val="FFFFFF"/>
                </a:solidFill>
              </a:rPr>
              <a:t>worksheet: </a:t>
            </a:r>
            <a:r>
              <a:rPr lang="en" sz="1800" i="1" dirty="0">
                <a:solidFill>
                  <a:schemeClr val="bg1"/>
                </a:solidFill>
              </a:rPr>
              <a:t>Pinpointing the problem.</a:t>
            </a:r>
            <a:endParaRPr sz="1800" i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 txBox="1"/>
          <p:nvPr/>
        </p:nvSpPr>
        <p:spPr>
          <a:xfrm>
            <a:off x="3460750" y="245744"/>
            <a:ext cx="4989730" cy="6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r>
              <a:rPr lang="en-US" sz="2700" b="1" dirty="0">
                <a:solidFill>
                  <a:srgbClr val="15064D"/>
                </a:solidFill>
              </a:rPr>
              <a:t>Investigation 2: </a:t>
            </a:r>
            <a:r>
              <a:rPr lang="en" sz="2700" b="1" dirty="0">
                <a:solidFill>
                  <a:srgbClr val="15064D"/>
                </a:solidFill>
              </a:rPr>
              <a:t>Local action </a:t>
            </a:r>
            <a:endParaRPr sz="2700" b="1" dirty="0">
              <a:solidFill>
                <a:srgbClr val="15064D"/>
              </a:solidFill>
            </a:endParaRPr>
          </a:p>
        </p:txBody>
      </p:sp>
      <p:sp>
        <p:nvSpPr>
          <p:cNvPr id="332" name="Google Shape;332;p37"/>
          <p:cNvSpPr txBox="1"/>
          <p:nvPr/>
        </p:nvSpPr>
        <p:spPr>
          <a:xfrm>
            <a:off x="4572000" y="1508892"/>
            <a:ext cx="4230000" cy="3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Use the following website links to research local groups and projects in your area.</a:t>
            </a:r>
          </a:p>
          <a:p>
            <a:pPr marL="914400" lvl="0" indent="-333375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ts val="1650"/>
              <a:buFont typeface="Roboto"/>
              <a:buChar char="●"/>
            </a:pPr>
            <a:r>
              <a:rPr lang="en-US" sz="18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Coastcare website with virtual map</a:t>
            </a:r>
            <a:endParaRPr lang="en-US" sz="1800" dirty="0">
              <a:solidFill>
                <a:schemeClr val="lt1"/>
              </a:solidFill>
            </a:endParaRPr>
          </a:p>
          <a:p>
            <a:pPr marL="914400" lvl="0" indent="-333375">
              <a:lnSpc>
                <a:spcPct val="115000"/>
              </a:lnSpc>
              <a:buClr>
                <a:schemeClr val="lt1"/>
              </a:buClr>
              <a:buSzPts val="1650"/>
              <a:buFont typeface="Roboto"/>
              <a:buChar char="●"/>
            </a:pPr>
            <a:r>
              <a:rPr lang="en-US" sz="18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Landcare Vic website with more groups</a:t>
            </a:r>
            <a:endParaRPr lang="en-US"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36550">
              <a:lnSpc>
                <a:spcPct val="115000"/>
              </a:lnSpc>
              <a:buClr>
                <a:schemeClr val="lt1"/>
              </a:buClr>
              <a:buSzPts val="1700"/>
              <a:buChar char="●"/>
            </a:pPr>
            <a:r>
              <a:rPr lang="en-US" sz="1800" u="sng" dirty="0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Conservation Volunteers Australia project search</a:t>
            </a:r>
            <a:r>
              <a:rPr lang="en-US" sz="1800" dirty="0">
                <a:solidFill>
                  <a:schemeClr val="lt1"/>
                </a:solidFill>
              </a:rPr>
              <a:t>  </a:t>
            </a:r>
            <a:endParaRPr lang="en" sz="1800" dirty="0">
              <a:solidFill>
                <a:schemeClr val="lt1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002060"/>
                </a:solidFill>
              </a:rPr>
              <a:t>Which one would you most like to join? </a:t>
            </a:r>
            <a:r>
              <a:rPr lang="en-US" sz="1800" dirty="0">
                <a:solidFill>
                  <a:srgbClr val="002060"/>
                </a:solidFill>
              </a:rPr>
              <a:t>W</a:t>
            </a:r>
            <a:r>
              <a:rPr lang="en" sz="1800" dirty="0">
                <a:solidFill>
                  <a:srgbClr val="002060"/>
                </a:solidFill>
              </a:rPr>
              <a:t>hy? </a:t>
            </a:r>
            <a:endParaRPr sz="1800" dirty="0">
              <a:solidFill>
                <a:srgbClr val="002060"/>
              </a:solidFill>
            </a:endParaRPr>
          </a:p>
          <a:p>
            <a:pPr marL="5778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</a:pPr>
            <a:endParaRPr lang="en" sz="2400" dirty="0">
              <a:solidFill>
                <a:schemeClr val="lt1"/>
              </a:solidFill>
            </a:endParaRPr>
          </a:p>
        </p:txBody>
      </p:sp>
      <p:pic>
        <p:nvPicPr>
          <p:cNvPr id="333" name="Google Shape;333;p3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7"/>
          <p:cNvSpPr txBox="1"/>
          <p:nvPr/>
        </p:nvSpPr>
        <p:spPr>
          <a:xfrm>
            <a:off x="1443125" y="300050"/>
            <a:ext cx="6672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Review questions</a:t>
            </a:r>
            <a:endParaRPr sz="2700" b="1" dirty="0">
              <a:solidFill>
                <a:srgbClr val="15064D"/>
              </a:solidFill>
            </a:endParaRPr>
          </a:p>
        </p:txBody>
      </p:sp>
      <p:sp>
        <p:nvSpPr>
          <p:cNvPr id="434" name="Google Shape;434;p47"/>
          <p:cNvSpPr txBox="1"/>
          <p:nvPr/>
        </p:nvSpPr>
        <p:spPr>
          <a:xfrm>
            <a:off x="4921525" y="1891975"/>
            <a:ext cx="37911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It’s time to check your understanding.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Fill out the review questions worksheet.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435" name="Google Shape;435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900" cy="4358700"/>
          </a:xfrm>
          <a:prstGeom prst="rect">
            <a:avLst/>
          </a:prstGeom>
        </p:spPr>
        <p:txBody>
          <a:bodyPr spcFirstLastPara="1" wrap="square" lIns="109700" tIns="54850" rIns="109700" bIns="5485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192725" y="5302300"/>
            <a:ext cx="38319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350"/>
            <a:ext cx="9143999" cy="57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9"/>
          <p:cNvSpPr/>
          <p:nvPr/>
        </p:nvSpPr>
        <p:spPr>
          <a:xfrm>
            <a:off x="192725" y="5302300"/>
            <a:ext cx="3778500" cy="104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750" y="1922125"/>
            <a:ext cx="5219250" cy="4417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4D4DB7-ABCB-4F81-A301-4BAB2EE1A3FA}"/>
              </a:ext>
            </a:extLst>
          </p:cNvPr>
          <p:cNvSpPr/>
          <p:nvPr/>
        </p:nvSpPr>
        <p:spPr>
          <a:xfrm>
            <a:off x="4172505" y="6549100"/>
            <a:ext cx="781235" cy="24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17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50" y="3151525"/>
            <a:ext cx="3672000" cy="346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667"/>
            <a:ext cx="9144001" cy="66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000" y="-119050"/>
            <a:ext cx="490747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93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0" name="Google Shape;220;p25"/>
          <p:cNvSpPr/>
          <p:nvPr/>
        </p:nvSpPr>
        <p:spPr>
          <a:xfrm>
            <a:off x="-902779" y="-888683"/>
            <a:ext cx="11847576" cy="789203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1" name="Google Shape;221;p25"/>
          <p:cNvSpPr/>
          <p:nvPr/>
        </p:nvSpPr>
        <p:spPr>
          <a:xfrm rot="10800000">
            <a:off x="-11430" y="250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635B88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2" name="Google Shape;222;p25"/>
          <p:cNvSpPr/>
          <p:nvPr/>
        </p:nvSpPr>
        <p:spPr>
          <a:xfrm rot="5400000">
            <a:off x="1266087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3" name="Google Shape;223;p25"/>
          <p:cNvSpPr/>
          <p:nvPr/>
        </p:nvSpPr>
        <p:spPr>
          <a:xfrm>
            <a:off x="4720599" y="1028700"/>
            <a:ext cx="4016502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24" name="Google Shape;224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/>
          <p:nvPr/>
        </p:nvSpPr>
        <p:spPr>
          <a:xfrm rot="10800000">
            <a:off x="2583180" y="5815262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15064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6" name="Google Shape;226;p25"/>
          <p:cNvSpPr txBox="1"/>
          <p:nvPr/>
        </p:nvSpPr>
        <p:spPr>
          <a:xfrm>
            <a:off x="1305213" y="0"/>
            <a:ext cx="7431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Video: Action and Innovation: Litter Stopper</a:t>
            </a:r>
            <a:endParaRPr sz="1700"/>
          </a:p>
        </p:txBody>
      </p:sp>
      <p:sp>
        <p:nvSpPr>
          <p:cNvPr id="227" name="Google Shape;227;p25"/>
          <p:cNvSpPr/>
          <p:nvPr/>
        </p:nvSpPr>
        <p:spPr>
          <a:xfrm rot="10800000">
            <a:off x="445770" y="1027403"/>
            <a:ext cx="4286250" cy="4817899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8" name="Google Shape;228;p25"/>
          <p:cNvSpPr txBox="1"/>
          <p:nvPr/>
        </p:nvSpPr>
        <p:spPr>
          <a:xfrm>
            <a:off x="1305213" y="557211"/>
            <a:ext cx="55959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Video Link: https://www.marineandcoasts.vic.gov.au/coastal-programs/coastcare-victoria/coastcare-victoria-school-kit</a:t>
            </a:r>
            <a:endParaRPr lang="en-AU" sz="1700" dirty="0"/>
          </a:p>
        </p:txBody>
      </p:sp>
      <p:sp>
        <p:nvSpPr>
          <p:cNvPr id="229" name="Google Shape;229;p25"/>
          <p:cNvSpPr/>
          <p:nvPr/>
        </p:nvSpPr>
        <p:spPr>
          <a:xfrm rot="5400000">
            <a:off x="5034512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0" name="Google Shape;230;p25"/>
          <p:cNvSpPr/>
          <p:nvPr/>
        </p:nvSpPr>
        <p:spPr>
          <a:xfrm>
            <a:off x="8489016" y="1028700"/>
            <a:ext cx="655320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outdoor, beach, sky, water&#10;&#10;Description automatically generated">
            <a:extLst>
              <a:ext uri="{FF2B5EF4-FFF2-40B4-BE49-F238E27FC236}">
                <a16:creationId xmlns:a16="http://schemas.microsoft.com/office/drawing/2014/main" id="{E4478768-6468-4D98-9FB0-CFFBDD56CB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561" y="1505604"/>
            <a:ext cx="5175682" cy="29113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 txBox="1"/>
          <p:nvPr/>
        </p:nvSpPr>
        <p:spPr>
          <a:xfrm>
            <a:off x="4513075" y="2734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It’s time for a quick quiz to see what you can remember from the video!</a:t>
            </a:r>
            <a:endParaRPr sz="1800" dirty="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There are a total of 10 multiple choice questions.</a:t>
            </a:r>
          </a:p>
          <a:p>
            <a:pPr marL="114300"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Quiz</a:t>
            </a:r>
            <a:endParaRPr sz="1700"/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Plastics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Animals can confuse plastic for food.</a:t>
            </a:r>
            <a:endParaRPr sz="1800" dirty="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 dirty="0">
                <a:solidFill>
                  <a:srgbClr val="FFFFFF"/>
                </a:solidFill>
              </a:rPr>
              <a:t>Plastics accumulate toxic.</a:t>
            </a:r>
            <a:endParaRPr sz="1800" dirty="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Ingested plastics may suffocate animal.</a:t>
            </a:r>
            <a:endParaRPr sz="1800" dirty="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 dirty="0">
                <a:solidFill>
                  <a:srgbClr val="FFFFFF"/>
                </a:solidFill>
              </a:rPr>
              <a:t>Stomachs of animal may fill and they starve.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Plastics may cause entanglement.</a:t>
            </a:r>
            <a:endParaRPr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 txBox="1"/>
          <p:nvPr/>
        </p:nvSpPr>
        <p:spPr>
          <a:xfrm>
            <a:off x="4627375" y="1346973"/>
            <a:ext cx="4230000" cy="414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Colleen and her team at Beach Patrol 3280 teamed up with the Victorian Fisheries Authority to clean up Tea Tree Bay.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 one day they removed </a:t>
            </a:r>
            <a:r>
              <a:rPr lang="en" sz="1800" b="1" dirty="0">
                <a:solidFill>
                  <a:srgbClr val="FFFFFF"/>
                </a:solidFill>
              </a:rPr>
              <a:t>108kg of litter</a:t>
            </a:r>
            <a:r>
              <a:rPr lang="en" sz="1800" dirty="0">
                <a:solidFill>
                  <a:srgbClr val="FFFFFF"/>
                </a:solidFill>
              </a:rPr>
              <a:t>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Use the list of litter in your Worksheet to </a:t>
            </a:r>
            <a:r>
              <a:rPr lang="en" sz="1800" b="1" dirty="0">
                <a:solidFill>
                  <a:srgbClr val="FFFFFF"/>
                </a:solidFill>
              </a:rPr>
              <a:t>create a poster</a:t>
            </a:r>
            <a:r>
              <a:rPr lang="en" sz="1800" dirty="0">
                <a:solidFill>
                  <a:srgbClr val="FFFFFF"/>
                </a:solidFill>
              </a:rPr>
              <a:t> that will alert people to plastic litter.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Form </a:t>
            </a:r>
            <a:r>
              <a:rPr lang="en" sz="1800" b="1" dirty="0">
                <a:solidFill>
                  <a:srgbClr val="FFFFFF"/>
                </a:solidFill>
              </a:rPr>
              <a:t>categories</a:t>
            </a:r>
            <a:r>
              <a:rPr lang="en" sz="1800" dirty="0">
                <a:solidFill>
                  <a:srgbClr val="FFFFFF"/>
                </a:solidFill>
              </a:rPr>
              <a:t> for the litter to help with the way that the items are visually presented. 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4768850" y="425450"/>
            <a:ext cx="3726280" cy="50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Activity 2: Litter alert</a:t>
            </a:r>
            <a:endParaRPr sz="2700" b="1" dirty="0">
              <a:solidFill>
                <a:srgbClr val="15064D"/>
              </a:solidFill>
            </a:endParaRPr>
          </a:p>
        </p:txBody>
      </p:sp>
      <p:pic>
        <p:nvPicPr>
          <p:cNvPr id="297" name="Google Shape;297;p3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5712824" y="368400"/>
            <a:ext cx="4162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</a:rPr>
              <a:t>Plastics</a:t>
            </a:r>
            <a:endParaRPr sz="2700" b="1">
              <a:solidFill>
                <a:schemeClr val="lt1"/>
              </a:solidFill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-45825" y="1022850"/>
            <a:ext cx="9330900" cy="4812300"/>
          </a:xfrm>
          <a:prstGeom prst="rect">
            <a:avLst/>
          </a:prstGeom>
          <a:solidFill>
            <a:srgbClr val="000000">
              <a:alpha val="32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4547075" y="2717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Large pieces of plastic don’t go away, they just break into smaller pieces of plastic.</a:t>
            </a:r>
            <a:endParaRPr sz="1800" dirty="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These smaller pieces are harder to find and collect.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Smaller pieces can be a bigger problem than bigger pieces. </a:t>
            </a:r>
            <a:endParaRPr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 txBox="1"/>
          <p:nvPr/>
        </p:nvSpPr>
        <p:spPr>
          <a:xfrm>
            <a:off x="3232150" y="292463"/>
            <a:ext cx="5250080" cy="61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Activity 3: Compare the catch</a:t>
            </a:r>
            <a:endParaRPr sz="2700" b="1" dirty="0">
              <a:solidFill>
                <a:srgbClr val="15064D"/>
              </a:solidFill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4513075" y="2734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Can you think up a good way to test if the plastic free pots were as effective at catching rock lobster as the plastic ones?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06" name="Google Shape;306;p3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 txBox="1"/>
          <p:nvPr/>
        </p:nvSpPr>
        <p:spPr>
          <a:xfrm>
            <a:off x="4555575" y="1375250"/>
            <a:ext cx="4230000" cy="4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Calculate if the plastic free pots caught as many rock lobster as the plastic ones?</a:t>
            </a:r>
          </a:p>
          <a:p>
            <a:pPr marL="457200" lvl="0" indent="-342900">
              <a:spcBef>
                <a:spcPts val="1000"/>
              </a:spcBef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 your worksheet: use Rock Lobster Experiment Visual Data.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Graph the results </a:t>
            </a:r>
            <a:r>
              <a:rPr lang="en-US" sz="1800" dirty="0">
                <a:solidFill>
                  <a:srgbClr val="FFFFFF"/>
                </a:solidFill>
              </a:rPr>
              <a:t>by </a:t>
            </a:r>
            <a:r>
              <a:rPr lang="en-US" sz="1800" dirty="0" err="1">
                <a:solidFill>
                  <a:srgbClr val="FFFFFF"/>
                </a:solidFill>
              </a:rPr>
              <a:t>colouring</a:t>
            </a:r>
            <a:r>
              <a:rPr lang="en-US" sz="1800" dirty="0">
                <a:solidFill>
                  <a:srgbClr val="FFFFFF"/>
                </a:solidFill>
              </a:rPr>
              <a:t> in your worksheet.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endParaRPr lang="en-US"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002060"/>
                </a:solidFill>
              </a:rPr>
              <a:t>Is it easy to tell from your graph which trap worked best?</a:t>
            </a:r>
            <a:endParaRPr sz="1800" dirty="0">
              <a:solidFill>
                <a:srgbClr val="002060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002060"/>
                </a:solidFill>
              </a:rPr>
              <a:t>What final calculations do you need to know which trap worked best? </a:t>
            </a:r>
            <a:endParaRPr sz="1800" dirty="0">
              <a:solidFill>
                <a:srgbClr val="002060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315" name="Google Shape;315;p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4;p34">
            <a:extLst>
              <a:ext uri="{FF2B5EF4-FFF2-40B4-BE49-F238E27FC236}">
                <a16:creationId xmlns:a16="http://schemas.microsoft.com/office/drawing/2014/main" id="{9A24E2E9-CCFB-AFFA-A6CD-B3483E41E947}"/>
              </a:ext>
            </a:extLst>
          </p:cNvPr>
          <p:cNvSpPr txBox="1"/>
          <p:nvPr/>
        </p:nvSpPr>
        <p:spPr>
          <a:xfrm>
            <a:off x="3232150" y="292463"/>
            <a:ext cx="5250080" cy="61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Activity 3: Compare the catch</a:t>
            </a:r>
            <a:endParaRPr sz="2700" b="1" dirty="0">
              <a:solidFill>
                <a:srgbClr val="15064D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CM V2 Project" ma:contentTypeID="0x0101009298E819CE1EBB4F8D2096B3E0F0C2911D00B8A02A3FF7663041AB165320EFFD47AF" ma:contentTypeVersion="157" ma:contentTypeDescription="All project related information. The library can be used to manage multiple projects." ma:contentTypeScope="" ma:versionID="f74bac23f600d71230feaa925d75b288">
  <xsd:schema xmlns:xsd="http://www.w3.org/2001/XMLSchema" xmlns:xs="http://www.w3.org/2001/XMLSchema" xmlns:p="http://schemas.microsoft.com/office/2006/metadata/properties" xmlns:ns2="9fd47c19-1c4a-4d7d-b342-c10cef269344" xmlns:ns3="a5f32de4-e402-4188-b034-e71ca7d22e54" xmlns:ns4="021c6226-75de-4512-b189-de07ae8cb040" xmlns:ns5="238e7bcd-03a0-4af2-8140-a640ebf65c41" xmlns:ns6="add75793-3539-4089-8056-52012629aff0" targetNamespace="http://schemas.microsoft.com/office/2006/metadata/properties" ma:root="true" ma:fieldsID="4950b785442360ac02f2a66c2d85ce45" ns2:_="" ns3:_="" ns4:_="" ns5:_="" ns6:_="">
    <xsd:import namespace="9fd47c19-1c4a-4d7d-b342-c10cef269344"/>
    <xsd:import namespace="a5f32de4-e402-4188-b034-e71ca7d22e54"/>
    <xsd:import namespace="021c6226-75de-4512-b189-de07ae8cb040"/>
    <xsd:import namespace="238e7bcd-03a0-4af2-8140-a640ebf65c41"/>
    <xsd:import namespace="add75793-3539-4089-8056-52012629aff0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2:pd01c257034b4e86b1f58279a3bd54c6" minOccurs="0"/>
                <xsd:element ref="ns2:TaxCatchAll" minOccurs="0"/>
                <xsd:element ref="ns2:TaxCatchAllLabel" minOccurs="0"/>
                <xsd:element ref="ns2:fb3179c379644f499d7166d0c985669b" minOccurs="0"/>
                <xsd:element ref="ns2:b9b43b809ea4445880dbf70bb9849525" minOccurs="0"/>
                <xsd:element ref="ns2:Project_Phase" minOccurs="0"/>
                <xsd:element ref="ns2:f2ccc2d036544b63b99cbcec8aa9ae6a" minOccurs="0"/>
                <xsd:element ref="ns2:g91c59fb10974fa1a03160ad8386f0f4" minOccurs="0"/>
                <xsd:element ref="ns3:Financial_x0020_Year" minOccurs="0"/>
                <xsd:element ref="ns2:lfd3071406224809a17b67e55409993d" minOccurs="0"/>
                <xsd:element ref="ns4:MediaServiceAutoKeyPoints" minOccurs="0"/>
                <xsd:element ref="ns4:MediaServiceKeyPoints" minOccurs="0"/>
                <xsd:element ref="ns5:SharedWithUsers" minOccurs="0"/>
                <xsd:element ref="ns5:SharedWithDetail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6:MediaServiceMetadata" minOccurs="0"/>
                <xsd:element ref="ns6:MediaServiceFastMetadata" minOccurs="0"/>
                <xsd:element ref="ns4:MediaServiceDateTaken" minOccurs="0"/>
                <xsd:element ref="ns2:ProjName"/>
                <xsd:element ref="ns4:MediaLengthInSeconds" minOccurs="0"/>
                <xsd:element ref="ns4:MediaServiceObjectDetectorVersions" minOccurs="0"/>
                <xsd:element ref="ns4:MediaServiceSearchProperties" minOccurs="0"/>
                <xsd:element ref="ns4:lcf76f155ced4ddcb4097134ff3c332f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47c19-1c4a-4d7d-b342-c10cef269344" elementFormDefault="qualified">
    <xsd:import namespace="http://schemas.microsoft.com/office/2006/documentManagement/types"/>
    <xsd:import namespace="http://schemas.microsoft.com/office/infopath/2007/PartnerControls"/>
    <xsd:element name="pd01c257034b4e86b1f58279a3bd54c6" ma:index="11" nillable="true" ma:taxonomy="true" ma:internalName="pd01c257034b4e86b1f58279a3bd54c6" ma:taxonomyFieldName="Security_x0020_Classification" ma:displayName="Security Classification" ma:readOnly="false" ma:default="1;#Unclassified|7fa379f4-4aba-4692-ab80-7d39d3a23cf4" ma:fieldId="{9d01c257-034b-4e86-b1f5-8279a3bd54c6}" ma:sspId="797aeec6-0273-40f2-ab3e-beee73212332" ma:termSetId="6da6c671-4dae-4188-8808-548c864e9f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d179a8f-83e0-4c7d-8fe4-89f3f57ddfed}" ma:internalName="TaxCatchAll" ma:showField="CatchAllData" ma:web="fdfd1d82-4430-489f-bb19-17335c97f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d179a8f-83e0-4c7d-8fe4-89f3f57ddfed}" ma:internalName="TaxCatchAllLabel" ma:readOnly="true" ma:showField="CatchAllDataLabel" ma:web="fdfd1d82-4430-489f-bb19-17335c97f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b3179c379644f499d7166d0c985669b" ma:index="15" nillable="true" ma:taxonomy="true" ma:internalName="fb3179c379644f499d7166d0c985669b" ma:taxonomyFieldName="Dissemination_x0020_Limiting_x0020_Marker" ma:displayName="Dissemination Limiting Marker" ma:readOnly="false" ma:default="2;#FOUO|955eb6fc-b35a-4808-8aa5-31e514fa3f26" ma:fieldId="{fb3179c3-7964-4f49-9d71-66d0c985669b}" ma:sspId="797aeec6-0273-40f2-ab3e-beee73212332" ma:termSetId="f41b4dff-1c0e-42ed-b4e6-3638cbec14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9b43b809ea4445880dbf70bb9849525" ma:index="17" nillable="true" ma:taxonomy="true" ma:internalName="b9b43b809ea4445880dbf70bb9849525" ma:taxonomyFieldName="Department_x0020_Document_x0020_Type" ma:displayName="Department Document Type" ma:default="" ma:fieldId="{b9b43b80-9ea4-4458-80db-f70bb9849525}" ma:sspId="797aeec6-0273-40f2-ab3e-beee73212332" ma:termSetId="356315ab-6133-43a1-a2d6-d78a601e57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Phase" ma:index="19" nillable="true" ma:displayName="Project_Phase" ma:format="Dropdown" ma:internalName="Project_Phase">
      <xsd:simpleType>
        <xsd:restriction base="dms:Choice">
          <xsd:enumeration value="Initiate"/>
          <xsd:enumeration value="Plan"/>
          <xsd:enumeration value="Build"/>
          <xsd:enumeration value="Test"/>
          <xsd:enumeration value="Implement"/>
          <xsd:enumeration value="Run"/>
        </xsd:restriction>
      </xsd:simpleType>
    </xsd:element>
    <xsd:element name="f2ccc2d036544b63b99cbcec8aa9ae6a" ma:index="20" ma:taxonomy="true" ma:internalName="f2ccc2d036544b63b99cbcec8aa9ae6a" ma:taxonomyFieldName="Records_x0020_Class_x0020_Project" ma:displayName="Classification" ma:default="" ma:fieldId="{f2ccc2d0-3654-4b63-b99c-bcec8aa9ae6a}" ma:sspId="797aeec6-0273-40f2-ab3e-beee73212332" ma:termSetId="4258747f-0974-48f0-ac10-46f208a52cd4" ma:anchorId="6988e523-b3ea-42d5-8ccf-de7bd6c5ed85" ma:open="false" ma:isKeyword="false">
      <xsd:complexType>
        <xsd:sequence>
          <xsd:element ref="pc:Terms" minOccurs="0" maxOccurs="1"/>
        </xsd:sequence>
      </xsd:complexType>
    </xsd:element>
    <xsd:element name="g91c59fb10974fa1a03160ad8386f0f4" ma:index="21" nillable="true" ma:taxonomy="true" ma:internalName="g91c59fb10974fa1a03160ad8386f0f4" ma:taxonomyFieldName="Record_x0020_Purpose" ma:displayName="Record Purpose" ma:readOnly="false" ma:default="" ma:fieldId="{091c59fb-1097-4fa1-a031-60ad8386f0f4}" ma:sspId="797aeec6-0273-40f2-ab3e-beee73212332" ma:termSetId="bcf5a239-fe11-49e0-8a78-d51fb720f0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fd3071406224809a17b67e55409993d" ma:index="25" nillable="true" ma:taxonomy="true" ma:internalName="lfd3071406224809a17b67e55409993d" ma:taxonomyFieldName="Region" ma:displayName="Region" ma:default="" ma:fieldId="{5fd30714-0622-4809-a17b-67e55409993d}" ma:sspId="797aeec6-0273-40f2-ab3e-beee73212332" ma:termSetId="7b4507a3-ea6b-4ab4-906b-a491e1f086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Name" ma:index="38" ma:displayName="Project Name" ma:description="ECM V2 Project Name" ma:format="Dropdown" ma:internalName="ProjName">
      <xsd:simpleType>
        <xsd:restriction base="dms:Choice">
          <xsd:enumeration value="25 Years of Coastcare"/>
          <xsd:enumeration value="CALD Student Project"/>
          <xsd:enumeration value="Coastcare Forum"/>
          <xsd:enumeration value="Nominations"/>
          <xsd:enumeration value="Portal"/>
          <xsd:enumeration value="Schools Kit"/>
          <xsd:enumeration value="Sharing The Love"/>
          <xsd:enumeration value="Victorian Marine &amp; Coastal Forum"/>
          <xsd:enumeration value="VolPoll"/>
          <xsd:enumeration value="Winter By The Sea"/>
          <xsd:enumeration value="Working for Victoria"/>
          <xsd:enumeration value="Sharing the Lov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32de4-e402-4188-b034-e71ca7d22e5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inancial_x0020_Year" ma:index="23" nillable="true" ma:displayName="Financial Year" ma:format="Dropdown" ma:internalName="Financial_x0020_Year">
      <xsd:simpleType>
        <xsd:restriction base="dms:Choice">
          <xsd:enumeration value="2027-28"/>
          <xsd:enumeration value="2026-27"/>
          <xsd:enumeration value="2025-26"/>
          <xsd:enumeration value="2024-25"/>
          <xsd:enumeration value="2023-24"/>
          <xsd:enumeration value="2022-23"/>
          <xsd:enumeration value="2021-22"/>
          <xsd:enumeration value="2020-21"/>
          <xsd:enumeration value="2019-20"/>
          <xsd:enumeration value="2018-19"/>
          <xsd:enumeration value="2017-18"/>
          <xsd:enumeration value="2016-17"/>
          <xsd:enumeration value="2015-16"/>
          <xsd:enumeration value="2014-15"/>
          <xsd:enumeration value="2013-14"/>
          <xsd:enumeration value="O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c6226-75de-4512-b189-de07ae8cb040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4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797aeec6-0273-40f2-ab3e-beee732123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4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e7bcd-03a0-4af2-8140-a640ebf65c41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75793-3539-4089-8056-52012629a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797aeec6-0273-40f2-ab3e-beee73212332" ContentTypeId="0x0101009298E819CE1EBB4F8D2096B3E0F0C291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d47c19-1c4a-4d7d-b342-c10cef269344">
      <Value>2</Value>
      <Value>15</Value>
      <Value>1</Value>
    </TaxCatchAll>
    <ProjName xmlns="9fd47c19-1c4a-4d7d-b342-c10cef269344">Schools Kit</ProjName>
    <b9b43b809ea4445880dbf70bb9849525 xmlns="9fd47c19-1c4a-4d7d-b342-c10cef269344">
      <Terms xmlns="http://schemas.microsoft.com/office/infopath/2007/PartnerControls"/>
    </b9b43b809ea4445880dbf70bb9849525>
    <pd01c257034b4e86b1f58279a3bd54c6 xmlns="9fd47c19-1c4a-4d7d-b342-c10cef2693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7fa379f4-4aba-4692-ab80-7d39d3a23cf4</TermId>
        </TermInfo>
      </Terms>
    </pd01c257034b4e86b1f58279a3bd54c6>
    <g91c59fb10974fa1a03160ad8386f0f4 xmlns="9fd47c19-1c4a-4d7d-b342-c10cef269344">
      <Terms xmlns="http://schemas.microsoft.com/office/infopath/2007/PartnerControls"/>
    </g91c59fb10974fa1a03160ad8386f0f4>
    <Project_Phase xmlns="9fd47c19-1c4a-4d7d-b342-c10cef269344" xsi:nil="true"/>
    <Financial_x0020_Year xmlns="a5f32de4-e402-4188-b034-e71ca7d22e54" xsi:nil="true"/>
    <fb3179c379644f499d7166d0c985669b xmlns="9fd47c19-1c4a-4d7d-b342-c10cef2693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FOUO</TermName>
          <TermId xmlns="http://schemas.microsoft.com/office/infopath/2007/PartnerControls">955eb6fc-b35a-4808-8aa5-31e514fa3f26</TermId>
        </TermInfo>
      </Terms>
    </fb3179c379644f499d7166d0c985669b>
    <f2ccc2d036544b63b99cbcec8aa9ae6a xmlns="9fd47c19-1c4a-4d7d-b342-c10cef2693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Finance and Budget</TermName>
          <TermId xmlns="http://schemas.microsoft.com/office/infopath/2007/PartnerControls">7960b430-8ebc-43cf-898a-2b6b60256064</TermId>
        </TermInfo>
      </Terms>
    </f2ccc2d036544b63b99cbcec8aa9ae6a>
    <lcf76f155ced4ddcb4097134ff3c332f xmlns="021c6226-75de-4512-b189-de07ae8cb040">
      <Terms xmlns="http://schemas.microsoft.com/office/infopath/2007/PartnerControls"/>
    </lcf76f155ced4ddcb4097134ff3c332f>
    <lfd3071406224809a17b67e55409993d xmlns="9fd47c19-1c4a-4d7d-b342-c10cef269344">
      <Terms xmlns="http://schemas.microsoft.com/office/infopath/2007/PartnerControls"/>
    </lfd3071406224809a17b67e55409993d>
    <_dlc_DocId xmlns="a5f32de4-e402-4188-b034-e71ca7d22e54">DOCID706-1714886731-1357</_dlc_DocId>
    <_dlc_DocIdUrl xmlns="a5f32de4-e402-4188-b034-e71ca7d22e54">
      <Url>https://delwpvicgovau.sharepoint.com/sites/ecm_706/_layouts/15/DocIdRedir.aspx?ID=DOCID706-1714886731-1357</Url>
      <Description>DOCID706-1714886731-1357</Description>
    </_dlc_DocIdUrl>
  </documentManagement>
</p:properties>
</file>

<file path=customXml/itemProps1.xml><?xml version="1.0" encoding="utf-8"?>
<ds:datastoreItem xmlns:ds="http://schemas.openxmlformats.org/officeDocument/2006/customXml" ds:itemID="{43BAEB6E-1331-4692-A6F0-8064F61CCEC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7A1344C-9724-43AB-A27A-DE57221DBD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5308F1-020C-4AA8-80E0-FF5BC51E26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d47c19-1c4a-4d7d-b342-c10cef269344"/>
    <ds:schemaRef ds:uri="a5f32de4-e402-4188-b034-e71ca7d22e54"/>
    <ds:schemaRef ds:uri="021c6226-75de-4512-b189-de07ae8cb040"/>
    <ds:schemaRef ds:uri="238e7bcd-03a0-4af2-8140-a640ebf65c41"/>
    <ds:schemaRef ds:uri="add75793-3539-4089-8056-52012629af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E5165F3-9B45-429A-937B-774155324FC4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DBC24BA4-8999-49B7-A3D3-DFA33DBCB66F}">
  <ds:schemaRefs>
    <ds:schemaRef ds:uri="http://schemas.microsoft.com/office/2006/metadata/properties"/>
    <ds:schemaRef ds:uri="a5f32de4-e402-4188-b034-e71ca7d22e54"/>
    <ds:schemaRef ds:uri="http://purl.org/dc/terms/"/>
    <ds:schemaRef ds:uri="http://schemas.openxmlformats.org/package/2006/metadata/core-properties"/>
    <ds:schemaRef ds:uri="9fd47c19-1c4a-4d7d-b342-c10cef269344"/>
    <ds:schemaRef ds:uri="238e7bcd-03a0-4af2-8140-a640ebf65c41"/>
    <ds:schemaRef ds:uri="http://purl.org/dc/dcmitype/"/>
    <ds:schemaRef ds:uri="021c6226-75de-4512-b189-de07ae8cb04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add75793-3539-4089-8056-52012629aff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804</Words>
  <Application>Microsoft Office PowerPoint</Application>
  <PresentationFormat>On-screen Show (4:3)</PresentationFormat>
  <Paragraphs>104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Libre Franklin</vt:lpstr>
      <vt:lpstr>Oswald</vt:lpstr>
      <vt:lpstr>Roboto</vt:lpstr>
      <vt:lpstr>Helvetica Neue</vt:lpstr>
      <vt:lpstr>Comfortaa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Jess K Schubert-Hoban (DEECA)</cp:lastModifiedBy>
  <cp:revision>19</cp:revision>
  <dcterms:modified xsi:type="dcterms:W3CDTF">2026-05-07T00:03:51Z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57e2ab-f512-40e2-9c9a-c64247360765_Enabled">
    <vt:lpwstr>true</vt:lpwstr>
  </property>
  <property fmtid="{D5CDD505-2E9C-101B-9397-08002B2CF9AE}" pid="3" name="MSIP_Label_4257e2ab-f512-40e2-9c9a-c64247360765_SetDate">
    <vt:lpwstr>2022-09-15T03:53:03Z</vt:lpwstr>
  </property>
  <property fmtid="{D5CDD505-2E9C-101B-9397-08002B2CF9AE}" pid="4" name="MSIP_Label_4257e2ab-f512-40e2-9c9a-c64247360765_Method">
    <vt:lpwstr>Privileged</vt:lpwstr>
  </property>
  <property fmtid="{D5CDD505-2E9C-101B-9397-08002B2CF9AE}" pid="5" name="MSIP_Label_4257e2ab-f512-40e2-9c9a-c64247360765_Name">
    <vt:lpwstr>OFFICIAL</vt:lpwstr>
  </property>
  <property fmtid="{D5CDD505-2E9C-101B-9397-08002B2CF9AE}" pid="6" name="MSIP_Label_4257e2ab-f512-40e2-9c9a-c64247360765_SiteId">
    <vt:lpwstr>e8bdd6f7-fc18-4e48-a554-7f547927223b</vt:lpwstr>
  </property>
  <property fmtid="{D5CDD505-2E9C-101B-9397-08002B2CF9AE}" pid="7" name="MSIP_Label_4257e2ab-f512-40e2-9c9a-c64247360765_ActionId">
    <vt:lpwstr>2ed46bb7-4a16-4600-b137-6934adcab011</vt:lpwstr>
  </property>
  <property fmtid="{D5CDD505-2E9C-101B-9397-08002B2CF9AE}" pid="8" name="MSIP_Label_4257e2ab-f512-40e2-9c9a-c64247360765_ContentBits">
    <vt:lpwstr>2</vt:lpwstr>
  </property>
  <property fmtid="{D5CDD505-2E9C-101B-9397-08002B2CF9AE}" pid="9" name="ContentTypeId">
    <vt:lpwstr>0x0101009298E819CE1EBB4F8D2096B3E0F0C2911D00B8A02A3FF7663041AB165320EFFD47AF</vt:lpwstr>
  </property>
  <property fmtid="{D5CDD505-2E9C-101B-9397-08002B2CF9AE}" pid="10" name="Region">
    <vt:lpwstr/>
  </property>
  <property fmtid="{D5CDD505-2E9C-101B-9397-08002B2CF9AE}" pid="11" name="MediaServiceImageTags">
    <vt:lpwstr/>
  </property>
  <property fmtid="{D5CDD505-2E9C-101B-9397-08002B2CF9AE}" pid="12" name="Records Class Project">
    <vt:lpwstr>15;#Finance and Budget|7960b430-8ebc-43cf-898a-2b6b60256064</vt:lpwstr>
  </property>
  <property fmtid="{D5CDD505-2E9C-101B-9397-08002B2CF9AE}" pid="13" name="Records_x0020_Class_x0020_Project">
    <vt:lpwstr>15;#Finance and Budget|7960b430-8ebc-43cf-898a-2b6b60256064</vt:lpwstr>
  </property>
  <property fmtid="{D5CDD505-2E9C-101B-9397-08002B2CF9AE}" pid="14" name="Department Document Type">
    <vt:lpwstr/>
  </property>
  <property fmtid="{D5CDD505-2E9C-101B-9397-08002B2CF9AE}" pid="15" name="Dissemination Limiting Marker">
    <vt:lpwstr>2;#FOUO|955eb6fc-b35a-4808-8aa5-31e514fa3f26</vt:lpwstr>
  </property>
  <property fmtid="{D5CDD505-2E9C-101B-9397-08002B2CF9AE}" pid="16" name="Security Classification">
    <vt:lpwstr>1;#Unclassified|7fa379f4-4aba-4692-ab80-7d39d3a23cf4</vt:lpwstr>
  </property>
  <property fmtid="{D5CDD505-2E9C-101B-9397-08002B2CF9AE}" pid="17" name="Record Purpose">
    <vt:lpwstr/>
  </property>
  <property fmtid="{D5CDD505-2E9C-101B-9397-08002B2CF9AE}" pid="18" name="Security_x0020_Classification">
    <vt:lpwstr>1;#Unclassified|7fa379f4-4aba-4692-ab80-7d39d3a23cf4</vt:lpwstr>
  </property>
  <property fmtid="{D5CDD505-2E9C-101B-9397-08002B2CF9AE}" pid="19" name="Record_x0020_Purpose">
    <vt:lpwstr/>
  </property>
  <property fmtid="{D5CDD505-2E9C-101B-9397-08002B2CF9AE}" pid="20" name="Department_x0020_Document_x0020_Type">
    <vt:lpwstr/>
  </property>
  <property fmtid="{D5CDD505-2E9C-101B-9397-08002B2CF9AE}" pid="21" name="Dissemination_x0020_Limiting_x0020_Marker">
    <vt:lpwstr>2;#FOUO|955eb6fc-b35a-4808-8aa5-31e514fa3f26</vt:lpwstr>
  </property>
  <property fmtid="{D5CDD505-2E9C-101B-9397-08002B2CF9AE}" pid="22" name="_dlc_DocIdItemGuid">
    <vt:lpwstr>00e76974-77ea-4339-80e0-5643dffb79f9</vt:lpwstr>
  </property>
  <property fmtid="{D5CDD505-2E9C-101B-9397-08002B2CF9AE}" pid="23" name="_docset_NoMedatataSyncRequired">
    <vt:lpwstr>False</vt:lpwstr>
  </property>
</Properties>
</file>