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fortaa" panose="020B0604020202020204" charset="0"/>
      <p:regular r:id="rId33"/>
      <p:bold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Libre Franklin" pitchFamily="2" charset="0"/>
      <p:regular r:id="rId39"/>
      <p:bold r:id="rId40"/>
      <p:italic r:id="rId41"/>
      <p:boldItalic r:id="rId42"/>
    </p:embeddedFont>
    <p:embeddedFont>
      <p:font typeface="Oswald" panose="00000500000000000000" pitchFamily="2" charset="0"/>
      <p:regular r:id="rId43"/>
      <p:bold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10">
          <p15:clr>
            <a:srgbClr val="9AA0A6"/>
          </p15:clr>
        </p15:guide>
        <p15:guide id="2" orient="horz" pos="26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0FAD9-35AC-4F08-AACC-B8E08FCF9D08}" v="1" dt="2022-09-22T04:16:43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0" y="114"/>
      </p:cViewPr>
      <p:guideLst>
        <p:guide pos="2910"/>
        <p:guide orient="horz" pos="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e410b580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e410b580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e410b580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e410b580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e410b580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e410b5800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f77de94c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2f77de94c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f77de94c8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2f77de94c8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f77de94c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f77de94c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f77de94c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2f77de94c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f77de94c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f77de94c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2f77de94c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2f77de94c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f77de94c8_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2f77de94c8_1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f77de94c8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2f77de94c8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3e4bbb1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f3e4bbb1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e410b580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2e410b580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2f77de94c8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2f77de94c8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f77de94c8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f77de94c8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f77de94c8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2f77de94c8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2f77de94c8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2f77de94c8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f77de94c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2f77de94c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f77de94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2f77de9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e410b580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e410b580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f77de94c8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f77de94c8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e410b580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e410b580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3228b80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33228b80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ff12c8e9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2ff12c8e9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f77de94c8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f77de94c8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1 Cover B 1 1">
  <p:cSld name="TITLE_1_1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0"/>
            <a:ext cx="9144000" cy="25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0" y="1453775"/>
            <a:ext cx="4901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6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0" y="1748375"/>
            <a:ext cx="5013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highlight>
                  <a:srgbClr val="BA812E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3000" b="1" i="0" u="none" strike="noStrike" cap="none">
              <a:solidFill>
                <a:srgbClr val="FFFFFF"/>
              </a:solidFill>
              <a:highlight>
                <a:srgbClr val="BA812E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" name="Google Shape;15;p2"/>
          <p:cNvCxnSpPr/>
          <p:nvPr/>
        </p:nvCxnSpPr>
        <p:spPr>
          <a:xfrm>
            <a:off x="0" y="2544608"/>
            <a:ext cx="91467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4186350" y="2944325"/>
            <a:ext cx="0" cy="36471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979" y="-9100"/>
            <a:ext cx="659400" cy="87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327000" y="2932075"/>
            <a:ext cx="36531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“So much depends on herring, including us!”</a:t>
            </a:r>
            <a:endParaRPr sz="26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</a:t>
            </a:r>
            <a:r>
              <a:rPr lang="en" sz="17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- Jordan Wilson</a:t>
            </a:r>
            <a:endParaRPr sz="1700" b="1" i="1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4225" y="6302300"/>
            <a:ext cx="5583900" cy="44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>
            <a:spLocks noGrp="1"/>
          </p:cNvSpPr>
          <p:nvPr>
            <p:ph type="ctrTitle"/>
          </p:nvPr>
        </p:nvSpPr>
        <p:spPr>
          <a:xfrm>
            <a:off x="686944" y="1124233"/>
            <a:ext cx="7785354" cy="239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subTitle" idx="1"/>
          </p:nvPr>
        </p:nvSpPr>
        <p:spPr>
          <a:xfrm>
            <a:off x="1144906" y="3608041"/>
            <a:ext cx="6869430" cy="165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624928" y="1712590"/>
            <a:ext cx="7899845" cy="285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1"/>
          </p:nvPr>
        </p:nvSpPr>
        <p:spPr>
          <a:xfrm>
            <a:off x="624928" y="4597114"/>
            <a:ext cx="7899845" cy="15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2"/>
          </p:nvPr>
        </p:nvSpPr>
        <p:spPr>
          <a:xfrm>
            <a:off x="4636865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630890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1"/>
          </p:nvPr>
        </p:nvSpPr>
        <p:spPr>
          <a:xfrm>
            <a:off x="630892" y="1683965"/>
            <a:ext cx="3874787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body" idx="2"/>
          </p:nvPr>
        </p:nvSpPr>
        <p:spPr>
          <a:xfrm>
            <a:off x="630892" y="2509250"/>
            <a:ext cx="3874787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3"/>
          </p:nvPr>
        </p:nvSpPr>
        <p:spPr>
          <a:xfrm>
            <a:off x="4636866" y="1683965"/>
            <a:ext cx="3893870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4"/>
          </p:nvPr>
        </p:nvSpPr>
        <p:spPr>
          <a:xfrm>
            <a:off x="4636866" y="2509250"/>
            <a:ext cx="3893870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2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>
            <a:spLocks noGrp="1"/>
          </p:cNvSpPr>
          <p:nvPr>
            <p:ph type="pic" idx="2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9"/>
          <p:cNvSpPr txBox="1">
            <a:spLocks noGrp="1"/>
          </p:cNvSpPr>
          <p:nvPr>
            <p:ph type="body" idx="1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 rot="5400000">
            <a:off x="2400325" y="58041"/>
            <a:ext cx="4358591" cy="78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 rot="5400000">
            <a:off x="4631300" y="2289015"/>
            <a:ext cx="5821524" cy="197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 rot="5400000">
            <a:off x="624133" y="371299"/>
            <a:ext cx="5821524" cy="58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">
  <p:cSld name="SECTION_HEADER_7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85725" y="1026450"/>
            <a:ext cx="8718000" cy="4906200"/>
          </a:xfrm>
          <a:prstGeom prst="roundRect">
            <a:avLst>
              <a:gd name="adj" fmla="val 1780"/>
            </a:avLst>
          </a:prstGeom>
          <a:solidFill>
            <a:srgbClr val="FBAF33">
              <a:alpha val="2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12650" y="1269725"/>
            <a:ext cx="8236500" cy="4374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algn="bl" rotWithShape="0">
              <a:srgbClr val="B7B7B7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651" y="1937126"/>
            <a:ext cx="3911099" cy="3084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"/>
          <p:cNvCxnSpPr/>
          <p:nvPr/>
        </p:nvCxnSpPr>
        <p:spPr>
          <a:xfrm rot="10800000">
            <a:off x="410000" y="1758110"/>
            <a:ext cx="8253300" cy="0"/>
          </a:xfrm>
          <a:prstGeom prst="straightConnector1">
            <a:avLst/>
          </a:prstGeom>
          <a:noFill/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3"/>
          <p:cNvCxnSpPr/>
          <p:nvPr/>
        </p:nvCxnSpPr>
        <p:spPr>
          <a:xfrm>
            <a:off x="736000" y="1283820"/>
            <a:ext cx="0" cy="438750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3"/>
          <p:cNvSpPr txBox="1"/>
          <p:nvPr/>
        </p:nvSpPr>
        <p:spPr>
          <a:xfrm>
            <a:off x="6041700" y="23203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SEAL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6117900" y="30703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SALMON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4563725" y="3070400"/>
            <a:ext cx="9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SMALL FISH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508538" y="396812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PLANKTON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107025" y="41634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CRAB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6194125" y="38966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SHRIMP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6007025" y="4968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MUSSEL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046600" y="4683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MOLLUSC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7508550" y="24388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AutoNum type="alphaLcPeriod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AutoNum type="romanLcPeriod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AutoNum type="arabicPeriod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AutoNum type="alphaLcPeriod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AutoNum type="romanLcPeriod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109700" tIns="54850" rIns="109700" bIns="54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 1">
  <p:cSld name="SECTION_HEADER_7_2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806450" y="1498325"/>
            <a:ext cx="4101300" cy="44751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4561950" y="1243967"/>
            <a:ext cx="5400" cy="47295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3">
  <p:cSld name="SECTION_HEADER_3_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1">
  <p:cSld name="SECTION_HEADER_3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542593">
            <a:off x="136932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623345">
            <a:off x="1736412" y="3715760"/>
            <a:ext cx="1664578" cy="21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3383" flipH="1">
            <a:off x="3507908" y="3718863"/>
            <a:ext cx="1657432" cy="2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2593" flipH="1">
            <a:off x="433477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046600" y="3450441"/>
            <a:ext cx="772249" cy="2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371" y="1912154"/>
            <a:ext cx="717754" cy="7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816413" flipH="1">
            <a:off x="1096159" y="4455797"/>
            <a:ext cx="595654" cy="2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2706898" y="2574478"/>
            <a:ext cx="1496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 larvae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1762725" y="48319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3279000" y="44015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4827400" y="489277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5752350" y="33836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53;p6"/>
          <p:cNvGrpSpPr/>
          <p:nvPr/>
        </p:nvGrpSpPr>
        <p:grpSpPr>
          <a:xfrm>
            <a:off x="213969" y="3363451"/>
            <a:ext cx="1724375" cy="822229"/>
            <a:chOff x="7133862" y="1948550"/>
            <a:chExt cx="1724375" cy="822229"/>
          </a:xfrm>
        </p:grpSpPr>
        <p:pic>
          <p:nvPicPr>
            <p:cNvPr id="54" name="Google Shape;54;p6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6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6" name="Google Shape;56;p6"/>
          <p:cNvSpPr/>
          <p:nvPr/>
        </p:nvSpPr>
        <p:spPr>
          <a:xfrm>
            <a:off x="6232675" y="103951"/>
            <a:ext cx="2817600" cy="1447200"/>
          </a:xfrm>
          <a:prstGeom prst="roundRect">
            <a:avLst>
              <a:gd name="adj" fmla="val 5459"/>
            </a:avLst>
          </a:prstGeom>
          <a:solidFill>
            <a:srgbClr val="FFFFF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Drag and drop each animal to its spot in the web.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8245478" y="78133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6"/>
          <p:cNvGrpSpPr/>
          <p:nvPr/>
        </p:nvGrpSpPr>
        <p:grpSpPr>
          <a:xfrm>
            <a:off x="6905131" y="935024"/>
            <a:ext cx="1496700" cy="548661"/>
            <a:chOff x="7010928" y="2064161"/>
            <a:chExt cx="1496700" cy="548661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6737" y="2064161"/>
              <a:ext cx="1005800" cy="311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6"/>
            <p:cNvSpPr txBox="1"/>
            <p:nvPr/>
          </p:nvSpPr>
          <p:spPr>
            <a:xfrm>
              <a:off x="7010928" y="2325122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61" name="Google Shape;61;p6"/>
          <p:cNvGrpSpPr/>
          <p:nvPr/>
        </p:nvGrpSpPr>
        <p:grpSpPr>
          <a:xfrm>
            <a:off x="7510170" y="1034582"/>
            <a:ext cx="330237" cy="391912"/>
            <a:chOff x="3202866" y="5907827"/>
            <a:chExt cx="455374" cy="540419"/>
          </a:xfrm>
        </p:grpSpPr>
        <p:sp>
          <p:nvSpPr>
            <p:cNvPr id="62" name="Google Shape;62;p6"/>
            <p:cNvSpPr/>
            <p:nvPr/>
          </p:nvSpPr>
          <p:spPr>
            <a:xfrm>
              <a:off x="3224087" y="5907827"/>
              <a:ext cx="197100" cy="197100"/>
            </a:xfrm>
            <a:prstGeom prst="ellipse">
              <a:avLst/>
            </a:prstGeom>
            <a:solidFill>
              <a:srgbClr val="EF4225"/>
            </a:solidFill>
            <a:ln w="19050" cap="flat" cmpd="sng">
              <a:solidFill>
                <a:srgbClr val="E0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6"/>
            <p:cNvGrpSpPr/>
            <p:nvPr/>
          </p:nvGrpSpPr>
          <p:grpSpPr>
            <a:xfrm rot="-1799905">
              <a:off x="3292514" y="5975624"/>
              <a:ext cx="276078" cy="432580"/>
              <a:chOff x="281875" y="4003475"/>
              <a:chExt cx="362100" cy="567365"/>
            </a:xfrm>
          </p:grpSpPr>
          <p:sp>
            <p:nvSpPr>
              <p:cNvPr id="64" name="Google Shape;64;p6"/>
              <p:cNvSpPr/>
              <p:nvPr/>
            </p:nvSpPr>
            <p:spPr>
              <a:xfrm>
                <a:off x="281875" y="4003475"/>
                <a:ext cx="362100" cy="3966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6"/>
              <p:cNvSpPr/>
              <p:nvPr/>
            </p:nvSpPr>
            <p:spPr>
              <a:xfrm>
                <a:off x="423445" y="4361440"/>
                <a:ext cx="76500" cy="2094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6"/>
              <p:cNvSpPr/>
              <p:nvPr/>
            </p:nvSpPr>
            <p:spPr>
              <a:xfrm>
                <a:off x="388689" y="4269352"/>
                <a:ext cx="146700" cy="118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7" name="Google Shape;67;p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4907">
            <a:off x="7582457" y="801617"/>
            <a:ext cx="806437" cy="3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9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2">
  <p:cSld name="SECTION_HEADER_3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7"/>
          <p:cNvGrpSpPr/>
          <p:nvPr/>
        </p:nvGrpSpPr>
        <p:grpSpPr>
          <a:xfrm>
            <a:off x="3139593" y="3578481"/>
            <a:ext cx="1654988" cy="805600"/>
            <a:chOff x="3933820" y="2642095"/>
            <a:chExt cx="1654988" cy="805600"/>
          </a:xfrm>
        </p:grpSpPr>
        <p:pic>
          <p:nvPicPr>
            <p:cNvPr id="71" name="Google Shape;71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933820" y="26420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7"/>
            <p:cNvSpPr txBox="1"/>
            <p:nvPr/>
          </p:nvSpPr>
          <p:spPr>
            <a:xfrm>
              <a:off x="3939108" y="3159995"/>
              <a:ext cx="1649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Juvenile Herring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73" name="Google Shape;73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14820" y="27182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62420" y="28706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29440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03522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19131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7"/>
          <p:cNvGrpSpPr/>
          <p:nvPr/>
        </p:nvGrpSpPr>
        <p:grpSpPr>
          <a:xfrm>
            <a:off x="364362" y="2656975"/>
            <a:ext cx="1724375" cy="822229"/>
            <a:chOff x="7133862" y="1948550"/>
            <a:chExt cx="1724375" cy="822229"/>
          </a:xfrm>
        </p:grpSpPr>
        <p:pic>
          <p:nvPicPr>
            <p:cNvPr id="79" name="Google Shape;79;p7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7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81" name="Google Shape;81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496659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6563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03522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496659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49827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162646" y="40443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>
            <a:off x="1432050" y="49536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/>
          <p:nvPr/>
        </p:nvSpPr>
        <p:spPr>
          <a:xfrm>
            <a:off x="3709013" y="59398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5985963" y="48254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985963" y="27490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3686475" y="17502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5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4">
  <p:cSld name="SECTION_HEADER_3_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907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K̓TSI H̓A̓GI̓UƛA - DON’T OVER HARVEST</a:t>
            </a:r>
            <a:r>
              <a:rPr lang="en" sz="12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101: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ANSWER KEY </a:t>
            </a:r>
            <a:endParaRPr sz="12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0" y="6215575"/>
            <a:ext cx="5703900" cy="54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27154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18762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20655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511899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8087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18762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511899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47541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315046" y="38157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/>
        </p:nvSpPr>
        <p:spPr>
          <a:xfrm>
            <a:off x="3336426" y="3974975"/>
            <a:ext cx="14025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26202" y="3305477"/>
            <a:ext cx="1731719" cy="52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3391" y="3448289"/>
            <a:ext cx="1731719" cy="528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8"/>
          <p:cNvGrpSpPr/>
          <p:nvPr/>
        </p:nvGrpSpPr>
        <p:grpSpPr>
          <a:xfrm>
            <a:off x="898420" y="4352460"/>
            <a:ext cx="1505326" cy="1471229"/>
            <a:chOff x="886147" y="2603921"/>
            <a:chExt cx="1505326" cy="1471229"/>
          </a:xfrm>
        </p:grpSpPr>
        <p:sp>
          <p:nvSpPr>
            <p:cNvPr id="109" name="Google Shape;109;p8"/>
            <p:cNvSpPr txBox="1"/>
            <p:nvPr/>
          </p:nvSpPr>
          <p:spPr>
            <a:xfrm>
              <a:off x="1288116" y="3808150"/>
              <a:ext cx="818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People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110" name="Google Shape;110;p8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147" y="2603921"/>
              <a:ext cx="1505326" cy="12087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" name="Google Shape;111;p8"/>
          <p:cNvPicPr preferRelativeResize="0"/>
          <p:nvPr/>
        </p:nvPicPr>
        <p:blipFill rotWithShape="1">
          <a:blip r:embed="rId6" cstate="email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9585">
            <a:off x="9646" y="3282400"/>
            <a:ext cx="2515351" cy="3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 rot="-592548" flipH="1">
            <a:off x="2208846" y="6358365"/>
            <a:ext cx="240150" cy="214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/>
          <p:nvPr/>
        </p:nvSpPr>
        <p:spPr>
          <a:xfrm>
            <a:off x="1152750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3838888" y="15382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6269138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6269138" y="4534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486388" y="5986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2A">
  <p:cSld name="SECTION_HEADER_7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192625" y="1498325"/>
            <a:ext cx="8715300" cy="11718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2"/>
          </p:nvPr>
        </p:nvSpPr>
        <p:spPr>
          <a:xfrm>
            <a:off x="192625" y="2902275"/>
            <a:ext cx="8715300" cy="30654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7" y="6316355"/>
            <a:ext cx="481175" cy="374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6241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2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r>
              <a:rPr lang="en" sz="1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1200" b="1" i="0" u="none" strike="noStrike" cap="none">
              <a:solidFill>
                <a:srgbClr val="72501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E82F0D66-92D0-4958-AEBE-E8F3DB81C14A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98C5761E-8B79-43A2-B37A-910CFFFF79AA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docs.google.com/document/d/1tabTWUAlNqcwo54LXuopJF_s_QJST0fRNHfLd8uYFh8/edit?usp=shar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hyperlink" Target="https://www.dropbox.com/scl/fi/rylv5z77d5f966xgkl6uw/Rock-lobster-pot-experiment-data-sheet-blank.xlsx?dl=0&amp;rlkey=276quurwog1udg0y8qycpz0br" TargetMode="External"/><Relationship Id="rId4" Type="http://schemas.openxmlformats.org/officeDocument/2006/relationships/hyperlink" Target="https://www.dropbox.com/s/io9f3q17pcesqaw/Rock%20Lobster%20experiment%20visual%20data.pdf?dl=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volunteerportal.conservationvolunteers.com.au/s/make-booking" TargetMode="External"/><Relationship Id="rId5" Type="http://schemas.openxmlformats.org/officeDocument/2006/relationships/hyperlink" Target="https://www.landcarevic.org.au/groups/" TargetMode="External"/><Relationship Id="rId4" Type="http://schemas.openxmlformats.org/officeDocument/2006/relationships/hyperlink" Target="https://www.marineandcoasts.vic.gov.au/coastal-programs/Coastcare-Victoria/volunteering-opportunit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litterstopper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7239"/>
            <a:ext cx="9144000" cy="102697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1342025" y="337875"/>
            <a:ext cx="7615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Action and Innovation: Litter Stopper</a:t>
            </a:r>
            <a:endParaRPr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Litter Stopper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288" name="Google Shape;288;p32"/>
          <p:cNvSpPr/>
          <p:nvPr/>
        </p:nvSpPr>
        <p:spPr>
          <a:xfrm>
            <a:off x="-45825" y="10183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Groups clean up an area.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Litter is sorted into categories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 app counts data using the icon that best represents each category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photo is taken of the litter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Details are added about how many people were involved how much distance covered etc.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 txBox="1"/>
          <p:nvPr/>
        </p:nvSpPr>
        <p:spPr>
          <a:xfrm>
            <a:off x="4513075" y="117977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Colleen and her team at Beach Patrol 3280 teamed up with the Victorian Fisheries Authority to clean up Tea Tree Bay.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In one day they removed </a:t>
            </a:r>
            <a:r>
              <a:rPr lang="en" sz="1800" b="1">
                <a:solidFill>
                  <a:srgbClr val="FFFFFF"/>
                </a:solidFill>
              </a:rPr>
              <a:t>108kg of litter</a:t>
            </a:r>
            <a:r>
              <a:rPr lang="en" sz="1800">
                <a:solidFill>
                  <a:srgbClr val="FFFFFF"/>
                </a:solidFill>
              </a:rPr>
              <a:t>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Use this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list of litter collected</a:t>
            </a:r>
            <a:r>
              <a:rPr lang="en" sz="1800">
                <a:solidFill>
                  <a:srgbClr val="FFFFFF"/>
                </a:solidFill>
              </a:rPr>
              <a:t> to </a:t>
            </a:r>
            <a:r>
              <a:rPr lang="en" sz="1800" b="1">
                <a:solidFill>
                  <a:srgbClr val="FFFFFF"/>
                </a:solidFill>
              </a:rPr>
              <a:t>create a poster</a:t>
            </a:r>
            <a:r>
              <a:rPr lang="en" sz="1800">
                <a:solidFill>
                  <a:srgbClr val="FFFFFF"/>
                </a:solidFill>
              </a:rPr>
              <a:t> that communicates what was found.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Form </a:t>
            </a:r>
            <a:r>
              <a:rPr lang="en" sz="1800" b="1">
                <a:solidFill>
                  <a:srgbClr val="FFFFFF"/>
                </a:solidFill>
              </a:rPr>
              <a:t>categories</a:t>
            </a:r>
            <a:r>
              <a:rPr lang="en" sz="1800">
                <a:solidFill>
                  <a:srgbClr val="FFFFFF"/>
                </a:solidFill>
              </a:rPr>
              <a:t> for the litter to help with the way that the items are visually presented.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This may be done as a digital poster or powerpoint presentation.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4863030" y="13045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Illustrate the find 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Activity</a:t>
            </a:r>
            <a:endParaRPr sz="2700" b="1">
              <a:solidFill>
                <a:srgbClr val="15064D"/>
              </a:solidFill>
            </a:endParaRPr>
          </a:p>
        </p:txBody>
      </p:sp>
      <p:pic>
        <p:nvPicPr>
          <p:cNvPr id="297" name="Google Shape;297;p3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 txBox="1"/>
          <p:nvPr/>
        </p:nvSpPr>
        <p:spPr>
          <a:xfrm>
            <a:off x="4812030" y="13045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Testing the Solution 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Activity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4513075" y="2734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Can you think up a good way to test if the plastic free pots were as effective at catching rock lobster as the plastic ones?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06" name="Google Shape;306;p3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4812030" y="13045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Testing the Solution 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Activity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4555575" y="13752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Use the Rock Lobster </a:t>
            </a:r>
            <a:r>
              <a:rPr lang="en" sz="18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Experiment Visual Data</a:t>
            </a:r>
            <a:r>
              <a:rPr lang="en" sz="1800">
                <a:solidFill>
                  <a:srgbClr val="FFFFFF"/>
                </a:solidFill>
              </a:rPr>
              <a:t> to test if the plastic free pots were as effective at catching rock lobster as the plastic ones.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You may like to design your own tables for collecting data, or use this pre-made excel data sheet.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Graph up the results either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digitally</a:t>
            </a:r>
            <a:r>
              <a:rPr lang="en" sz="1800">
                <a:solidFill>
                  <a:srgbClr val="FFFFFF"/>
                </a:solidFill>
              </a:rPr>
              <a:t> or on graph paper.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Compare results with other groups.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Come up with a list of ways that the experiment could be improved. 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15" name="Google Shape;315;p3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/>
          <p:nvPr/>
        </p:nvSpPr>
        <p:spPr>
          <a:xfrm>
            <a:off x="4812030" y="13045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Testing the Solution 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Activity extension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4555575" y="2208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Were any of the </a:t>
            </a:r>
            <a:r>
              <a:rPr lang="en" sz="1800" b="1">
                <a:solidFill>
                  <a:srgbClr val="FFFFFF"/>
                </a:solidFill>
              </a:rPr>
              <a:t>individual pots</a:t>
            </a:r>
            <a:r>
              <a:rPr lang="en" sz="1800">
                <a:solidFill>
                  <a:srgbClr val="FFFFFF"/>
                </a:solidFill>
              </a:rPr>
              <a:t> better or worse at catching rock lobster?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Were any of the </a:t>
            </a:r>
            <a:r>
              <a:rPr lang="en" sz="1800" b="1">
                <a:solidFill>
                  <a:srgbClr val="FFFFFF"/>
                </a:solidFill>
              </a:rPr>
              <a:t>reefs</a:t>
            </a:r>
            <a:r>
              <a:rPr lang="en" sz="1800">
                <a:solidFill>
                  <a:srgbClr val="FFFFFF"/>
                </a:solidFill>
              </a:rPr>
              <a:t> more productive than others?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Was any </a:t>
            </a:r>
            <a:r>
              <a:rPr lang="en" sz="1800" b="1">
                <a:solidFill>
                  <a:srgbClr val="FFFFFF"/>
                </a:solidFill>
              </a:rPr>
              <a:t>month</a:t>
            </a:r>
            <a:r>
              <a:rPr lang="en" sz="1800">
                <a:solidFill>
                  <a:srgbClr val="FFFFFF"/>
                </a:solidFill>
              </a:rPr>
              <a:t> of the year more productive than others?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24" name="Google Shape;324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 txBox="1"/>
          <p:nvPr/>
        </p:nvSpPr>
        <p:spPr>
          <a:xfrm>
            <a:off x="4812030" y="13045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Local Groups 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Activity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332" name="Google Shape;332;p37"/>
          <p:cNvSpPr txBox="1"/>
          <p:nvPr/>
        </p:nvSpPr>
        <p:spPr>
          <a:xfrm>
            <a:off x="4555575" y="2208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Use the following website links to research local groups and projects in their area.</a:t>
            </a:r>
            <a:endParaRPr sz="1800">
              <a:solidFill>
                <a:srgbClr val="FFFFFF"/>
              </a:solidFill>
            </a:endParaRPr>
          </a:p>
          <a:p>
            <a:pPr marL="914400" lvl="0" indent="-3333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Roboto"/>
              <a:buChar char="●"/>
            </a:pPr>
            <a:r>
              <a:rPr lang="en" sz="165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Coastcare website with virtual map</a:t>
            </a:r>
            <a:endParaRPr sz="1700">
              <a:solidFill>
                <a:schemeClr val="lt1"/>
              </a:solidFill>
            </a:endParaRPr>
          </a:p>
          <a:p>
            <a:pPr marL="9144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Roboto"/>
              <a:buChar char="●"/>
            </a:pPr>
            <a:r>
              <a:rPr lang="en" sz="165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Landcare vic website with more groups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Conservation Volunteers Australia project search</a:t>
            </a:r>
            <a:r>
              <a:rPr lang="en" sz="1700">
                <a:solidFill>
                  <a:schemeClr val="lt1"/>
                </a:solidFill>
              </a:rPr>
              <a:t>  </a:t>
            </a:r>
            <a:endParaRPr sz="2400">
              <a:solidFill>
                <a:schemeClr val="lt1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pic>
        <p:nvPicPr>
          <p:cNvPr id="333" name="Google Shape;333;p3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/>
          <p:nvPr/>
        </p:nvSpPr>
        <p:spPr>
          <a:xfrm>
            <a:off x="4812024" y="130450"/>
            <a:ext cx="4000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Pinpointing the Problem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Investigation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4555575" y="2208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 this Investigation you will use the </a:t>
            </a:r>
            <a:r>
              <a:rPr lang="en" sz="1800" dirty="0">
                <a:solidFill>
                  <a:schemeClr val="bg1"/>
                </a:solidFill>
              </a:rPr>
              <a:t>Collection Data Spreadsheet - </a:t>
            </a:r>
            <a:r>
              <a:rPr lang="en" sz="1800" dirty="0">
                <a:solidFill>
                  <a:srgbClr val="FFFFFF"/>
                </a:solidFill>
              </a:rPr>
              <a:t>a list of </a:t>
            </a:r>
            <a:r>
              <a:rPr lang="en" sz="1800" b="1" dirty="0">
                <a:solidFill>
                  <a:srgbClr val="FFFFFF"/>
                </a:solidFill>
              </a:rPr>
              <a:t>real data</a:t>
            </a:r>
            <a:r>
              <a:rPr lang="en" sz="1800" dirty="0">
                <a:solidFill>
                  <a:srgbClr val="FFFFFF"/>
                </a:solidFill>
              </a:rPr>
              <a:t> collected from the Warrnambool area from July 2017 to April 2021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Answer the questions from the </a:t>
            </a:r>
            <a:r>
              <a:rPr lang="en" sz="1800" dirty="0">
                <a:solidFill>
                  <a:schemeClr val="bg1"/>
                </a:solidFill>
              </a:rPr>
              <a:t>Pinpointing the Problem Worksheet</a:t>
            </a:r>
            <a:endParaRPr sz="1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9"/>
          <p:cNvSpPr txBox="1"/>
          <p:nvPr/>
        </p:nvSpPr>
        <p:spPr>
          <a:xfrm>
            <a:off x="4812024" y="13045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Plastic Free Alternatives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Investigation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4538575" y="14092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Use the Litter Stopper App to collect data around the school.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This could also be organised as an excursion to a local beach or park.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Choose one common piece of litter and try to work out the source.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If a collection is not possible, use data from the previous investigation for ideas about problem items that you may like to redesign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Use the 6 D’s (next slides) to help with your investigation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40"/>
          <p:cNvGrpSpPr/>
          <p:nvPr/>
        </p:nvGrpSpPr>
        <p:grpSpPr>
          <a:xfrm>
            <a:off x="1724127" y="506025"/>
            <a:ext cx="5388907" cy="5685363"/>
            <a:chOff x="1479837" y="0"/>
            <a:chExt cx="5168224" cy="5418760"/>
          </a:xfrm>
        </p:grpSpPr>
        <p:sp>
          <p:nvSpPr>
            <p:cNvPr id="358" name="Google Shape;358;p40"/>
            <p:cNvSpPr/>
            <p:nvPr/>
          </p:nvSpPr>
          <p:spPr>
            <a:xfrm>
              <a:off x="2952810" y="1748061"/>
              <a:ext cx="2221800" cy="19221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 txBox="1"/>
            <p:nvPr/>
          </p:nvSpPr>
          <p:spPr>
            <a:xfrm>
              <a:off x="3321004" y="2066564"/>
              <a:ext cx="1485600" cy="12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alibri"/>
                <a:buNone/>
              </a:pPr>
              <a:endPara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4344123" y="828514"/>
              <a:ext cx="838200" cy="7224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3157475" y="0"/>
              <a:ext cx="1820700" cy="15753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0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 txBox="1"/>
            <p:nvPr/>
          </p:nvSpPr>
          <p:spPr>
            <a:xfrm>
              <a:off x="3459220" y="261045"/>
              <a:ext cx="12174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"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DEFINE</a:t>
              </a: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5322487" y="2178846"/>
              <a:ext cx="838200" cy="7224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4827361" y="968857"/>
              <a:ext cx="1820700" cy="15753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C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 txBox="1"/>
            <p:nvPr/>
          </p:nvSpPr>
          <p:spPr>
            <a:xfrm>
              <a:off x="4806584" y="1194291"/>
              <a:ext cx="17178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DISCOVER</a:t>
              </a:r>
              <a:endParaRPr sz="2000"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4642852" y="3703117"/>
              <a:ext cx="838200" cy="7224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4827361" y="2873519"/>
              <a:ext cx="1820700" cy="15753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27BA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 txBox="1"/>
            <p:nvPr/>
          </p:nvSpPr>
          <p:spPr>
            <a:xfrm>
              <a:off x="5129106" y="3134564"/>
              <a:ext cx="12174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"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DREAM</a:t>
              </a: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2956944" y="3861342"/>
              <a:ext cx="838200" cy="7224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3157475" y="3843460"/>
              <a:ext cx="1820700" cy="15753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00B05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 txBox="1"/>
            <p:nvPr/>
          </p:nvSpPr>
          <p:spPr>
            <a:xfrm>
              <a:off x="3459220" y="4104505"/>
              <a:ext cx="12174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"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DESIGN</a:t>
              </a: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962559" y="2511552"/>
              <a:ext cx="838200" cy="722400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479837" y="2874602"/>
              <a:ext cx="1820700" cy="15753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00B0F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 txBox="1"/>
            <p:nvPr/>
          </p:nvSpPr>
          <p:spPr>
            <a:xfrm>
              <a:off x="1611999" y="3134578"/>
              <a:ext cx="15393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"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DELIVER</a:t>
              </a: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479837" y="966690"/>
              <a:ext cx="1820700" cy="157530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7030A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 txBox="1"/>
            <p:nvPr/>
          </p:nvSpPr>
          <p:spPr>
            <a:xfrm>
              <a:off x="1669884" y="1194831"/>
              <a:ext cx="14235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"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DEBRIEF</a:t>
              </a:r>
              <a:endParaRPr/>
            </a:p>
          </p:txBody>
        </p:sp>
      </p:grpSp>
      <p:sp>
        <p:nvSpPr>
          <p:cNvPr id="377" name="Google Shape;377;p40"/>
          <p:cNvSpPr txBox="1"/>
          <p:nvPr/>
        </p:nvSpPr>
        <p:spPr>
          <a:xfrm>
            <a:off x="3522933" y="2599445"/>
            <a:ext cx="1791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Design Thinking Process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78" name="Google Shape;378;p40"/>
          <p:cNvCxnSpPr/>
          <p:nvPr/>
        </p:nvCxnSpPr>
        <p:spPr>
          <a:xfrm>
            <a:off x="4980000" y="1589525"/>
            <a:ext cx="671400" cy="4335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9" name="Google Shape;379;p40"/>
          <p:cNvCxnSpPr/>
          <p:nvPr/>
        </p:nvCxnSpPr>
        <p:spPr>
          <a:xfrm>
            <a:off x="6143675" y="3067625"/>
            <a:ext cx="128100" cy="6465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40"/>
          <p:cNvCxnSpPr/>
          <p:nvPr/>
        </p:nvCxnSpPr>
        <p:spPr>
          <a:xfrm flipH="1">
            <a:off x="5056475" y="4622250"/>
            <a:ext cx="410100" cy="5961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40"/>
          <p:cNvCxnSpPr/>
          <p:nvPr/>
        </p:nvCxnSpPr>
        <p:spPr>
          <a:xfrm rot="10800000">
            <a:off x="3233822" y="4622250"/>
            <a:ext cx="600000" cy="4524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40"/>
          <p:cNvCxnSpPr>
            <a:endCxn id="376" idx="2"/>
          </p:cNvCxnSpPr>
          <p:nvPr/>
        </p:nvCxnSpPr>
        <p:spPr>
          <a:xfrm rot="10800000" flipH="1">
            <a:off x="2566931" y="2864449"/>
            <a:ext cx="97500" cy="71040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83" name="Google Shape;383;p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7A05FA2-7112-4C52-8CA3-0950DF66E688}"/>
              </a:ext>
            </a:extLst>
          </p:cNvPr>
          <p:cNvSpPr/>
          <p:nvPr/>
        </p:nvSpPr>
        <p:spPr>
          <a:xfrm>
            <a:off x="4172505" y="6549100"/>
            <a:ext cx="781235" cy="24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Define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391" name="Google Shape;391;p41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is your challenge?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Read your brief carefully and write a definition of the tasks and challenges.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2993180" y="242900"/>
            <a:ext cx="5391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Lesson Outline</a:t>
            </a:r>
            <a:endParaRPr sz="1700"/>
          </a:p>
        </p:txBody>
      </p:sp>
      <p:sp>
        <p:nvSpPr>
          <p:cNvPr id="213" name="Google Shape;213;p24"/>
          <p:cNvSpPr/>
          <p:nvPr/>
        </p:nvSpPr>
        <p:spPr>
          <a:xfrm>
            <a:off x="-45825" y="10228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 txBox="1"/>
          <p:nvPr/>
        </p:nvSpPr>
        <p:spPr>
          <a:xfrm>
            <a:off x="4812026" y="1858000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Video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Game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Quiz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Illustrate the find Activity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Testing the solution Activity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Local groups Activity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Pinpointing the problem Investigation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Plastic Free Alternatives Investigation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2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Discover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-45825" y="1022850"/>
            <a:ext cx="9189825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2"/>
          <p:cNvSpPr txBox="1"/>
          <p:nvPr/>
        </p:nvSpPr>
        <p:spPr>
          <a:xfrm>
            <a:off x="4564075" y="2327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makes a good plastic free alternative?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Which other good examples are out there?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Dream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06" name="Google Shape;406;p43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items around the house or school could be designed better?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Design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13" name="Google Shape;413;p44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will the new product work?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materials will you need?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will it be cost effective?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5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Deliver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20" name="Google Shape;420;p45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Draw a plan for your design.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Label the sections.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Describe the features and benefits.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Pitch your product to a friend or your teacher.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6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Debrief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27" name="Google Shape;427;p46"/>
          <p:cNvSpPr txBox="1"/>
          <p:nvPr/>
        </p:nvSpPr>
        <p:spPr>
          <a:xfrm>
            <a:off x="4547075" y="355927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have you learned from this task?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did your creation compare to others?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would you do this differently next time?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7"/>
          <p:cNvSpPr txBox="1"/>
          <p:nvPr/>
        </p:nvSpPr>
        <p:spPr>
          <a:xfrm>
            <a:off x="1443125" y="300050"/>
            <a:ext cx="6672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Review Questions</a:t>
            </a:r>
            <a:endParaRPr sz="2700" b="1">
              <a:solidFill>
                <a:srgbClr val="15064D"/>
              </a:solidFill>
            </a:endParaRPr>
          </a:p>
        </p:txBody>
      </p:sp>
      <p:sp>
        <p:nvSpPr>
          <p:cNvPr id="434" name="Google Shape;434;p47"/>
          <p:cNvSpPr txBox="1"/>
          <p:nvPr/>
        </p:nvSpPr>
        <p:spPr>
          <a:xfrm>
            <a:off x="4921525" y="1891975"/>
            <a:ext cx="37911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It’s time to check your understanding.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Fill out the review questions worksheet.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435" name="Google Shape;435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</p:sp>
      <p:sp>
        <p:nvSpPr>
          <p:cNvPr id="220" name="Google Shape;220;p25"/>
          <p:cNvSpPr/>
          <p:nvPr/>
        </p:nvSpPr>
        <p:spPr>
          <a:xfrm>
            <a:off x="-902779" y="-888683"/>
            <a:ext cx="11847576" cy="789203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1" name="Google Shape;221;p25"/>
          <p:cNvSpPr/>
          <p:nvPr/>
        </p:nvSpPr>
        <p:spPr>
          <a:xfrm rot="10800000">
            <a:off x="-11430" y="250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635B88"/>
          </a:solidFill>
          <a:ln>
            <a:noFill/>
          </a:ln>
        </p:spPr>
      </p:sp>
      <p:sp>
        <p:nvSpPr>
          <p:cNvPr id="222" name="Google Shape;222;p25"/>
          <p:cNvSpPr/>
          <p:nvPr/>
        </p:nvSpPr>
        <p:spPr>
          <a:xfrm rot="5400000">
            <a:off x="1266087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23" name="Google Shape;223;p25"/>
          <p:cNvSpPr/>
          <p:nvPr/>
        </p:nvSpPr>
        <p:spPr>
          <a:xfrm>
            <a:off x="4720599" y="1028700"/>
            <a:ext cx="4016502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pic>
        <p:nvPicPr>
          <p:cNvPr id="224" name="Google Shape;224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/>
          <p:nvPr/>
        </p:nvSpPr>
        <p:spPr>
          <a:xfrm rot="10800000">
            <a:off x="2583180" y="5815262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15064D"/>
          </a:solidFill>
          <a:ln>
            <a:noFill/>
          </a:ln>
        </p:spPr>
      </p:sp>
      <p:sp>
        <p:nvSpPr>
          <p:cNvPr id="226" name="Google Shape;226;p25"/>
          <p:cNvSpPr txBox="1"/>
          <p:nvPr/>
        </p:nvSpPr>
        <p:spPr>
          <a:xfrm>
            <a:off x="1305213" y="0"/>
            <a:ext cx="7431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Video: Action and Innovation: Litter Stopper</a:t>
            </a:r>
            <a:endParaRPr sz="1700"/>
          </a:p>
        </p:txBody>
      </p:sp>
      <p:sp>
        <p:nvSpPr>
          <p:cNvPr id="227" name="Google Shape;227;p25"/>
          <p:cNvSpPr/>
          <p:nvPr/>
        </p:nvSpPr>
        <p:spPr>
          <a:xfrm rot="10800000">
            <a:off x="445770" y="1027403"/>
            <a:ext cx="4286250" cy="4817899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1305213" y="557211"/>
            <a:ext cx="55959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Video Link: https://www.marineandcoasts.vic.gov.au/coastal-programs/coastcare-victoria/coastcare-victoria-school-kit</a:t>
            </a:r>
            <a:endParaRPr lang="en-AU" sz="1700" dirty="0"/>
          </a:p>
        </p:txBody>
      </p:sp>
      <p:sp>
        <p:nvSpPr>
          <p:cNvPr id="229" name="Google Shape;229;p25"/>
          <p:cNvSpPr/>
          <p:nvPr/>
        </p:nvSpPr>
        <p:spPr>
          <a:xfrm rot="5400000">
            <a:off x="5034512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</p:sp>
      <p:sp>
        <p:nvSpPr>
          <p:cNvPr id="230" name="Google Shape;230;p25"/>
          <p:cNvSpPr/>
          <p:nvPr/>
        </p:nvSpPr>
        <p:spPr>
          <a:xfrm>
            <a:off x="8489016" y="1028700"/>
            <a:ext cx="655320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</p:sp>
      <p:pic>
        <p:nvPicPr>
          <p:cNvPr id="231" name="Google Shape;231;p2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outdoor, beach, sky, water&#10;&#10;Description automatically generated">
            <a:extLst>
              <a:ext uri="{FF2B5EF4-FFF2-40B4-BE49-F238E27FC236}">
                <a16:creationId xmlns:a16="http://schemas.microsoft.com/office/drawing/2014/main" id="{E4478768-6468-4D98-9FB0-CFFBDD56CB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561" y="1505604"/>
            <a:ext cx="5175682" cy="29113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 txBox="1"/>
          <p:nvPr/>
        </p:nvSpPr>
        <p:spPr>
          <a:xfrm>
            <a:off x="4513075" y="2734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It’s time for a quick quiz to see what you can remember from the video!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There are a total of 10 multiple choice questions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Quiz</a:t>
            </a:r>
            <a:endParaRPr sz="1700"/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Plastics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Animals can confuse plastic for food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Plastics accumulate toxins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Ingested plastics may suffocate animal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Stomachs of animal may fill and they starve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Plastics may cause entanglement.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Plastics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-45825" y="10228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Large pieces of plastic don’t go away, they just break into smaller pieces of plastic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These smaller pieces are harder to find and collect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Smaller pieces can be a bigger problem than bigger pieces. 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900" cy="4358700"/>
          </a:xfrm>
          <a:prstGeom prst="rect">
            <a:avLst/>
          </a:prstGeom>
        </p:spPr>
        <p:txBody>
          <a:bodyPr spcFirstLastPara="1" wrap="square" lIns="109700" tIns="54850" rIns="109700" bIns="5485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192725" y="5302300"/>
            <a:ext cx="38319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350"/>
            <a:ext cx="9143999" cy="57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9"/>
          <p:cNvSpPr/>
          <p:nvPr/>
        </p:nvSpPr>
        <p:spPr>
          <a:xfrm>
            <a:off x="192725" y="5302300"/>
            <a:ext cx="3778500" cy="104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750" y="1922125"/>
            <a:ext cx="5219250" cy="4417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4D4DB7-ABCB-4F81-A301-4BAB2EE1A3FA}"/>
              </a:ext>
            </a:extLst>
          </p:cNvPr>
          <p:cNvSpPr/>
          <p:nvPr/>
        </p:nvSpPr>
        <p:spPr>
          <a:xfrm>
            <a:off x="4172505" y="6549100"/>
            <a:ext cx="781235" cy="24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50" y="3151525"/>
            <a:ext cx="3672000" cy="346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667"/>
            <a:ext cx="9144001" cy="66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000" y="-119050"/>
            <a:ext cx="4907475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Litter Stopper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280" name="Google Shape;280;p31"/>
          <p:cNvSpPr/>
          <p:nvPr/>
        </p:nvSpPr>
        <p:spPr>
          <a:xfrm>
            <a:off x="-45825" y="10183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1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Easy to use App that helps groups and individuals collect data about litter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 data is shared accurately and effortlessly with other parties.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 data can help provide evidence to policy makers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Data is stored on a public database at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www.litterstopper.com</a:t>
            </a:r>
            <a:r>
              <a:rPr lang="en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781</Words>
  <Application>Microsoft Office PowerPoint</Application>
  <PresentationFormat>On-screen Show (4:3)</PresentationFormat>
  <Paragraphs>108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</vt:lpstr>
      <vt:lpstr>Helvetica Neue</vt:lpstr>
      <vt:lpstr>Roboto</vt:lpstr>
      <vt:lpstr>Libre Franklin</vt:lpstr>
      <vt:lpstr>Oswald</vt:lpstr>
      <vt:lpstr>Arial</vt:lpstr>
      <vt:lpstr>Comfortaa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Maree Lawson (DELWP)</cp:lastModifiedBy>
  <cp:revision>2</cp:revision>
  <dcterms:modified xsi:type="dcterms:W3CDTF">2022-09-22T04:17:01Z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57e2ab-f512-40e2-9c9a-c64247360765_Enabled">
    <vt:lpwstr>true</vt:lpwstr>
  </property>
  <property fmtid="{D5CDD505-2E9C-101B-9397-08002B2CF9AE}" pid="3" name="MSIP_Label_4257e2ab-f512-40e2-9c9a-c64247360765_SetDate">
    <vt:lpwstr>2022-09-15T03:53:03Z</vt:lpwstr>
  </property>
  <property fmtid="{D5CDD505-2E9C-101B-9397-08002B2CF9AE}" pid="4" name="MSIP_Label_4257e2ab-f512-40e2-9c9a-c64247360765_Method">
    <vt:lpwstr>Privileged</vt:lpwstr>
  </property>
  <property fmtid="{D5CDD505-2E9C-101B-9397-08002B2CF9AE}" pid="5" name="MSIP_Label_4257e2ab-f512-40e2-9c9a-c64247360765_Name">
    <vt:lpwstr>OFFICIAL</vt:lpwstr>
  </property>
  <property fmtid="{D5CDD505-2E9C-101B-9397-08002B2CF9AE}" pid="6" name="MSIP_Label_4257e2ab-f512-40e2-9c9a-c64247360765_SiteId">
    <vt:lpwstr>e8bdd6f7-fc18-4e48-a554-7f547927223b</vt:lpwstr>
  </property>
  <property fmtid="{D5CDD505-2E9C-101B-9397-08002B2CF9AE}" pid="7" name="MSIP_Label_4257e2ab-f512-40e2-9c9a-c64247360765_ActionId">
    <vt:lpwstr>2ed46bb7-4a16-4600-b137-6934adcab011</vt:lpwstr>
  </property>
  <property fmtid="{D5CDD505-2E9C-101B-9397-08002B2CF9AE}" pid="8" name="MSIP_Label_4257e2ab-f512-40e2-9c9a-c64247360765_ContentBits">
    <vt:lpwstr>2</vt:lpwstr>
  </property>
</Properties>
</file>