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6"/>
    <p:sldMasterId id="2147483668" r:id="rId7"/>
  </p:sldMasterIdLst>
  <p:notesMasterIdLst>
    <p:notesMasterId r:id="rId33"/>
  </p:notesMasterIdLst>
  <p:sldIdLst>
    <p:sldId id="256" r:id="rId8"/>
    <p:sldId id="257" r:id="rId9"/>
    <p:sldId id="258" r:id="rId10"/>
    <p:sldId id="259" r:id="rId11"/>
    <p:sldId id="260" r:id="rId12"/>
    <p:sldId id="263" r:id="rId13"/>
    <p:sldId id="261" r:id="rId14"/>
    <p:sldId id="262" r:id="rId15"/>
    <p:sldId id="265" r:id="rId16"/>
    <p:sldId id="266" r:id="rId17"/>
    <p:sldId id="286" r:id="rId18"/>
    <p:sldId id="291" r:id="rId19"/>
    <p:sldId id="269" r:id="rId20"/>
    <p:sldId id="292" r:id="rId21"/>
    <p:sldId id="276" r:id="rId22"/>
    <p:sldId id="270" r:id="rId23"/>
    <p:sldId id="281" r:id="rId24"/>
    <p:sldId id="282" r:id="rId25"/>
    <p:sldId id="283" r:id="rId26"/>
    <p:sldId id="287" r:id="rId27"/>
    <p:sldId id="288" r:id="rId28"/>
    <p:sldId id="284" r:id="rId29"/>
    <p:sldId id="278" r:id="rId30"/>
    <p:sldId id="279" r:id="rId31"/>
    <p:sldId id="280" r:id="rId3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910">
          <p15:clr>
            <a:srgbClr val="9AA0A6"/>
          </p15:clr>
        </p15:guide>
        <p15:guide id="2" orient="horz" pos="26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B3AC"/>
    <a:srgbClr val="15064D"/>
    <a:srgbClr val="A8A09E"/>
    <a:srgbClr val="FFFFFF"/>
    <a:srgbClr val="676060"/>
    <a:srgbClr val="928A8A"/>
    <a:srgbClr val="89975D"/>
    <a:srgbClr val="A49A97"/>
    <a:srgbClr val="D4C8C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4E7F57-D1E2-E293-4B31-ED61B78DC7A2}" v="76" dt="2026-06-17T23:46:33.599"/>
    <p1510:client id="{DA6353CF-8F33-182A-B362-20F6D6039A26}" v="5" dt="2026-06-18T00:39:00.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910"/>
        <p:guide orient="horz" pos="261"/>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ya Kaartinen-Price (DEECA)" userId="S::shaya.kaartinen-price@deeca.vic.gov.au::2cbfa7c8-deea-478d-8ef3-552188cada14" providerId="AD" clId="Web-{DA6353CF-8F33-182A-B362-20F6D6039A26}"/>
    <pc:docChg chg="modSld">
      <pc:chgData name="Shaya Kaartinen-Price (DEECA)" userId="S::shaya.kaartinen-price@deeca.vic.gov.au::2cbfa7c8-deea-478d-8ef3-552188cada14" providerId="AD" clId="Web-{DA6353CF-8F33-182A-B362-20F6D6039A26}" dt="2026-06-18T00:39:00.655" v="4" actId="20577"/>
      <pc:docMkLst>
        <pc:docMk/>
      </pc:docMkLst>
      <pc:sldChg chg="modSp">
        <pc:chgData name="Shaya Kaartinen-Price (DEECA)" userId="S::shaya.kaartinen-price@deeca.vic.gov.au::2cbfa7c8-deea-478d-8ef3-552188cada14" providerId="AD" clId="Web-{DA6353CF-8F33-182A-B362-20F6D6039A26}" dt="2026-06-18T00:39:00.655" v="4" actId="20577"/>
        <pc:sldMkLst>
          <pc:docMk/>
          <pc:sldMk cId="0" sldId="270"/>
        </pc:sldMkLst>
        <pc:spChg chg="mod">
          <ac:chgData name="Shaya Kaartinen-Price (DEECA)" userId="S::shaya.kaartinen-price@deeca.vic.gov.au::2cbfa7c8-deea-478d-8ef3-552188cada14" providerId="AD" clId="Web-{DA6353CF-8F33-182A-B362-20F6D6039A26}" dt="2026-06-18T00:39:00.655" v="4" actId="20577"/>
          <ac:spMkLst>
            <pc:docMk/>
            <pc:sldMk cId="0" sldId="270"/>
            <ac:spMk id="338" creationId="{00000000-0000-0000-0000-000000000000}"/>
          </ac:spMkLst>
        </pc:spChg>
      </pc:sldChg>
    </pc:docChg>
  </pc:docChgLst>
  <pc:docChgLst>
    <pc:chgData name="Shaya Kaartinen-Price (DEECA)" userId="S::shaya.kaartinen-price@deeca.vic.gov.au::2cbfa7c8-deea-478d-8ef3-552188cada14" providerId="AD" clId="Web-{554E7F57-D1E2-E293-4B31-ED61B78DC7A2}"/>
    <pc:docChg chg="modSld">
      <pc:chgData name="Shaya Kaartinen-Price (DEECA)" userId="S::shaya.kaartinen-price@deeca.vic.gov.au::2cbfa7c8-deea-478d-8ef3-552188cada14" providerId="AD" clId="Web-{554E7F57-D1E2-E293-4B31-ED61B78DC7A2}" dt="2026-06-17T23:46:33.599" v="73" actId="20577"/>
      <pc:docMkLst>
        <pc:docMk/>
      </pc:docMkLst>
      <pc:sldChg chg="modSp">
        <pc:chgData name="Shaya Kaartinen-Price (DEECA)" userId="S::shaya.kaartinen-price@deeca.vic.gov.au::2cbfa7c8-deea-478d-8ef3-552188cada14" providerId="AD" clId="Web-{554E7F57-D1E2-E293-4B31-ED61B78DC7A2}" dt="2026-06-17T23:44:04.298" v="1" actId="20577"/>
        <pc:sldMkLst>
          <pc:docMk/>
          <pc:sldMk cId="0" sldId="269"/>
        </pc:sldMkLst>
        <pc:spChg chg="mod">
          <ac:chgData name="Shaya Kaartinen-Price (DEECA)" userId="S::shaya.kaartinen-price@deeca.vic.gov.au::2cbfa7c8-deea-478d-8ef3-552188cada14" providerId="AD" clId="Web-{554E7F57-D1E2-E293-4B31-ED61B78DC7A2}" dt="2026-06-17T23:44:04.298" v="1" actId="20577"/>
          <ac:spMkLst>
            <pc:docMk/>
            <pc:sldMk cId="0" sldId="269"/>
            <ac:spMk id="14" creationId="{D130695F-1891-1E25-F65F-152B9F990FFC}"/>
          </ac:spMkLst>
        </pc:spChg>
      </pc:sldChg>
      <pc:sldChg chg="modSp">
        <pc:chgData name="Shaya Kaartinen-Price (DEECA)" userId="S::shaya.kaartinen-price@deeca.vic.gov.au::2cbfa7c8-deea-478d-8ef3-552188cada14" providerId="AD" clId="Web-{554E7F57-D1E2-E293-4B31-ED61B78DC7A2}" dt="2026-06-17T23:46:33.599" v="73" actId="20577"/>
        <pc:sldMkLst>
          <pc:docMk/>
          <pc:sldMk cId="0" sldId="270"/>
        </pc:sldMkLst>
        <pc:spChg chg="mod">
          <ac:chgData name="Shaya Kaartinen-Price (DEECA)" userId="S::shaya.kaartinen-price@deeca.vic.gov.au::2cbfa7c8-deea-478d-8ef3-552188cada14" providerId="AD" clId="Web-{554E7F57-D1E2-E293-4B31-ED61B78DC7A2}" dt="2026-06-17T23:46:33.599" v="73" actId="20577"/>
          <ac:spMkLst>
            <pc:docMk/>
            <pc:sldMk cId="0" sldId="270"/>
            <ac:spMk id="338" creationId="{00000000-0000-0000-0000-000000000000}"/>
          </ac:spMkLst>
        </pc:spChg>
      </pc:sldChg>
      <pc:sldChg chg="modSp">
        <pc:chgData name="Shaya Kaartinen-Price (DEECA)" userId="S::shaya.kaartinen-price@deeca.vic.gov.au::2cbfa7c8-deea-478d-8ef3-552188cada14" providerId="AD" clId="Web-{554E7F57-D1E2-E293-4B31-ED61B78DC7A2}" dt="2026-06-17T23:45:34.035" v="29" actId="20577"/>
        <pc:sldMkLst>
          <pc:docMk/>
          <pc:sldMk cId="0" sldId="276"/>
        </pc:sldMkLst>
        <pc:spChg chg="mod">
          <ac:chgData name="Shaya Kaartinen-Price (DEECA)" userId="S::shaya.kaartinen-price@deeca.vic.gov.au::2cbfa7c8-deea-478d-8ef3-552188cada14" providerId="AD" clId="Web-{554E7F57-D1E2-E293-4B31-ED61B78DC7A2}" dt="2026-06-17T23:45:34.035" v="29" actId="20577"/>
          <ac:spMkLst>
            <pc:docMk/>
            <pc:sldMk cId="0" sldId="276"/>
            <ac:spMk id="39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c99718aaa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c99718aa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c60176eda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1c60176ed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a:extLst>
            <a:ext uri="{FF2B5EF4-FFF2-40B4-BE49-F238E27FC236}">
              <a16:creationId xmlns:a16="http://schemas.microsoft.com/office/drawing/2014/main" id="{7C457DF8-DE8E-7908-0E05-596482CC7DD1}"/>
            </a:ext>
          </a:extLst>
        </p:cNvPr>
        <p:cNvGrpSpPr/>
        <p:nvPr/>
      </p:nvGrpSpPr>
      <p:grpSpPr>
        <a:xfrm>
          <a:off x="0" y="0"/>
          <a:ext cx="0" cy="0"/>
          <a:chOff x="0" y="0"/>
          <a:chExt cx="0" cy="0"/>
        </a:xfrm>
      </p:grpSpPr>
      <p:sp>
        <p:nvSpPr>
          <p:cNvPr id="325" name="Google Shape;325;g11c60176eda_0_61:notes">
            <a:extLst>
              <a:ext uri="{FF2B5EF4-FFF2-40B4-BE49-F238E27FC236}">
                <a16:creationId xmlns:a16="http://schemas.microsoft.com/office/drawing/2014/main" id="{735683B0-E660-5E38-A32F-5EA5A9B79BC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c60176eda_0_61:notes">
            <a:extLst>
              <a:ext uri="{FF2B5EF4-FFF2-40B4-BE49-F238E27FC236}">
                <a16:creationId xmlns:a16="http://schemas.microsoft.com/office/drawing/2014/main" id="{45BB1714-99B1-EC2E-11E8-E52F329314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85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c60176eda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c60176ed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a:extLst>
            <a:ext uri="{FF2B5EF4-FFF2-40B4-BE49-F238E27FC236}">
              <a16:creationId xmlns:a16="http://schemas.microsoft.com/office/drawing/2014/main" id="{C9F457BD-CECC-375A-7446-084E82EF1FE4}"/>
            </a:ext>
          </a:extLst>
        </p:cNvPr>
        <p:cNvGrpSpPr/>
        <p:nvPr/>
      </p:nvGrpSpPr>
      <p:grpSpPr>
        <a:xfrm>
          <a:off x="0" y="0"/>
          <a:ext cx="0" cy="0"/>
          <a:chOff x="0" y="0"/>
          <a:chExt cx="0" cy="0"/>
        </a:xfrm>
      </p:grpSpPr>
      <p:sp>
        <p:nvSpPr>
          <p:cNvPr id="325" name="Google Shape;325;g11c60176eda_0_61:notes">
            <a:extLst>
              <a:ext uri="{FF2B5EF4-FFF2-40B4-BE49-F238E27FC236}">
                <a16:creationId xmlns:a16="http://schemas.microsoft.com/office/drawing/2014/main" id="{C1FEA0BC-3C2B-80F7-EBE9-6F222E684D7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c60176eda_0_61:notes">
            <a:extLst>
              <a:ext uri="{FF2B5EF4-FFF2-40B4-BE49-F238E27FC236}">
                <a16:creationId xmlns:a16="http://schemas.microsoft.com/office/drawing/2014/main" id="{6B887462-739D-B378-2479-0E95466775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838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1c60176eda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1c60176ed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1c99718aa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1c99718a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1c99718aaa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1c99718aa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2e898be63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g12e898be638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1c99718aaa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1c99718aa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a:extLst>
            <a:ext uri="{FF2B5EF4-FFF2-40B4-BE49-F238E27FC236}">
              <a16:creationId xmlns:a16="http://schemas.microsoft.com/office/drawing/2014/main" id="{CB800565-D5AE-2ACD-F2A8-A42EB57F460B}"/>
            </a:ext>
          </a:extLst>
        </p:cNvPr>
        <p:cNvGrpSpPr/>
        <p:nvPr/>
      </p:nvGrpSpPr>
      <p:grpSpPr>
        <a:xfrm>
          <a:off x="0" y="0"/>
          <a:ext cx="0" cy="0"/>
          <a:chOff x="0" y="0"/>
          <a:chExt cx="0" cy="0"/>
        </a:xfrm>
      </p:grpSpPr>
      <p:sp>
        <p:nvSpPr>
          <p:cNvPr id="449" name="Google Shape;449;g11c99718aaa_0_4:notes">
            <a:extLst>
              <a:ext uri="{FF2B5EF4-FFF2-40B4-BE49-F238E27FC236}">
                <a16:creationId xmlns:a16="http://schemas.microsoft.com/office/drawing/2014/main" id="{0FD35429-1CDD-69C7-41D6-C28F2457F126}"/>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1c99718aaa_0_4:notes">
            <a:extLst>
              <a:ext uri="{FF2B5EF4-FFF2-40B4-BE49-F238E27FC236}">
                <a16:creationId xmlns:a16="http://schemas.microsoft.com/office/drawing/2014/main" id="{4D62FEB6-B73B-E20C-B57C-3C5C491EBA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00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1c60176eda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1c60176ed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1c99718aaa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1c99718aa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98867722-2A3B-3770-BBE0-CFA6BAD35A81}"/>
            </a:ext>
          </a:extLst>
        </p:cNvPr>
        <p:cNvGrpSpPr/>
        <p:nvPr/>
      </p:nvGrpSpPr>
      <p:grpSpPr>
        <a:xfrm>
          <a:off x="0" y="0"/>
          <a:ext cx="0" cy="0"/>
          <a:chOff x="0" y="0"/>
          <a:chExt cx="0" cy="0"/>
        </a:xfrm>
      </p:grpSpPr>
      <p:sp>
        <p:nvSpPr>
          <p:cNvPr id="403" name="Google Shape;403;g12f5c771474_0_0:notes">
            <a:extLst>
              <a:ext uri="{FF2B5EF4-FFF2-40B4-BE49-F238E27FC236}">
                <a16:creationId xmlns:a16="http://schemas.microsoft.com/office/drawing/2014/main" id="{E39C89BD-8284-F758-9C92-34003DE4B543}"/>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2f5c771474_0_0:notes">
            <a:extLst>
              <a:ext uri="{FF2B5EF4-FFF2-40B4-BE49-F238E27FC236}">
                <a16:creationId xmlns:a16="http://schemas.microsoft.com/office/drawing/2014/main" id="{0E32E2DE-EC28-83EC-9263-3F5DC7E3F3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878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6783B38B-2D56-F405-3167-0D11FEC604EC}"/>
            </a:ext>
          </a:extLst>
        </p:cNvPr>
        <p:cNvGrpSpPr/>
        <p:nvPr/>
      </p:nvGrpSpPr>
      <p:grpSpPr>
        <a:xfrm>
          <a:off x="0" y="0"/>
          <a:ext cx="0" cy="0"/>
          <a:chOff x="0" y="0"/>
          <a:chExt cx="0" cy="0"/>
        </a:xfrm>
      </p:grpSpPr>
      <p:sp>
        <p:nvSpPr>
          <p:cNvPr id="410" name="Google Shape;410;g12f5c771474_0_4:notes">
            <a:extLst>
              <a:ext uri="{FF2B5EF4-FFF2-40B4-BE49-F238E27FC236}">
                <a16:creationId xmlns:a16="http://schemas.microsoft.com/office/drawing/2014/main" id="{F7CC5F9C-883B-B593-67DB-CA3118BFA463}"/>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2f5c771474_0_4:notes">
            <a:extLst>
              <a:ext uri="{FF2B5EF4-FFF2-40B4-BE49-F238E27FC236}">
                <a16:creationId xmlns:a16="http://schemas.microsoft.com/office/drawing/2014/main" id="{5A0E8AF2-72AC-7967-45D8-A7C304D2FF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676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a:extLst>
            <a:ext uri="{FF2B5EF4-FFF2-40B4-BE49-F238E27FC236}">
              <a16:creationId xmlns:a16="http://schemas.microsoft.com/office/drawing/2014/main" id="{737FC508-364F-84B1-39BE-011326F3EA08}"/>
            </a:ext>
          </a:extLst>
        </p:cNvPr>
        <p:cNvGrpSpPr/>
        <p:nvPr/>
      </p:nvGrpSpPr>
      <p:grpSpPr>
        <a:xfrm>
          <a:off x="0" y="0"/>
          <a:ext cx="0" cy="0"/>
          <a:chOff x="0" y="0"/>
          <a:chExt cx="0" cy="0"/>
        </a:xfrm>
      </p:grpSpPr>
      <p:sp>
        <p:nvSpPr>
          <p:cNvPr id="418" name="Google Shape;418;g12f5c771474_0_9:notes">
            <a:extLst>
              <a:ext uri="{FF2B5EF4-FFF2-40B4-BE49-F238E27FC236}">
                <a16:creationId xmlns:a16="http://schemas.microsoft.com/office/drawing/2014/main" id="{D50C2306-42F2-C2BB-47C6-CA39DA3D3F2C}"/>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2f5c771474_0_9:notes">
            <a:extLst>
              <a:ext uri="{FF2B5EF4-FFF2-40B4-BE49-F238E27FC236}">
                <a16:creationId xmlns:a16="http://schemas.microsoft.com/office/drawing/2014/main" id="{F48B3818-7499-FB83-E752-A6A27C3F24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05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2122aafb1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12122aafb1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1c60176eda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1c60176ed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2e898be63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12e898be638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c99718aaa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1c99718aa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c99718aaa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1c99718aa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c99718aaa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1c99718aa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c60176eda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c60176ed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G 1 Cover B 1 1">
  <p:cSld name="TITLE_1_1_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0" y="-750"/>
            <a:ext cx="9144000" cy="2545350"/>
          </a:xfrm>
          <a:prstGeom prst="rect">
            <a:avLst/>
          </a:prstGeom>
          <a:noFill/>
          <a:ln>
            <a:noFill/>
          </a:ln>
        </p:spPr>
      </p:pic>
      <p:sp>
        <p:nvSpPr>
          <p:cNvPr id="13" name="Google Shape;13;p2"/>
          <p:cNvSpPr txBox="1"/>
          <p:nvPr/>
        </p:nvSpPr>
        <p:spPr>
          <a:xfrm>
            <a:off x="0" y="1453775"/>
            <a:ext cx="4901100" cy="449100"/>
          </a:xfrm>
          <a:prstGeom prst="rect">
            <a:avLst/>
          </a:prstGeom>
          <a:noFill/>
          <a:ln>
            <a:noFill/>
          </a:ln>
        </p:spPr>
        <p:txBody>
          <a:bodyPr spcFirstLastPara="1" wrap="square" lIns="16457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rgbClr val="000000"/>
                </a:solidFill>
                <a:highlight>
                  <a:srgbClr val="FBAF33"/>
                </a:highlight>
                <a:latin typeface="Arial"/>
                <a:ea typeface="Arial"/>
                <a:cs typeface="Arial"/>
                <a:sym typeface="Arial"/>
              </a:rPr>
              <a:t>K̓TSI H̓A̓GI̓UƛA</a:t>
            </a:r>
            <a:r>
              <a:rPr lang="en" sz="1600" b="1" i="0" u="none" strike="noStrike" cap="none">
                <a:solidFill>
                  <a:srgbClr val="000000"/>
                </a:solidFill>
                <a:highlight>
                  <a:srgbClr val="FBAF33"/>
                </a:highlight>
                <a:latin typeface="Comfortaa"/>
                <a:ea typeface="Comfortaa"/>
                <a:cs typeface="Comfortaa"/>
                <a:sym typeface="Comfortaa"/>
              </a:rPr>
              <a:t> - DON’T OVERHARVEST</a:t>
            </a: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p:txBody>
      </p:sp>
      <p:sp>
        <p:nvSpPr>
          <p:cNvPr id="14" name="Google Shape;14;p2"/>
          <p:cNvSpPr txBox="1"/>
          <p:nvPr/>
        </p:nvSpPr>
        <p:spPr>
          <a:xfrm>
            <a:off x="0" y="1748375"/>
            <a:ext cx="5013600" cy="796200"/>
          </a:xfrm>
          <a:prstGeom prst="rect">
            <a:avLst/>
          </a:prstGeom>
          <a:noFill/>
          <a:ln>
            <a:noFill/>
          </a:ln>
        </p:spPr>
        <p:txBody>
          <a:bodyPr spcFirstLastPara="1" wrap="square" lIns="16457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1" i="0" u="none" strike="noStrike" cap="none">
                <a:solidFill>
                  <a:srgbClr val="FFFFFF"/>
                </a:solidFill>
                <a:highlight>
                  <a:srgbClr val="BA812E"/>
                </a:highlight>
                <a:latin typeface="Comfortaa"/>
                <a:ea typeface="Comfortaa"/>
                <a:cs typeface="Comfortaa"/>
                <a:sym typeface="Comfortaa"/>
              </a:rPr>
              <a:t>HERRING HANDBOOK</a:t>
            </a:r>
            <a:endParaRPr sz="3000" b="1" i="0" u="none" strike="noStrike" cap="none">
              <a:solidFill>
                <a:srgbClr val="FFFFFF"/>
              </a:solidFill>
              <a:highlight>
                <a:srgbClr val="BA812E"/>
              </a:highlight>
              <a:latin typeface="Comfortaa"/>
              <a:ea typeface="Comfortaa"/>
              <a:cs typeface="Comfortaa"/>
              <a:sym typeface="Comfortaa"/>
            </a:endParaRPr>
          </a:p>
        </p:txBody>
      </p:sp>
      <p:cxnSp>
        <p:nvCxnSpPr>
          <p:cNvPr id="15" name="Google Shape;15;p2"/>
          <p:cNvCxnSpPr/>
          <p:nvPr/>
        </p:nvCxnSpPr>
        <p:spPr>
          <a:xfrm>
            <a:off x="0" y="2544608"/>
            <a:ext cx="9146700" cy="0"/>
          </a:xfrm>
          <a:prstGeom prst="straightConnector1">
            <a:avLst/>
          </a:prstGeom>
          <a:noFill/>
          <a:ln w="9525" cap="flat" cmpd="sng">
            <a:solidFill>
              <a:srgbClr val="595959"/>
            </a:solidFill>
            <a:prstDash val="solid"/>
            <a:round/>
            <a:headEnd type="none" w="sm" len="sm"/>
            <a:tailEnd type="none" w="sm" len="sm"/>
          </a:ln>
        </p:spPr>
      </p:cxnSp>
      <p:cxnSp>
        <p:nvCxnSpPr>
          <p:cNvPr id="16" name="Google Shape;16;p2"/>
          <p:cNvCxnSpPr/>
          <p:nvPr/>
        </p:nvCxnSpPr>
        <p:spPr>
          <a:xfrm>
            <a:off x="4186350" y="2944325"/>
            <a:ext cx="0" cy="3647100"/>
          </a:xfrm>
          <a:prstGeom prst="straightConnector1">
            <a:avLst/>
          </a:prstGeom>
          <a:noFill/>
          <a:ln w="19050" cap="flat" cmpd="sng">
            <a:solidFill>
              <a:srgbClr val="FBAF33"/>
            </a:solidFill>
            <a:prstDash val="dot"/>
            <a:round/>
            <a:headEnd type="none" w="sm" len="sm"/>
            <a:tailEnd type="none" w="sm" len="sm"/>
          </a:ln>
        </p:spPr>
      </p:cxnSp>
      <p:pic>
        <p:nvPicPr>
          <p:cNvPr id="17" name="Google Shape;17;p2"/>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8313979" y="-9100"/>
            <a:ext cx="659400" cy="871827"/>
          </a:xfrm>
          <a:prstGeom prst="rect">
            <a:avLst/>
          </a:prstGeom>
          <a:noFill/>
          <a:ln>
            <a:noFill/>
          </a:ln>
        </p:spPr>
      </p:pic>
      <p:sp>
        <p:nvSpPr>
          <p:cNvPr id="18" name="Google Shape;18;p2"/>
          <p:cNvSpPr txBox="1"/>
          <p:nvPr/>
        </p:nvSpPr>
        <p:spPr>
          <a:xfrm>
            <a:off x="327000" y="2932075"/>
            <a:ext cx="3653100" cy="36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72501D"/>
                </a:solidFill>
                <a:latin typeface="Comfortaa"/>
                <a:ea typeface="Comfortaa"/>
                <a:cs typeface="Comfortaa"/>
                <a:sym typeface="Comfortaa"/>
              </a:rPr>
              <a:t>“So much depends on herring, including us!”</a:t>
            </a:r>
            <a:endParaRPr sz="2600" b="1" i="0" u="none" strike="noStrike" cap="none">
              <a:solidFill>
                <a:srgbClr val="72501D"/>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en" sz="1600" b="1" i="1" u="none" strike="noStrike" cap="none">
                <a:solidFill>
                  <a:srgbClr val="72501D"/>
                </a:solidFill>
                <a:latin typeface="Comfortaa"/>
                <a:ea typeface="Comfortaa"/>
                <a:cs typeface="Comfortaa"/>
                <a:sym typeface="Comfortaa"/>
              </a:rPr>
              <a:t>                          </a:t>
            </a:r>
            <a:r>
              <a:rPr lang="en" sz="1700" b="1" i="1" u="none" strike="noStrike" cap="none">
                <a:solidFill>
                  <a:srgbClr val="72501D"/>
                </a:solidFill>
                <a:latin typeface="Comfortaa"/>
                <a:ea typeface="Comfortaa"/>
                <a:cs typeface="Comfortaa"/>
                <a:sym typeface="Comfortaa"/>
              </a:rPr>
              <a:t>  - Jordan Wilson</a:t>
            </a:r>
            <a:endParaRPr sz="1700" b="1" i="1" u="none" strike="noStrike" cap="none">
              <a:solidFill>
                <a:srgbClr val="72501D"/>
              </a:solidFill>
              <a:latin typeface="Comfortaa"/>
              <a:ea typeface="Comfortaa"/>
              <a:cs typeface="Comfortaa"/>
              <a:sym typeface="Comfortaa"/>
            </a:endParaRPr>
          </a:p>
          <a:p>
            <a:pPr marL="45720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72501D"/>
              </a:solidFill>
              <a:latin typeface="Comfortaa"/>
              <a:ea typeface="Comfortaa"/>
              <a:cs typeface="Comfortaa"/>
              <a:sym typeface="Comfortaa"/>
            </a:endParaRPr>
          </a:p>
        </p:txBody>
      </p:sp>
      <p:sp>
        <p:nvSpPr>
          <p:cNvPr id="19" name="Google Shape;19;p2"/>
          <p:cNvSpPr/>
          <p:nvPr/>
        </p:nvSpPr>
        <p:spPr>
          <a:xfrm>
            <a:off x="54225" y="6302300"/>
            <a:ext cx="5583900" cy="44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44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2"/>
          <p:cNvSpPr txBox="1">
            <a:spLocks noGrp="1"/>
          </p:cNvSpPr>
          <p:nvPr>
            <p:ph type="ctrTitle"/>
          </p:nvPr>
        </p:nvSpPr>
        <p:spPr>
          <a:xfrm>
            <a:off x="686944" y="1124233"/>
            <a:ext cx="7785354" cy="2391580"/>
          </a:xfrm>
          <a:prstGeom prst="rect">
            <a:avLst/>
          </a:prstGeom>
          <a:noFill/>
          <a:ln>
            <a:noFill/>
          </a:ln>
        </p:spPr>
        <p:txBody>
          <a:bodyPr spcFirstLastPara="1" wrap="square" lIns="109700" tIns="54850" rIns="109700" bIns="5485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3" name="Google Shape;133;p12"/>
          <p:cNvSpPr txBox="1">
            <a:spLocks noGrp="1"/>
          </p:cNvSpPr>
          <p:nvPr>
            <p:ph type="subTitle" idx="1"/>
          </p:nvPr>
        </p:nvSpPr>
        <p:spPr>
          <a:xfrm>
            <a:off x="1144906" y="3608041"/>
            <a:ext cx="6869430" cy="1658521"/>
          </a:xfrm>
          <a:prstGeom prst="rect">
            <a:avLst/>
          </a:prstGeom>
          <a:noFill/>
          <a:ln>
            <a:noFill/>
          </a:ln>
        </p:spPr>
        <p:txBody>
          <a:bodyPr spcFirstLastPara="1" wrap="square" lIns="109700" tIns="54850" rIns="109700" bIns="5485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p12"/>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5" name="Google Shape;135;p12"/>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6" name="Google Shape;136;p12"/>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13"/>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9" name="Google Shape;139;p13"/>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40" name="Google Shape;140;p13"/>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1" name="Google Shape;141;p13"/>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2" name="Google Shape;142;p13"/>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624928" y="1712590"/>
            <a:ext cx="7899845" cy="2857492"/>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45" name="Google Shape;145;p14"/>
          <p:cNvSpPr txBox="1">
            <a:spLocks noGrp="1"/>
          </p:cNvSpPr>
          <p:nvPr>
            <p:ph type="body" idx="1"/>
          </p:nvPr>
        </p:nvSpPr>
        <p:spPr>
          <a:xfrm>
            <a:off x="624928" y="4597114"/>
            <a:ext cx="7899845" cy="1502687"/>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6" name="Google Shape;146;p14"/>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7" name="Google Shape;147;p14"/>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8" name="Google Shape;148;p14"/>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1" name="Google Shape;151;p15"/>
          <p:cNvSpPr txBox="1">
            <a:spLocks noGrp="1"/>
          </p:cNvSpPr>
          <p:nvPr>
            <p:ph type="body" idx="1"/>
          </p:nvPr>
        </p:nvSpPr>
        <p:spPr>
          <a:xfrm>
            <a:off x="629698"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2" name="Google Shape;152;p15"/>
          <p:cNvSpPr txBox="1">
            <a:spLocks noGrp="1"/>
          </p:cNvSpPr>
          <p:nvPr>
            <p:ph type="body" idx="2"/>
          </p:nvPr>
        </p:nvSpPr>
        <p:spPr>
          <a:xfrm>
            <a:off x="4636865"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3" name="Google Shape;153;p15"/>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4" name="Google Shape;154;p15"/>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5" name="Google Shape;155;p15"/>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630890"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8" name="Google Shape;158;p16"/>
          <p:cNvSpPr txBox="1">
            <a:spLocks noGrp="1"/>
          </p:cNvSpPr>
          <p:nvPr>
            <p:ph type="body" idx="1"/>
          </p:nvPr>
        </p:nvSpPr>
        <p:spPr>
          <a:xfrm>
            <a:off x="630892" y="1683965"/>
            <a:ext cx="3874787"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9" name="Google Shape;159;p16"/>
          <p:cNvSpPr txBox="1">
            <a:spLocks noGrp="1"/>
          </p:cNvSpPr>
          <p:nvPr>
            <p:ph type="body" idx="2"/>
          </p:nvPr>
        </p:nvSpPr>
        <p:spPr>
          <a:xfrm>
            <a:off x="630892" y="2509250"/>
            <a:ext cx="3874787"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0" name="Google Shape;160;p16"/>
          <p:cNvSpPr txBox="1">
            <a:spLocks noGrp="1"/>
          </p:cNvSpPr>
          <p:nvPr>
            <p:ph type="body" idx="3"/>
          </p:nvPr>
        </p:nvSpPr>
        <p:spPr>
          <a:xfrm>
            <a:off x="4636866" y="1683965"/>
            <a:ext cx="3893870"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 name="Google Shape;161;p16"/>
          <p:cNvSpPr txBox="1">
            <a:spLocks noGrp="1"/>
          </p:cNvSpPr>
          <p:nvPr>
            <p:ph type="body" idx="4"/>
          </p:nvPr>
        </p:nvSpPr>
        <p:spPr>
          <a:xfrm>
            <a:off x="4636866" y="2509250"/>
            <a:ext cx="3893870"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2" name="Google Shape;162;p16"/>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3" name="Google Shape;163;p16"/>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4" name="Google Shape;164;p16"/>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67" name="Google Shape;167;p17"/>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8" name="Google Shape;168;p17"/>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9" name="Google Shape;169;p17"/>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18"/>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2" name="Google Shape;172;p18"/>
          <p:cNvSpPr txBox="1">
            <a:spLocks noGrp="1"/>
          </p:cNvSpPr>
          <p:nvPr>
            <p:ph type="body" idx="1"/>
          </p:nvPr>
        </p:nvSpPr>
        <p:spPr>
          <a:xfrm>
            <a:off x="3893870" y="989072"/>
            <a:ext cx="4636865" cy="4881748"/>
          </a:xfrm>
          <a:prstGeom prst="rect">
            <a:avLst/>
          </a:prstGeom>
          <a:noFill/>
          <a:ln>
            <a:noFill/>
          </a:ln>
        </p:spPr>
        <p:txBody>
          <a:bodyPr spcFirstLastPara="1" wrap="square" lIns="109700" tIns="54850" rIns="109700" bIns="5485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3" name="Google Shape;173;p18"/>
          <p:cNvSpPr txBox="1">
            <a:spLocks noGrp="1"/>
          </p:cNvSpPr>
          <p:nvPr>
            <p:ph type="body" idx="2"/>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18"/>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5" name="Google Shape;175;p18"/>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6" name="Google Shape;176;p18"/>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9" name="Google Shape;179;p19"/>
          <p:cNvSpPr>
            <a:spLocks noGrp="1"/>
          </p:cNvSpPr>
          <p:nvPr>
            <p:ph type="pic" idx="2"/>
          </p:nvPr>
        </p:nvSpPr>
        <p:spPr>
          <a:xfrm>
            <a:off x="3893870" y="989072"/>
            <a:ext cx="4636865" cy="4881748"/>
          </a:xfrm>
          <a:prstGeom prst="rect">
            <a:avLst/>
          </a:prstGeom>
          <a:noFill/>
          <a:ln>
            <a:noFill/>
          </a:ln>
        </p:spPr>
      </p:sp>
      <p:sp>
        <p:nvSpPr>
          <p:cNvPr id="180" name="Google Shape;180;p19"/>
          <p:cNvSpPr txBox="1">
            <a:spLocks noGrp="1"/>
          </p:cNvSpPr>
          <p:nvPr>
            <p:ph type="body" idx="1"/>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19"/>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2" name="Google Shape;182;p19"/>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3" name="Google Shape;183;p19"/>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86" name="Google Shape;186;p20"/>
          <p:cNvSpPr txBox="1">
            <a:spLocks noGrp="1"/>
          </p:cNvSpPr>
          <p:nvPr>
            <p:ph type="body" idx="1"/>
          </p:nvPr>
        </p:nvSpPr>
        <p:spPr>
          <a:xfrm rot="5400000">
            <a:off x="2400325" y="58041"/>
            <a:ext cx="4358591" cy="7899845"/>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87" name="Google Shape;187;p2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8" name="Google Shape;188;p2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9" name="Google Shape;189;p2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rot="5400000">
            <a:off x="4631300" y="2289015"/>
            <a:ext cx="5821524" cy="1974961"/>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92" name="Google Shape;192;p21"/>
          <p:cNvSpPr txBox="1">
            <a:spLocks noGrp="1"/>
          </p:cNvSpPr>
          <p:nvPr>
            <p:ph type="body" idx="1"/>
          </p:nvPr>
        </p:nvSpPr>
        <p:spPr>
          <a:xfrm rot="5400000">
            <a:off x="624133" y="371299"/>
            <a:ext cx="5821524" cy="5810393"/>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93" name="Google Shape;193;p2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4" name="Google Shape;194;p2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5" name="Google Shape;195;p2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G 2A 1Q1A 1">
  <p:cSld name="SECTION_HEADER_7_2_1">
    <p:spTree>
      <p:nvGrpSpPr>
        <p:cNvPr id="1" name="Shape 20"/>
        <p:cNvGrpSpPr/>
        <p:nvPr/>
      </p:nvGrpSpPr>
      <p:grpSpPr>
        <a:xfrm>
          <a:off x="0" y="0"/>
          <a:ext cx="0" cy="0"/>
          <a:chOff x="0" y="0"/>
          <a:chExt cx="0" cy="0"/>
        </a:xfrm>
      </p:grpSpPr>
      <p:sp>
        <p:nvSpPr>
          <p:cNvPr id="21" name="Google Shape;21;p3"/>
          <p:cNvSpPr/>
          <p:nvPr/>
        </p:nvSpPr>
        <p:spPr>
          <a:xfrm>
            <a:off x="185725" y="1026450"/>
            <a:ext cx="8718000" cy="4906200"/>
          </a:xfrm>
          <a:prstGeom prst="roundRect">
            <a:avLst>
              <a:gd name="adj" fmla="val 1780"/>
            </a:avLst>
          </a:prstGeom>
          <a:solidFill>
            <a:srgbClr val="FBAF33">
              <a:alpha val="2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412650" y="1269725"/>
            <a:ext cx="8236500" cy="4374300"/>
          </a:xfrm>
          <a:prstGeom prst="rect">
            <a:avLst/>
          </a:prstGeom>
          <a:solidFill>
            <a:srgbClr val="FFFFFF"/>
          </a:solidFill>
          <a:ln>
            <a:noFill/>
          </a:ln>
          <a:effectLst>
            <a:outerShdw blurRad="57150" dist="19050" algn="bl" rotWithShape="0">
              <a:srgbClr val="B7B7B7">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4438651" y="1937126"/>
            <a:ext cx="3911099" cy="3084858"/>
          </a:xfrm>
          <a:prstGeom prst="rect">
            <a:avLst/>
          </a:prstGeom>
          <a:noFill/>
          <a:ln>
            <a:noFill/>
          </a:ln>
        </p:spPr>
      </p:pic>
      <p:cxnSp>
        <p:nvCxnSpPr>
          <p:cNvPr id="24" name="Google Shape;24;p3"/>
          <p:cNvCxnSpPr/>
          <p:nvPr/>
        </p:nvCxnSpPr>
        <p:spPr>
          <a:xfrm rot="10800000">
            <a:off x="410000" y="1758110"/>
            <a:ext cx="8253300" cy="0"/>
          </a:xfrm>
          <a:prstGeom prst="straightConnector1">
            <a:avLst/>
          </a:prstGeom>
          <a:noFill/>
          <a:ln w="19050" cap="flat" cmpd="sng">
            <a:solidFill>
              <a:srgbClr val="CFE2F3"/>
            </a:solidFill>
            <a:prstDash val="solid"/>
            <a:round/>
            <a:headEnd type="none" w="sm" len="sm"/>
            <a:tailEnd type="none" w="sm" len="sm"/>
          </a:ln>
        </p:spPr>
      </p:cxnSp>
      <p:cxnSp>
        <p:nvCxnSpPr>
          <p:cNvPr id="25" name="Google Shape;25;p3"/>
          <p:cNvCxnSpPr/>
          <p:nvPr/>
        </p:nvCxnSpPr>
        <p:spPr>
          <a:xfrm>
            <a:off x="736000" y="1283820"/>
            <a:ext cx="0" cy="4387500"/>
          </a:xfrm>
          <a:prstGeom prst="straightConnector1">
            <a:avLst/>
          </a:prstGeom>
          <a:noFill/>
          <a:ln w="19050" cap="flat" cmpd="sng">
            <a:solidFill>
              <a:srgbClr val="F4CCCC"/>
            </a:solidFill>
            <a:prstDash val="solid"/>
            <a:round/>
            <a:headEnd type="none" w="sm" len="sm"/>
            <a:tailEnd type="none" w="sm" len="sm"/>
          </a:ln>
        </p:spPr>
      </p:cxnSp>
      <p:sp>
        <p:nvSpPr>
          <p:cNvPr id="26" name="Google Shape;26;p3"/>
          <p:cNvSpPr txBox="1"/>
          <p:nvPr/>
        </p:nvSpPr>
        <p:spPr>
          <a:xfrm>
            <a:off x="6041700" y="23203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SEAL</a:t>
            </a:r>
            <a:endParaRPr sz="1000" b="1">
              <a:highlight>
                <a:srgbClr val="FFFFFF"/>
              </a:highlight>
              <a:latin typeface="Helvetica Neue"/>
              <a:ea typeface="Helvetica Neue"/>
              <a:cs typeface="Helvetica Neue"/>
              <a:sym typeface="Helvetica Neue"/>
            </a:endParaRPr>
          </a:p>
        </p:txBody>
      </p:sp>
      <p:sp>
        <p:nvSpPr>
          <p:cNvPr id="27" name="Google Shape;27;p3"/>
          <p:cNvSpPr txBox="1"/>
          <p:nvPr/>
        </p:nvSpPr>
        <p:spPr>
          <a:xfrm>
            <a:off x="6117900" y="30703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SALMON</a:t>
            </a:r>
            <a:endParaRPr sz="1000" b="1">
              <a:highlight>
                <a:srgbClr val="FFFFFF"/>
              </a:highlight>
              <a:latin typeface="Helvetica Neue"/>
              <a:ea typeface="Helvetica Neue"/>
              <a:cs typeface="Helvetica Neue"/>
              <a:sym typeface="Helvetica Neue"/>
            </a:endParaRPr>
          </a:p>
        </p:txBody>
      </p:sp>
      <p:sp>
        <p:nvSpPr>
          <p:cNvPr id="28" name="Google Shape;28;p3"/>
          <p:cNvSpPr txBox="1"/>
          <p:nvPr/>
        </p:nvSpPr>
        <p:spPr>
          <a:xfrm>
            <a:off x="4563725" y="3070400"/>
            <a:ext cx="9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SMALL FISH</a:t>
            </a:r>
            <a:endParaRPr sz="1000" b="1">
              <a:highlight>
                <a:srgbClr val="FFFFFF"/>
              </a:highlight>
              <a:latin typeface="Helvetica Neue"/>
              <a:ea typeface="Helvetica Neue"/>
              <a:cs typeface="Helvetica Neue"/>
              <a:sym typeface="Helvetica Neue"/>
            </a:endParaRPr>
          </a:p>
        </p:txBody>
      </p:sp>
      <p:sp>
        <p:nvSpPr>
          <p:cNvPr id="29" name="Google Shape;29;p3"/>
          <p:cNvSpPr txBox="1"/>
          <p:nvPr/>
        </p:nvSpPr>
        <p:spPr>
          <a:xfrm>
            <a:off x="7508538" y="396812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PLANKTON</a:t>
            </a:r>
            <a:endParaRPr sz="1000" b="1">
              <a:highlight>
                <a:srgbClr val="FFFFFF"/>
              </a:highlight>
              <a:latin typeface="Helvetica Neue"/>
              <a:ea typeface="Helvetica Neue"/>
              <a:cs typeface="Helvetica Neue"/>
              <a:sym typeface="Helvetica Neue"/>
            </a:endParaRPr>
          </a:p>
        </p:txBody>
      </p:sp>
      <p:sp>
        <p:nvSpPr>
          <p:cNvPr id="30" name="Google Shape;30;p3"/>
          <p:cNvSpPr txBox="1"/>
          <p:nvPr/>
        </p:nvSpPr>
        <p:spPr>
          <a:xfrm>
            <a:off x="5107025" y="41634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CRAB</a:t>
            </a:r>
            <a:endParaRPr sz="1000" b="1">
              <a:highlight>
                <a:srgbClr val="FFFFFF"/>
              </a:highlight>
              <a:latin typeface="Helvetica Neue"/>
              <a:ea typeface="Helvetica Neue"/>
              <a:cs typeface="Helvetica Neue"/>
              <a:sym typeface="Helvetica Neue"/>
            </a:endParaRPr>
          </a:p>
        </p:txBody>
      </p:sp>
      <p:sp>
        <p:nvSpPr>
          <p:cNvPr id="31" name="Google Shape;31;p3"/>
          <p:cNvSpPr txBox="1"/>
          <p:nvPr/>
        </p:nvSpPr>
        <p:spPr>
          <a:xfrm>
            <a:off x="6194125" y="38966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SHRIMP</a:t>
            </a:r>
            <a:endParaRPr sz="1000" b="1">
              <a:highlight>
                <a:srgbClr val="FFFFFF"/>
              </a:highlight>
              <a:latin typeface="Helvetica Neue"/>
              <a:ea typeface="Helvetica Neue"/>
              <a:cs typeface="Helvetica Neue"/>
              <a:sym typeface="Helvetica Neue"/>
            </a:endParaRPr>
          </a:p>
        </p:txBody>
      </p:sp>
      <p:sp>
        <p:nvSpPr>
          <p:cNvPr id="32" name="Google Shape;32;p3"/>
          <p:cNvSpPr txBox="1"/>
          <p:nvPr/>
        </p:nvSpPr>
        <p:spPr>
          <a:xfrm>
            <a:off x="6007025" y="4968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MUSSEL</a:t>
            </a:r>
            <a:endParaRPr sz="1000" b="1">
              <a:highlight>
                <a:srgbClr val="FFFFFF"/>
              </a:highlight>
              <a:latin typeface="Helvetica Neue"/>
              <a:ea typeface="Helvetica Neue"/>
              <a:cs typeface="Helvetica Neue"/>
              <a:sym typeface="Helvetica Neue"/>
            </a:endParaRPr>
          </a:p>
        </p:txBody>
      </p:sp>
      <p:sp>
        <p:nvSpPr>
          <p:cNvPr id="33" name="Google Shape;33;p3"/>
          <p:cNvSpPr txBox="1"/>
          <p:nvPr/>
        </p:nvSpPr>
        <p:spPr>
          <a:xfrm>
            <a:off x="7046600" y="4683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MOLLUSC</a:t>
            </a:r>
            <a:endParaRPr sz="1000" b="1">
              <a:highlight>
                <a:srgbClr val="FFFFFF"/>
              </a:highlight>
              <a:latin typeface="Helvetica Neue"/>
              <a:ea typeface="Helvetica Neue"/>
              <a:cs typeface="Helvetica Neue"/>
              <a:sym typeface="Helvetica Neue"/>
            </a:endParaRPr>
          </a:p>
        </p:txBody>
      </p:sp>
      <p:sp>
        <p:nvSpPr>
          <p:cNvPr id="34" name="Google Shape;34;p3"/>
          <p:cNvSpPr txBox="1"/>
          <p:nvPr/>
        </p:nvSpPr>
        <p:spPr>
          <a:xfrm>
            <a:off x="7508550" y="24388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SUN</a:t>
            </a:r>
            <a:endParaRPr sz="1000" b="1">
              <a:highlight>
                <a:srgbClr val="FFFFFF"/>
              </a:highlight>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G 2A 1Q1A 1 1">
  <p:cSld name="SECTION_HEADER_7_2_1_1">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4806450" y="1498325"/>
            <a:ext cx="4101300" cy="44751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cxnSp>
        <p:nvCxnSpPr>
          <p:cNvPr id="37" name="Google Shape;37;p4"/>
          <p:cNvCxnSpPr/>
          <p:nvPr/>
        </p:nvCxnSpPr>
        <p:spPr>
          <a:xfrm>
            <a:off x="4561950" y="1243967"/>
            <a:ext cx="5400" cy="4729500"/>
          </a:xfrm>
          <a:prstGeom prst="straightConnector1">
            <a:avLst/>
          </a:prstGeom>
          <a:noFill/>
          <a:ln w="19050" cap="flat" cmpd="sng">
            <a:solidFill>
              <a:srgbClr val="FBAF33"/>
            </a:solidFill>
            <a:prstDash val="dot"/>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G 2A PlannerA 3">
  <p:cSld name="SECTION_HEADER_3_3">
    <p:spTree>
      <p:nvGrpSpPr>
        <p:cNvPr id="1" name="Shape 3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G 2A PlannerA 1">
  <p:cSld name="SECTION_HEADER_3_1">
    <p:spTree>
      <p:nvGrpSpPr>
        <p:cNvPr id="1" name="Shape 39"/>
        <p:cNvGrpSpPr/>
        <p:nvPr/>
      </p:nvGrpSpPr>
      <p:grpSpPr>
        <a:xfrm>
          <a:off x="0" y="0"/>
          <a:ext cx="0" cy="0"/>
          <a:chOff x="0" y="0"/>
          <a:chExt cx="0" cy="0"/>
        </a:xfrm>
      </p:grpSpPr>
      <p:sp>
        <p:nvSpPr>
          <p:cNvPr id="40" name="Google Shape;40;p6"/>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 name="Google Shape;41;p6"/>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1542593">
            <a:off x="1369321" y="2984458"/>
            <a:ext cx="1233683" cy="210862"/>
          </a:xfrm>
          <a:prstGeom prst="rect">
            <a:avLst/>
          </a:prstGeom>
          <a:noFill/>
          <a:ln>
            <a:noFill/>
          </a:ln>
        </p:spPr>
      </p:pic>
      <p:pic>
        <p:nvPicPr>
          <p:cNvPr id="42" name="Google Shape;42;p6"/>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3623345">
            <a:off x="1736412" y="3715760"/>
            <a:ext cx="1664578" cy="210861"/>
          </a:xfrm>
          <a:prstGeom prst="rect">
            <a:avLst/>
          </a:prstGeom>
          <a:noFill/>
          <a:ln>
            <a:noFill/>
          </a:ln>
        </p:spPr>
      </p:pic>
      <p:pic>
        <p:nvPicPr>
          <p:cNvPr id="43" name="Google Shape;43;p6"/>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rot="3623383" flipH="1">
            <a:off x="3507908" y="3718863"/>
            <a:ext cx="1657432" cy="210858"/>
          </a:xfrm>
          <a:prstGeom prst="rect">
            <a:avLst/>
          </a:prstGeom>
          <a:noFill/>
          <a:ln>
            <a:noFill/>
          </a:ln>
        </p:spPr>
      </p:pic>
      <p:pic>
        <p:nvPicPr>
          <p:cNvPr id="44" name="Google Shape;44;p6"/>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1542593" flipH="1">
            <a:off x="4334771" y="2984458"/>
            <a:ext cx="1233683" cy="210862"/>
          </a:xfrm>
          <a:prstGeom prst="rect">
            <a:avLst/>
          </a:prstGeom>
          <a:noFill/>
          <a:ln>
            <a:noFill/>
          </a:ln>
        </p:spPr>
      </p:pic>
      <p:pic>
        <p:nvPicPr>
          <p:cNvPr id="45" name="Google Shape;45;p6"/>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rot="-5400000">
            <a:off x="3046600" y="3450441"/>
            <a:ext cx="772249" cy="228613"/>
          </a:xfrm>
          <a:prstGeom prst="rect">
            <a:avLst/>
          </a:prstGeom>
          <a:noFill/>
          <a:ln>
            <a:noFill/>
          </a:ln>
        </p:spPr>
      </p:pic>
      <p:pic>
        <p:nvPicPr>
          <p:cNvPr id="46" name="Google Shape;46;p6"/>
          <p:cNvPicPr preferRelativeResize="0"/>
          <p:nvPr/>
        </p:nvPicPr>
        <p:blipFill rotWithShape="1">
          <a:blip r:embed="rId6" cstate="email">
            <a:alphaModFix/>
            <a:extLst>
              <a:ext uri="{28A0092B-C50C-407E-A947-70E740481C1C}">
                <a14:useLocalDpi xmlns:a14="http://schemas.microsoft.com/office/drawing/2010/main" val="0"/>
              </a:ext>
            </a:extLst>
          </a:blip>
          <a:srcRect/>
          <a:stretch/>
        </p:blipFill>
        <p:spPr>
          <a:xfrm>
            <a:off x="3096371" y="1912154"/>
            <a:ext cx="717754" cy="725175"/>
          </a:xfrm>
          <a:prstGeom prst="rect">
            <a:avLst/>
          </a:prstGeom>
          <a:noFill/>
          <a:ln>
            <a:noFill/>
          </a:ln>
        </p:spPr>
      </p:pic>
      <p:pic>
        <p:nvPicPr>
          <p:cNvPr id="47" name="Google Shape;47;p6"/>
          <p:cNvPicPr preferRelativeResize="0"/>
          <p:nvPr/>
        </p:nvPicPr>
        <p:blipFill rotWithShape="1">
          <a:blip r:embed="rId7" cstate="email">
            <a:alphaModFix/>
            <a:extLst>
              <a:ext uri="{28A0092B-C50C-407E-A947-70E740481C1C}">
                <a14:useLocalDpi xmlns:a14="http://schemas.microsoft.com/office/drawing/2010/main" val="0"/>
              </a:ext>
            </a:extLst>
          </a:blip>
          <a:srcRect/>
          <a:stretch/>
        </p:blipFill>
        <p:spPr>
          <a:xfrm rot="-7816413" flipH="1">
            <a:off x="1096159" y="4455797"/>
            <a:ext cx="595654" cy="228612"/>
          </a:xfrm>
          <a:prstGeom prst="rect">
            <a:avLst/>
          </a:prstGeom>
          <a:noFill/>
          <a:ln>
            <a:noFill/>
          </a:ln>
        </p:spPr>
      </p:pic>
      <p:sp>
        <p:nvSpPr>
          <p:cNvPr id="48" name="Google Shape;48;p6"/>
          <p:cNvSpPr txBox="1"/>
          <p:nvPr/>
        </p:nvSpPr>
        <p:spPr>
          <a:xfrm>
            <a:off x="2706898" y="2574478"/>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 larvae</a:t>
            </a:r>
            <a:endParaRPr sz="1300" b="1" i="0" u="none" strike="noStrike" cap="none">
              <a:solidFill>
                <a:srgbClr val="000000"/>
              </a:solidFill>
              <a:latin typeface="Comfortaa"/>
              <a:ea typeface="Comfortaa"/>
              <a:cs typeface="Comfortaa"/>
              <a:sym typeface="Comfortaa"/>
            </a:endParaRPr>
          </a:p>
        </p:txBody>
      </p:sp>
      <p:sp>
        <p:nvSpPr>
          <p:cNvPr id="49" name="Google Shape;49;p6"/>
          <p:cNvSpPr/>
          <p:nvPr/>
        </p:nvSpPr>
        <p:spPr>
          <a:xfrm>
            <a:off x="1762725" y="48319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6"/>
          <p:cNvSpPr/>
          <p:nvPr/>
        </p:nvSpPr>
        <p:spPr>
          <a:xfrm>
            <a:off x="3279000" y="44015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6"/>
          <p:cNvSpPr/>
          <p:nvPr/>
        </p:nvSpPr>
        <p:spPr>
          <a:xfrm>
            <a:off x="4827400" y="489277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
          <p:cNvSpPr/>
          <p:nvPr/>
        </p:nvSpPr>
        <p:spPr>
          <a:xfrm>
            <a:off x="5752350" y="33836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 name="Google Shape;53;p6"/>
          <p:cNvGrpSpPr/>
          <p:nvPr/>
        </p:nvGrpSpPr>
        <p:grpSpPr>
          <a:xfrm>
            <a:off x="213969" y="3363451"/>
            <a:ext cx="1724375" cy="822229"/>
            <a:chOff x="7133862" y="1948550"/>
            <a:chExt cx="1724375" cy="822229"/>
          </a:xfrm>
        </p:grpSpPr>
        <p:pic>
          <p:nvPicPr>
            <p:cNvPr id="54" name="Google Shape;54;p6"/>
            <p:cNvPicPr preferRelativeResize="0"/>
            <p:nvPr/>
          </p:nvPicPr>
          <p:blipFill rotWithShape="1">
            <a:blip r:embed="rId8" cstate="email">
              <a:alphaModFix/>
              <a:extLst>
                <a:ext uri="{28A0092B-C50C-407E-A947-70E740481C1C}">
                  <a14:useLocalDpi xmlns:a14="http://schemas.microsoft.com/office/drawing/2010/main" val="0"/>
                </a:ext>
              </a:extLst>
            </a:blip>
            <a:srcRect/>
            <a:stretch/>
          </p:blipFill>
          <p:spPr>
            <a:xfrm>
              <a:off x="7133862" y="1948550"/>
              <a:ext cx="1724375" cy="534525"/>
            </a:xfrm>
            <a:prstGeom prst="rect">
              <a:avLst/>
            </a:prstGeom>
            <a:noFill/>
            <a:ln>
              <a:noFill/>
            </a:ln>
          </p:spPr>
        </p:pic>
        <p:sp>
          <p:nvSpPr>
            <p:cNvPr id="55" name="Google Shape;55;p6"/>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sp>
        <p:nvSpPr>
          <p:cNvPr id="56" name="Google Shape;56;p6"/>
          <p:cNvSpPr/>
          <p:nvPr/>
        </p:nvSpPr>
        <p:spPr>
          <a:xfrm>
            <a:off x="6232675" y="103951"/>
            <a:ext cx="2817600" cy="1447200"/>
          </a:xfrm>
          <a:prstGeom prst="roundRect">
            <a:avLst>
              <a:gd name="adj" fmla="val 5459"/>
            </a:avLst>
          </a:prstGeom>
          <a:solidFill>
            <a:srgbClr val="FFFFFF"/>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0" i="0" u="none" strike="noStrike" cap="none">
                <a:solidFill>
                  <a:srgbClr val="72501D"/>
                </a:solidFill>
                <a:latin typeface="Comfortaa"/>
                <a:ea typeface="Comfortaa"/>
                <a:cs typeface="Comfortaa"/>
                <a:sym typeface="Comfortaa"/>
              </a:rPr>
              <a:t>Drag and drop each animal to its spot in the web. </a:t>
            </a:r>
            <a:endParaRPr sz="1400" b="0" i="0" u="none" strike="noStrike" cap="none">
              <a:solidFill>
                <a:srgbClr val="000000"/>
              </a:solidFill>
              <a:latin typeface="Arial"/>
              <a:ea typeface="Arial"/>
              <a:cs typeface="Arial"/>
              <a:sym typeface="Arial"/>
            </a:endParaRPr>
          </a:p>
        </p:txBody>
      </p:sp>
      <p:sp>
        <p:nvSpPr>
          <p:cNvPr id="57" name="Google Shape;57;p6"/>
          <p:cNvSpPr/>
          <p:nvPr/>
        </p:nvSpPr>
        <p:spPr>
          <a:xfrm>
            <a:off x="8245478" y="78133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p6"/>
          <p:cNvGrpSpPr/>
          <p:nvPr/>
        </p:nvGrpSpPr>
        <p:grpSpPr>
          <a:xfrm>
            <a:off x="6905131" y="935024"/>
            <a:ext cx="1496700" cy="548661"/>
            <a:chOff x="7010928" y="2064161"/>
            <a:chExt cx="1496700" cy="548661"/>
          </a:xfrm>
        </p:grpSpPr>
        <p:pic>
          <p:nvPicPr>
            <p:cNvPr id="59" name="Google Shape;59;p6"/>
            <p:cNvPicPr preferRelativeResize="0"/>
            <p:nvPr/>
          </p:nvPicPr>
          <p:blipFill rotWithShape="1">
            <a:blip r:embed="rId9" cstate="email">
              <a:alphaModFix/>
              <a:extLst>
                <a:ext uri="{28A0092B-C50C-407E-A947-70E740481C1C}">
                  <a14:useLocalDpi xmlns:a14="http://schemas.microsoft.com/office/drawing/2010/main" val="0"/>
                </a:ext>
              </a:extLst>
            </a:blip>
            <a:srcRect/>
            <a:stretch/>
          </p:blipFill>
          <p:spPr>
            <a:xfrm>
              <a:off x="7236737" y="2064161"/>
              <a:ext cx="1005800" cy="311790"/>
            </a:xfrm>
            <a:prstGeom prst="rect">
              <a:avLst/>
            </a:prstGeom>
            <a:noFill/>
            <a:ln>
              <a:noFill/>
            </a:ln>
          </p:spPr>
        </p:pic>
        <p:sp>
          <p:nvSpPr>
            <p:cNvPr id="60" name="Google Shape;60;p6"/>
            <p:cNvSpPr txBox="1"/>
            <p:nvPr/>
          </p:nvSpPr>
          <p:spPr>
            <a:xfrm>
              <a:off x="7010928" y="2325122"/>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highlight>
                    <a:srgbClr val="FFFFFF"/>
                  </a:highlight>
                  <a:latin typeface="Comfortaa"/>
                  <a:ea typeface="Comfortaa"/>
                  <a:cs typeface="Comfortaa"/>
                  <a:sym typeface="Comfortaa"/>
                </a:rPr>
                <a:t>Salmon</a:t>
              </a:r>
              <a:endParaRPr sz="10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grpSp>
        <p:nvGrpSpPr>
          <p:cNvPr id="61" name="Google Shape;61;p6"/>
          <p:cNvGrpSpPr/>
          <p:nvPr/>
        </p:nvGrpSpPr>
        <p:grpSpPr>
          <a:xfrm>
            <a:off x="7510170" y="1034582"/>
            <a:ext cx="330237" cy="391912"/>
            <a:chOff x="3202866" y="5907827"/>
            <a:chExt cx="455374" cy="540419"/>
          </a:xfrm>
        </p:grpSpPr>
        <p:sp>
          <p:nvSpPr>
            <p:cNvPr id="62" name="Google Shape;62;p6"/>
            <p:cNvSpPr/>
            <p:nvPr/>
          </p:nvSpPr>
          <p:spPr>
            <a:xfrm>
              <a:off x="3224087" y="5907827"/>
              <a:ext cx="197100" cy="197100"/>
            </a:xfrm>
            <a:prstGeom prst="ellipse">
              <a:avLst/>
            </a:prstGeom>
            <a:solidFill>
              <a:srgbClr val="EF4225"/>
            </a:solidFill>
            <a:ln w="1905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 name="Google Shape;63;p6"/>
            <p:cNvGrpSpPr/>
            <p:nvPr/>
          </p:nvGrpSpPr>
          <p:grpSpPr>
            <a:xfrm rot="-1799905">
              <a:off x="3292514" y="5975624"/>
              <a:ext cx="276078" cy="432580"/>
              <a:chOff x="281875" y="4003475"/>
              <a:chExt cx="362100" cy="567365"/>
            </a:xfrm>
          </p:grpSpPr>
          <p:sp>
            <p:nvSpPr>
              <p:cNvPr id="64" name="Google Shape;64;p6"/>
              <p:cNvSpPr/>
              <p:nvPr/>
            </p:nvSpPr>
            <p:spPr>
              <a:xfrm>
                <a:off x="281875" y="4003475"/>
                <a:ext cx="362100" cy="396600"/>
              </a:xfrm>
              <a:prstGeom prst="triangle">
                <a:avLst>
                  <a:gd name="adj"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6"/>
              <p:cNvSpPr/>
              <p:nvPr/>
            </p:nvSpPr>
            <p:spPr>
              <a:xfrm>
                <a:off x="423445" y="4361440"/>
                <a:ext cx="76500" cy="209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
              <p:cNvSpPr/>
              <p:nvPr/>
            </p:nvSpPr>
            <p:spPr>
              <a:xfrm>
                <a:off x="388689" y="4269352"/>
                <a:ext cx="146700" cy="118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67" name="Google Shape;67;p6"/>
          <p:cNvPicPr preferRelativeResize="0"/>
          <p:nvPr/>
        </p:nvPicPr>
        <p:blipFill rotWithShape="1">
          <a:blip r:embed="rId10" cstate="email">
            <a:alphaModFix/>
            <a:extLst>
              <a:ext uri="{28A0092B-C50C-407E-A947-70E740481C1C}">
                <a14:useLocalDpi xmlns:a14="http://schemas.microsoft.com/office/drawing/2010/main" val="0"/>
              </a:ext>
            </a:extLst>
          </a:blip>
          <a:srcRect/>
          <a:stretch/>
        </p:blipFill>
        <p:spPr>
          <a:xfrm rot="834907">
            <a:off x="7582457" y="801617"/>
            <a:ext cx="806437" cy="374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729">
          <p15:clr>
            <a:srgbClr val="FA7B17"/>
          </p15:clr>
        </p15:guide>
        <p15:guide id="2" orient="horz" pos="605">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G 2A PlannerA 2">
  <p:cSld name="SECTION_HEADER_3_2">
    <p:spTree>
      <p:nvGrpSpPr>
        <p:cNvPr id="1" name="Shape 68"/>
        <p:cNvGrpSpPr/>
        <p:nvPr/>
      </p:nvGrpSpPr>
      <p:grpSpPr>
        <a:xfrm>
          <a:off x="0" y="0"/>
          <a:ext cx="0" cy="0"/>
          <a:chOff x="0" y="0"/>
          <a:chExt cx="0" cy="0"/>
        </a:xfrm>
      </p:grpSpPr>
      <p:sp>
        <p:nvSpPr>
          <p:cNvPr id="69" name="Google Shape;69;p7"/>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 name="Google Shape;70;p7"/>
          <p:cNvGrpSpPr/>
          <p:nvPr/>
        </p:nvGrpSpPr>
        <p:grpSpPr>
          <a:xfrm>
            <a:off x="3139593" y="3578481"/>
            <a:ext cx="1654988" cy="805600"/>
            <a:chOff x="3933820" y="2642095"/>
            <a:chExt cx="1654988" cy="805600"/>
          </a:xfrm>
        </p:grpSpPr>
        <p:pic>
          <p:nvPicPr>
            <p:cNvPr id="71" name="Google Shape;71;p7"/>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flipH="1">
              <a:off x="3933820" y="2642095"/>
              <a:ext cx="1203025" cy="260850"/>
            </a:xfrm>
            <a:prstGeom prst="rect">
              <a:avLst/>
            </a:prstGeom>
            <a:noFill/>
            <a:ln>
              <a:noFill/>
            </a:ln>
          </p:spPr>
        </p:pic>
        <p:sp>
          <p:nvSpPr>
            <p:cNvPr id="72" name="Google Shape;72;p7"/>
            <p:cNvSpPr txBox="1"/>
            <p:nvPr/>
          </p:nvSpPr>
          <p:spPr>
            <a:xfrm>
              <a:off x="3939108" y="3159995"/>
              <a:ext cx="1649700" cy="2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Juvenile Herring</a:t>
              </a:r>
              <a:endParaRPr sz="1300" b="1" i="0" u="none" strike="noStrike" cap="none">
                <a:solidFill>
                  <a:srgbClr val="000000"/>
                </a:solidFill>
                <a:latin typeface="Comfortaa"/>
                <a:ea typeface="Comfortaa"/>
                <a:cs typeface="Comfortaa"/>
                <a:sym typeface="Comfortaa"/>
              </a:endParaRPr>
            </a:p>
          </p:txBody>
        </p:sp>
        <p:pic>
          <p:nvPicPr>
            <p:cNvPr id="73" name="Google Shape;73;p7"/>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flipH="1">
              <a:off x="4314820" y="2718295"/>
              <a:ext cx="1203025" cy="260850"/>
            </a:xfrm>
            <a:prstGeom prst="rect">
              <a:avLst/>
            </a:prstGeom>
            <a:noFill/>
            <a:ln>
              <a:noFill/>
            </a:ln>
          </p:spPr>
        </p:pic>
        <p:pic>
          <p:nvPicPr>
            <p:cNvPr id="74" name="Google Shape;74;p7"/>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flipH="1">
              <a:off x="4162420" y="2870695"/>
              <a:ext cx="1203025" cy="260850"/>
            </a:xfrm>
            <a:prstGeom prst="rect">
              <a:avLst/>
            </a:prstGeom>
            <a:noFill/>
            <a:ln>
              <a:noFill/>
            </a:ln>
          </p:spPr>
        </p:pic>
      </p:grpSp>
      <p:pic>
        <p:nvPicPr>
          <p:cNvPr id="75" name="Google Shape;75;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5400000">
            <a:off x="3523444" y="2944060"/>
            <a:ext cx="723658" cy="214228"/>
          </a:xfrm>
          <a:prstGeom prst="rect">
            <a:avLst/>
          </a:prstGeom>
          <a:noFill/>
          <a:ln>
            <a:noFill/>
          </a:ln>
        </p:spPr>
      </p:pic>
      <p:pic>
        <p:nvPicPr>
          <p:cNvPr id="76" name="Google Shape;76;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1137857">
            <a:off x="2035220" y="3280292"/>
            <a:ext cx="723660" cy="214227"/>
          </a:xfrm>
          <a:prstGeom prst="rect">
            <a:avLst/>
          </a:prstGeom>
          <a:noFill/>
          <a:ln>
            <a:noFill/>
          </a:ln>
        </p:spPr>
      </p:pic>
      <p:pic>
        <p:nvPicPr>
          <p:cNvPr id="77" name="Google Shape;77;p7"/>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rot="-965772">
            <a:off x="1913107" y="2194988"/>
            <a:ext cx="1156055" cy="197595"/>
          </a:xfrm>
          <a:prstGeom prst="rect">
            <a:avLst/>
          </a:prstGeom>
          <a:noFill/>
          <a:ln>
            <a:noFill/>
          </a:ln>
        </p:spPr>
      </p:pic>
      <p:grpSp>
        <p:nvGrpSpPr>
          <p:cNvPr id="78" name="Google Shape;78;p7"/>
          <p:cNvGrpSpPr/>
          <p:nvPr/>
        </p:nvGrpSpPr>
        <p:grpSpPr>
          <a:xfrm>
            <a:off x="364362" y="2656975"/>
            <a:ext cx="1724375" cy="822229"/>
            <a:chOff x="7133862" y="1948550"/>
            <a:chExt cx="1724375" cy="822229"/>
          </a:xfrm>
        </p:grpSpPr>
        <p:pic>
          <p:nvPicPr>
            <p:cNvPr id="79" name="Google Shape;79;p7"/>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a:off x="7133862" y="1948550"/>
              <a:ext cx="1724375" cy="534525"/>
            </a:xfrm>
            <a:prstGeom prst="rect">
              <a:avLst/>
            </a:prstGeom>
            <a:noFill/>
            <a:ln>
              <a:noFill/>
            </a:ln>
          </p:spPr>
        </p:pic>
        <p:sp>
          <p:nvSpPr>
            <p:cNvPr id="80" name="Google Shape;80;p7"/>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pic>
        <p:nvPicPr>
          <p:cNvPr id="81" name="Google Shape;81;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1137857" flipH="1">
            <a:off x="4966590" y="3280292"/>
            <a:ext cx="723660" cy="214227"/>
          </a:xfrm>
          <a:prstGeom prst="rect">
            <a:avLst/>
          </a:prstGeom>
          <a:noFill/>
          <a:ln>
            <a:noFill/>
          </a:ln>
        </p:spPr>
      </p:pic>
      <p:pic>
        <p:nvPicPr>
          <p:cNvPr id="82" name="Google Shape;82;p7"/>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rot="965772" flipH="1">
            <a:off x="4656307" y="2194988"/>
            <a:ext cx="1156055" cy="197595"/>
          </a:xfrm>
          <a:prstGeom prst="rect">
            <a:avLst/>
          </a:prstGeom>
          <a:noFill/>
          <a:ln>
            <a:noFill/>
          </a:ln>
        </p:spPr>
      </p:pic>
      <p:pic>
        <p:nvPicPr>
          <p:cNvPr id="83" name="Google Shape;83;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9662143" flipH="1">
            <a:off x="2035220" y="4499492"/>
            <a:ext cx="723660" cy="214227"/>
          </a:xfrm>
          <a:prstGeom prst="rect">
            <a:avLst/>
          </a:prstGeom>
          <a:noFill/>
          <a:ln>
            <a:noFill/>
          </a:ln>
        </p:spPr>
      </p:pic>
      <p:pic>
        <p:nvPicPr>
          <p:cNvPr id="84" name="Google Shape;84;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9662143">
            <a:off x="4966590" y="4499492"/>
            <a:ext cx="723660" cy="214227"/>
          </a:xfrm>
          <a:prstGeom prst="rect">
            <a:avLst/>
          </a:prstGeom>
          <a:noFill/>
          <a:ln>
            <a:noFill/>
          </a:ln>
        </p:spPr>
      </p:pic>
      <p:pic>
        <p:nvPicPr>
          <p:cNvPr id="85" name="Google Shape;85;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5400000">
            <a:off x="3523444" y="4982786"/>
            <a:ext cx="723658" cy="214228"/>
          </a:xfrm>
          <a:prstGeom prst="rect">
            <a:avLst/>
          </a:prstGeom>
          <a:noFill/>
          <a:ln>
            <a:noFill/>
          </a:ln>
        </p:spPr>
      </p:pic>
      <p:pic>
        <p:nvPicPr>
          <p:cNvPr id="86" name="Google Shape;86;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6033829">
            <a:off x="1162646" y="4044390"/>
            <a:ext cx="723660" cy="214228"/>
          </a:xfrm>
          <a:prstGeom prst="rect">
            <a:avLst/>
          </a:prstGeom>
          <a:noFill/>
          <a:ln>
            <a:noFill/>
          </a:ln>
        </p:spPr>
      </p:pic>
      <p:sp>
        <p:nvSpPr>
          <p:cNvPr id="87" name="Google Shape;87;p7"/>
          <p:cNvSpPr/>
          <p:nvPr/>
        </p:nvSpPr>
        <p:spPr>
          <a:xfrm>
            <a:off x="1432050" y="49536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
          <p:cNvSpPr/>
          <p:nvPr/>
        </p:nvSpPr>
        <p:spPr>
          <a:xfrm>
            <a:off x="3709013" y="59398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
          <p:cNvSpPr/>
          <p:nvPr/>
        </p:nvSpPr>
        <p:spPr>
          <a:xfrm>
            <a:off x="5985963" y="48254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
          <p:cNvSpPr/>
          <p:nvPr/>
        </p:nvSpPr>
        <p:spPr>
          <a:xfrm>
            <a:off x="5985963" y="27490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
          <p:cNvSpPr/>
          <p:nvPr/>
        </p:nvSpPr>
        <p:spPr>
          <a:xfrm>
            <a:off x="3686475" y="17502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725">
          <p15:clr>
            <a:srgbClr val="FA7B17"/>
          </p15:clr>
        </p15:guide>
        <p15:guide id="2" orient="horz" pos="605">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G 2A PlannerA 4">
  <p:cSld name="SECTION_HEADER_3_4">
    <p:spTree>
      <p:nvGrpSpPr>
        <p:cNvPr id="1" name="Shape 92"/>
        <p:cNvGrpSpPr/>
        <p:nvPr/>
      </p:nvGrpSpPr>
      <p:grpSpPr>
        <a:xfrm>
          <a:off x="0" y="0"/>
          <a:ext cx="0" cy="0"/>
          <a:chOff x="0" y="0"/>
          <a:chExt cx="0" cy="0"/>
        </a:xfrm>
      </p:grpSpPr>
      <p:sp>
        <p:nvSpPr>
          <p:cNvPr id="93" name="Google Shape;93;p8"/>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8"/>
          <p:cNvSpPr txBox="1"/>
          <p:nvPr/>
        </p:nvSpPr>
        <p:spPr>
          <a:xfrm>
            <a:off x="907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1" i="0" u="none" strike="noStrike" cap="none">
                <a:solidFill>
                  <a:srgbClr val="72501D"/>
                </a:solidFill>
                <a:highlight>
                  <a:srgbClr val="FBAF33"/>
                </a:highlight>
                <a:latin typeface="Comfortaa"/>
                <a:ea typeface="Comfortaa"/>
                <a:cs typeface="Comfortaa"/>
                <a:sym typeface="Comfortaa"/>
              </a:rPr>
              <a:t>K̓TSI H̓A̓GI̓UƛA - DON’T OVER HARVEST</a:t>
            </a:r>
            <a:r>
              <a:rPr lang="en" sz="1200" b="0" i="0" u="none" strike="noStrike" cap="none">
                <a:solidFill>
                  <a:srgbClr val="72501D"/>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101: </a:t>
            </a:r>
            <a:r>
              <a:rPr lang="en" sz="1200" b="1" i="0" u="none" strike="noStrike" cap="none">
                <a:solidFill>
                  <a:srgbClr val="72501D"/>
                </a:solidFill>
                <a:latin typeface="Comfortaa"/>
                <a:ea typeface="Comfortaa"/>
                <a:cs typeface="Comfortaa"/>
                <a:sym typeface="Comfortaa"/>
              </a:rPr>
              <a:t>ANSWER KEY </a:t>
            </a:r>
            <a:endParaRPr sz="1200" b="1" i="0" u="none" strike="noStrike" cap="none">
              <a:solidFill>
                <a:srgbClr val="72501D"/>
              </a:solidFill>
              <a:latin typeface="Comfortaa"/>
              <a:ea typeface="Comfortaa"/>
              <a:cs typeface="Comfortaa"/>
              <a:sym typeface="Comfortaa"/>
            </a:endParaRPr>
          </a:p>
        </p:txBody>
      </p:sp>
      <p:sp>
        <p:nvSpPr>
          <p:cNvPr id="95" name="Google Shape;95;p8"/>
          <p:cNvSpPr/>
          <p:nvPr/>
        </p:nvSpPr>
        <p:spPr>
          <a:xfrm>
            <a:off x="0" y="6215575"/>
            <a:ext cx="5703900" cy="542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5400000">
            <a:off x="3675844" y="2715460"/>
            <a:ext cx="723658" cy="214228"/>
          </a:xfrm>
          <a:prstGeom prst="rect">
            <a:avLst/>
          </a:prstGeom>
          <a:noFill/>
          <a:ln>
            <a:noFill/>
          </a:ln>
        </p:spPr>
      </p:pic>
      <p:pic>
        <p:nvPicPr>
          <p:cNvPr id="97" name="Google Shape;97;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1137857">
            <a:off x="2187620" y="3051692"/>
            <a:ext cx="723660" cy="214227"/>
          </a:xfrm>
          <a:prstGeom prst="rect">
            <a:avLst/>
          </a:prstGeom>
          <a:noFill/>
          <a:ln>
            <a:noFill/>
          </a:ln>
        </p:spPr>
      </p:pic>
      <p:pic>
        <p:nvPicPr>
          <p:cNvPr id="98" name="Google Shape;98;p8"/>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965772">
            <a:off x="2065507" y="1966388"/>
            <a:ext cx="1156055" cy="197595"/>
          </a:xfrm>
          <a:prstGeom prst="rect">
            <a:avLst/>
          </a:prstGeom>
          <a:noFill/>
          <a:ln>
            <a:noFill/>
          </a:ln>
        </p:spPr>
      </p:pic>
      <p:pic>
        <p:nvPicPr>
          <p:cNvPr id="99" name="Google Shape;99;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1137857" flipH="1">
            <a:off x="5118990" y="3051692"/>
            <a:ext cx="723660" cy="214227"/>
          </a:xfrm>
          <a:prstGeom prst="rect">
            <a:avLst/>
          </a:prstGeom>
          <a:noFill/>
          <a:ln>
            <a:noFill/>
          </a:ln>
        </p:spPr>
      </p:pic>
      <p:pic>
        <p:nvPicPr>
          <p:cNvPr id="100" name="Google Shape;100;p8"/>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965772" flipH="1">
            <a:off x="4808707" y="1966388"/>
            <a:ext cx="1156055" cy="197595"/>
          </a:xfrm>
          <a:prstGeom prst="rect">
            <a:avLst/>
          </a:prstGeom>
          <a:noFill/>
          <a:ln>
            <a:noFill/>
          </a:ln>
        </p:spPr>
      </p:pic>
      <p:pic>
        <p:nvPicPr>
          <p:cNvPr id="101" name="Google Shape;101;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9662143" flipH="1">
            <a:off x="2187620" y="4270892"/>
            <a:ext cx="723660" cy="214227"/>
          </a:xfrm>
          <a:prstGeom prst="rect">
            <a:avLst/>
          </a:prstGeom>
          <a:noFill/>
          <a:ln>
            <a:noFill/>
          </a:ln>
        </p:spPr>
      </p:pic>
      <p:pic>
        <p:nvPicPr>
          <p:cNvPr id="102" name="Google Shape;102;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9662143">
            <a:off x="5118990" y="4270892"/>
            <a:ext cx="723660" cy="214227"/>
          </a:xfrm>
          <a:prstGeom prst="rect">
            <a:avLst/>
          </a:prstGeom>
          <a:noFill/>
          <a:ln>
            <a:noFill/>
          </a:ln>
        </p:spPr>
      </p:pic>
      <p:pic>
        <p:nvPicPr>
          <p:cNvPr id="103" name="Google Shape;103;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5400000">
            <a:off x="3675844" y="4754186"/>
            <a:ext cx="723658" cy="214228"/>
          </a:xfrm>
          <a:prstGeom prst="rect">
            <a:avLst/>
          </a:prstGeom>
          <a:noFill/>
          <a:ln>
            <a:noFill/>
          </a:ln>
        </p:spPr>
      </p:pic>
      <p:pic>
        <p:nvPicPr>
          <p:cNvPr id="104" name="Google Shape;104;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6033829">
            <a:off x="1315046" y="3815790"/>
            <a:ext cx="723660" cy="214228"/>
          </a:xfrm>
          <a:prstGeom prst="rect">
            <a:avLst/>
          </a:prstGeom>
          <a:noFill/>
          <a:ln>
            <a:noFill/>
          </a:ln>
        </p:spPr>
      </p:pic>
      <p:sp>
        <p:nvSpPr>
          <p:cNvPr id="105" name="Google Shape;105;p8"/>
          <p:cNvSpPr txBox="1"/>
          <p:nvPr/>
        </p:nvSpPr>
        <p:spPr>
          <a:xfrm>
            <a:off x="3336426" y="3974975"/>
            <a:ext cx="1402500" cy="26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a:t>
            </a:r>
            <a:endParaRPr sz="1300" b="1" i="0" u="none" strike="noStrike" cap="none">
              <a:solidFill>
                <a:srgbClr val="000000"/>
              </a:solidFill>
              <a:latin typeface="Comfortaa"/>
              <a:ea typeface="Comfortaa"/>
              <a:cs typeface="Comfortaa"/>
              <a:sym typeface="Comfortaa"/>
            </a:endParaRPr>
          </a:p>
        </p:txBody>
      </p:sp>
      <p:pic>
        <p:nvPicPr>
          <p:cNvPr id="106" name="Google Shape;106;p8"/>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flipH="1">
            <a:off x="3226202" y="3305477"/>
            <a:ext cx="1731719" cy="528444"/>
          </a:xfrm>
          <a:prstGeom prst="rect">
            <a:avLst/>
          </a:prstGeom>
          <a:noFill/>
          <a:ln>
            <a:noFill/>
          </a:ln>
        </p:spPr>
      </p:pic>
      <p:pic>
        <p:nvPicPr>
          <p:cNvPr id="107" name="Google Shape;107;p8"/>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flipH="1">
            <a:off x="3083391" y="3448289"/>
            <a:ext cx="1731719" cy="528444"/>
          </a:xfrm>
          <a:prstGeom prst="rect">
            <a:avLst/>
          </a:prstGeom>
          <a:noFill/>
          <a:ln>
            <a:noFill/>
          </a:ln>
        </p:spPr>
      </p:pic>
      <p:grpSp>
        <p:nvGrpSpPr>
          <p:cNvPr id="108" name="Google Shape;108;p8"/>
          <p:cNvGrpSpPr/>
          <p:nvPr/>
        </p:nvGrpSpPr>
        <p:grpSpPr>
          <a:xfrm>
            <a:off x="898420" y="4352460"/>
            <a:ext cx="1505326" cy="1471229"/>
            <a:chOff x="886147" y="2603921"/>
            <a:chExt cx="1505326" cy="1471229"/>
          </a:xfrm>
        </p:grpSpPr>
        <p:sp>
          <p:nvSpPr>
            <p:cNvPr id="109" name="Google Shape;109;p8"/>
            <p:cNvSpPr txBox="1"/>
            <p:nvPr/>
          </p:nvSpPr>
          <p:spPr>
            <a:xfrm>
              <a:off x="1288116" y="3808150"/>
              <a:ext cx="818100" cy="26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People</a:t>
              </a:r>
              <a:endParaRPr sz="1300" b="1" i="0" u="none" strike="noStrike" cap="none">
                <a:solidFill>
                  <a:srgbClr val="000000"/>
                </a:solidFill>
                <a:latin typeface="Comfortaa"/>
                <a:ea typeface="Comfortaa"/>
                <a:cs typeface="Comfortaa"/>
                <a:sym typeface="Comfortaa"/>
              </a:endParaRPr>
            </a:p>
          </p:txBody>
        </p:sp>
        <p:pic>
          <p:nvPicPr>
            <p:cNvPr id="110" name="Google Shape;110;p8"/>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a:off x="886147" y="2603921"/>
              <a:ext cx="1505326" cy="1208759"/>
            </a:xfrm>
            <a:prstGeom prst="rect">
              <a:avLst/>
            </a:prstGeom>
            <a:noFill/>
            <a:ln>
              <a:noFill/>
            </a:ln>
          </p:spPr>
        </p:pic>
      </p:grpSp>
      <p:pic>
        <p:nvPicPr>
          <p:cNvPr id="111" name="Google Shape;111;p8"/>
          <p:cNvPicPr preferRelativeResize="0"/>
          <p:nvPr/>
        </p:nvPicPr>
        <p:blipFill rotWithShape="1">
          <a:blip r:embed="rId6" cstate="email">
            <a:alphaModFix amt="55000"/>
            <a:extLst>
              <a:ext uri="{28A0092B-C50C-407E-A947-70E740481C1C}">
                <a14:useLocalDpi xmlns:a14="http://schemas.microsoft.com/office/drawing/2010/main" val="0"/>
              </a:ext>
            </a:extLst>
          </a:blip>
          <a:srcRect/>
          <a:stretch/>
        </p:blipFill>
        <p:spPr>
          <a:xfrm rot="379585">
            <a:off x="9646" y="3282400"/>
            <a:ext cx="2515351" cy="3166700"/>
          </a:xfrm>
          <a:prstGeom prst="rect">
            <a:avLst/>
          </a:prstGeom>
          <a:noFill/>
          <a:ln>
            <a:noFill/>
          </a:ln>
        </p:spPr>
      </p:pic>
      <p:pic>
        <p:nvPicPr>
          <p:cNvPr id="112" name="Google Shape;112;p8"/>
          <p:cNvPicPr preferRelativeResize="0"/>
          <p:nvPr/>
        </p:nvPicPr>
        <p:blipFill rotWithShape="1">
          <a:blip r:embed="rId7" cstate="email">
            <a:alphaModFix/>
            <a:extLst>
              <a:ext uri="{28A0092B-C50C-407E-A947-70E740481C1C}">
                <a14:useLocalDpi xmlns:a14="http://schemas.microsoft.com/office/drawing/2010/main" val="0"/>
              </a:ext>
            </a:extLst>
          </a:blip>
          <a:srcRect b="-10"/>
          <a:stretch/>
        </p:blipFill>
        <p:spPr>
          <a:xfrm rot="-592548" flipH="1">
            <a:off x="2208846" y="6358365"/>
            <a:ext cx="240150" cy="214241"/>
          </a:xfrm>
          <a:prstGeom prst="rect">
            <a:avLst/>
          </a:prstGeom>
          <a:noFill/>
          <a:ln>
            <a:noFill/>
          </a:ln>
        </p:spPr>
      </p:pic>
      <p:sp>
        <p:nvSpPr>
          <p:cNvPr id="113" name="Google Shape;113;p8"/>
          <p:cNvSpPr/>
          <p:nvPr/>
        </p:nvSpPr>
        <p:spPr>
          <a:xfrm>
            <a:off x="1152750"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8"/>
          <p:cNvSpPr/>
          <p:nvPr/>
        </p:nvSpPr>
        <p:spPr>
          <a:xfrm>
            <a:off x="3838888" y="15382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8"/>
          <p:cNvSpPr/>
          <p:nvPr/>
        </p:nvSpPr>
        <p:spPr>
          <a:xfrm>
            <a:off x="6269138"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8"/>
          <p:cNvSpPr/>
          <p:nvPr/>
        </p:nvSpPr>
        <p:spPr>
          <a:xfrm>
            <a:off x="6269138" y="4534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8"/>
          <p:cNvSpPr/>
          <p:nvPr/>
        </p:nvSpPr>
        <p:spPr>
          <a:xfrm>
            <a:off x="3486388" y="5986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G 2A 1Q2A">
  <p:cSld name="SECTION_HEADER_7">
    <p:spTree>
      <p:nvGrpSpPr>
        <p:cNvPr id="1" name="Shape 118"/>
        <p:cNvGrpSpPr/>
        <p:nvPr/>
      </p:nvGrpSpPr>
      <p:grpSpPr>
        <a:xfrm>
          <a:off x="0" y="0"/>
          <a:ext cx="0" cy="0"/>
          <a:chOff x="0" y="0"/>
          <a:chExt cx="0" cy="0"/>
        </a:xfrm>
      </p:grpSpPr>
      <p:sp>
        <p:nvSpPr>
          <p:cNvPr id="119" name="Google Shape;119;p9"/>
          <p:cNvSpPr txBox="1">
            <a:spLocks noGrp="1"/>
          </p:cNvSpPr>
          <p:nvPr>
            <p:ph type="body" idx="1"/>
          </p:nvPr>
        </p:nvSpPr>
        <p:spPr>
          <a:xfrm>
            <a:off x="192625" y="1498325"/>
            <a:ext cx="8715300" cy="11718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
        <p:nvSpPr>
          <p:cNvPr id="120" name="Google Shape;120;p9"/>
          <p:cNvSpPr txBox="1">
            <a:spLocks noGrp="1"/>
          </p:cNvSpPr>
          <p:nvPr>
            <p:ph type="body" idx="2"/>
          </p:nvPr>
        </p:nvSpPr>
        <p:spPr>
          <a:xfrm>
            <a:off x="192625" y="2902275"/>
            <a:ext cx="8715300" cy="30654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27"/>
        <p:cNvGrpSpPr/>
        <p:nvPr/>
      </p:nvGrpSpPr>
      <p:grpSpPr>
        <a:xfrm>
          <a:off x="0" y="0"/>
          <a:ext cx="0" cy="0"/>
          <a:chOff x="0" y="0"/>
          <a:chExt cx="0" cy="0"/>
        </a:xfrm>
      </p:grpSpPr>
      <p:sp>
        <p:nvSpPr>
          <p:cNvPr id="128" name="Google Shape;128;p1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0" name="Google Shape;130;p1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0" cstate="email">
            <a:alphaModFix/>
            <a:extLst>
              <a:ext uri="{28A0092B-C50C-407E-A947-70E740481C1C}">
                <a14:useLocalDpi xmlns:a14="http://schemas.microsoft.com/office/drawing/2010/main" val="0"/>
              </a:ext>
            </a:extLst>
          </a:blip>
          <a:srcRect/>
          <a:stretch/>
        </p:blipFill>
        <p:spPr>
          <a:xfrm>
            <a:off x="142997" y="6316355"/>
            <a:ext cx="481175" cy="374808"/>
          </a:xfrm>
          <a:prstGeom prst="rect">
            <a:avLst/>
          </a:prstGeom>
          <a:noFill/>
          <a:ln>
            <a:noFill/>
          </a:ln>
        </p:spPr>
      </p:pic>
      <p:sp>
        <p:nvSpPr>
          <p:cNvPr id="10" name="Google Shape;10;p1"/>
          <p:cNvSpPr txBox="1"/>
          <p:nvPr/>
        </p:nvSpPr>
        <p:spPr>
          <a:xfrm>
            <a:off x="6241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rgbClr val="000000"/>
                </a:solidFill>
                <a:highlight>
                  <a:srgbClr val="FBAF33"/>
                </a:highlight>
                <a:latin typeface="Arial"/>
                <a:ea typeface="Arial"/>
                <a:cs typeface="Arial"/>
                <a:sym typeface="Arial"/>
              </a:rPr>
              <a:t>K̓TSI H̓A̓GI̓UƛA</a:t>
            </a:r>
            <a:r>
              <a:rPr lang="en" sz="1200" b="1" i="0" u="none" strike="noStrike" cap="none">
                <a:solidFill>
                  <a:srgbClr val="000000"/>
                </a:solidFill>
                <a:highlight>
                  <a:srgbClr val="FBAF33"/>
                </a:highlight>
                <a:latin typeface="Comfortaa"/>
                <a:ea typeface="Comfortaa"/>
                <a:cs typeface="Comfortaa"/>
                <a:sym typeface="Comfortaa"/>
              </a:rPr>
              <a:t> - DON’T OVERHARVEST</a:t>
            </a:r>
            <a:r>
              <a:rPr lang="en" sz="1200" b="0" i="0" u="none" strike="noStrike" cap="none">
                <a:solidFill>
                  <a:srgbClr val="000000"/>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HANDBOOK</a:t>
            </a:r>
            <a:endParaRPr sz="1200" b="1" i="0" u="none" strike="noStrike" cap="none">
              <a:solidFill>
                <a:srgbClr val="72501D"/>
              </a:solidFill>
              <a:highlight>
                <a:srgbClr val="FFFFFF"/>
              </a:highlight>
              <a:latin typeface="Comfortaa"/>
              <a:ea typeface="Comfortaa"/>
              <a:cs typeface="Comfortaa"/>
              <a:sym typeface="Comforta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1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700"/>
              <a:buNone/>
              <a:defRPr sz="2200"/>
            </a:lvl2pPr>
            <a:lvl3pPr lvl="2">
              <a:spcBef>
                <a:spcPts val="0"/>
              </a:spcBef>
              <a:spcAft>
                <a:spcPts val="0"/>
              </a:spcAft>
              <a:buSzPts val="1700"/>
              <a:buNone/>
              <a:defRPr sz="2200"/>
            </a:lvl3pPr>
            <a:lvl4pPr lvl="3">
              <a:spcBef>
                <a:spcPts val="0"/>
              </a:spcBef>
              <a:spcAft>
                <a:spcPts val="0"/>
              </a:spcAft>
              <a:buSzPts val="1700"/>
              <a:buNone/>
              <a:defRPr sz="2200"/>
            </a:lvl4pPr>
            <a:lvl5pPr lvl="4">
              <a:spcBef>
                <a:spcPts val="0"/>
              </a:spcBef>
              <a:spcAft>
                <a:spcPts val="0"/>
              </a:spcAft>
              <a:buSzPts val="1700"/>
              <a:buNone/>
              <a:defRPr sz="2200"/>
            </a:lvl5pPr>
            <a:lvl6pPr lvl="5">
              <a:spcBef>
                <a:spcPts val="0"/>
              </a:spcBef>
              <a:spcAft>
                <a:spcPts val="0"/>
              </a:spcAft>
              <a:buSzPts val="1700"/>
              <a:buNone/>
              <a:defRPr sz="2200"/>
            </a:lvl6pPr>
            <a:lvl7pPr lvl="6">
              <a:spcBef>
                <a:spcPts val="0"/>
              </a:spcBef>
              <a:spcAft>
                <a:spcPts val="0"/>
              </a:spcAft>
              <a:buSzPts val="1700"/>
              <a:buNone/>
              <a:defRPr sz="2200"/>
            </a:lvl7pPr>
            <a:lvl8pPr lvl="7">
              <a:spcBef>
                <a:spcPts val="0"/>
              </a:spcBef>
              <a:spcAft>
                <a:spcPts val="0"/>
              </a:spcAft>
              <a:buSzPts val="1700"/>
              <a:buNone/>
              <a:defRPr sz="2200"/>
            </a:lvl8pPr>
            <a:lvl9pPr lvl="8">
              <a:spcBef>
                <a:spcPts val="0"/>
              </a:spcBef>
              <a:spcAft>
                <a:spcPts val="0"/>
              </a:spcAft>
              <a:buSzPts val="1700"/>
              <a:buNone/>
              <a:defRPr sz="2200"/>
            </a:lvl9pPr>
          </a:lstStyle>
          <a:p>
            <a:endParaRPr/>
          </a:p>
        </p:txBody>
      </p:sp>
      <p:sp>
        <p:nvSpPr>
          <p:cNvPr id="123" name="Google Shape;123;p10"/>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marR="0" lvl="0" algn="l"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6" name="Google Shape;126;p1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s://www.environmentbellarine.org.au/resources/BCN_Booklet_Coastal_Plants.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6iUod0IKfk4"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vic.gov.au/our-10-diy-hacks-make-your-garden-wildlife-haven" TargetMode="External"/><Relationship Id="rId5" Type="http://schemas.openxmlformats.org/officeDocument/2006/relationships/hyperlink" Target="https://gardensforwildlifevictoria.com/welcome/elements-of-a-wildlife-garden/" TargetMode="External"/><Relationship Id="rId4" Type="http://schemas.openxmlformats.org/officeDocument/2006/relationships/hyperlink" Target="https://gardensforwildlifevictoria.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k1N_4BdA3_w"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lyWrXRE5o58"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2"/>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3997" cy="6858002"/>
          </a:xfrm>
          <a:prstGeom prst="rect">
            <a:avLst/>
          </a:prstGeom>
          <a:noFill/>
          <a:ln>
            <a:noFill/>
          </a:ln>
        </p:spPr>
      </p:pic>
      <p:pic>
        <p:nvPicPr>
          <p:cNvPr id="201" name="Google Shape;201;p22"/>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0" y="5827239"/>
            <a:ext cx="9144000" cy="1026972"/>
          </a:xfrm>
          <a:prstGeom prst="rect">
            <a:avLst/>
          </a:prstGeom>
          <a:noFill/>
          <a:ln>
            <a:noFill/>
          </a:ln>
        </p:spPr>
      </p:pic>
      <p:sp>
        <p:nvSpPr>
          <p:cNvPr id="202" name="Google Shape;202;p22"/>
          <p:cNvSpPr txBox="1"/>
          <p:nvPr/>
        </p:nvSpPr>
        <p:spPr>
          <a:xfrm>
            <a:off x="1342025" y="337875"/>
            <a:ext cx="76152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Volunteering for Threatened Flora</a:t>
            </a:r>
            <a:endParaRPr sz="1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2"/>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301" name="Google Shape;301;p32"/>
          <p:cNvSpPr txBox="1"/>
          <p:nvPr/>
        </p:nvSpPr>
        <p:spPr>
          <a:xfrm>
            <a:off x="5571275" y="342900"/>
            <a:ext cx="3086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1700"/>
          </a:p>
        </p:txBody>
      </p:sp>
      <p:sp>
        <p:nvSpPr>
          <p:cNvPr id="304" name="Google Shape;304;p32"/>
          <p:cNvSpPr/>
          <p:nvPr/>
        </p:nvSpPr>
        <p:spPr>
          <a:xfrm>
            <a:off x="1" y="1022850"/>
            <a:ext cx="9144000" cy="4793159"/>
          </a:xfrm>
          <a:prstGeom prst="rect">
            <a:avLst/>
          </a:prstGeom>
          <a:solidFill>
            <a:srgbClr val="000000">
              <a:alpha val="325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Botanical illustration</a:t>
            </a:r>
            <a:endParaRPr sz="1700">
              <a:solidFill>
                <a:schemeClr val="lt1"/>
              </a:solidFill>
            </a:endParaRPr>
          </a:p>
        </p:txBody>
      </p:sp>
      <p:sp>
        <p:nvSpPr>
          <p:cNvPr id="306" name="Google Shape;306;p32"/>
          <p:cNvSpPr txBox="1"/>
          <p:nvPr/>
        </p:nvSpPr>
        <p:spPr>
          <a:xfrm>
            <a:off x="4896293" y="1103132"/>
            <a:ext cx="3987182" cy="4183911"/>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Botany is the scientific study of plants.</a:t>
            </a: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 began before cameras were invented, so drawing lifelike pictures of plants was an important skill. </a:t>
            </a: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Botanical illustrations need to be a </a:t>
            </a:r>
            <a:r>
              <a:rPr lang="en" sz="1800" b="1">
                <a:solidFill>
                  <a:srgbClr val="FFFFFF"/>
                </a:solidFill>
              </a:rPr>
              <a:t>lifelike</a:t>
            </a:r>
            <a:r>
              <a:rPr lang="en" sz="1800">
                <a:solidFill>
                  <a:srgbClr val="FFFFFF"/>
                </a:solidFill>
              </a:rPr>
              <a:t> representation of a plant.</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 key is to draw exactly what you see, with no artistic addition.</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An accurate botanical drawing will show a plant’s </a:t>
            </a:r>
            <a:r>
              <a:rPr lang="en" sz="1800" b="1">
                <a:solidFill>
                  <a:srgbClr val="FFFFFF"/>
                </a:solidFill>
              </a:rPr>
              <a:t>unique features</a:t>
            </a:r>
            <a:r>
              <a:rPr lang="en" sz="1800">
                <a:solidFill>
                  <a:srgbClr val="FFFFFF"/>
                </a:solidFill>
              </a:rPr>
              <a:t> which allow scientists to tell one species from another. </a:t>
            </a:r>
            <a:endParaRPr sz="1800" u="sng">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68;p28">
            <a:extLst>
              <a:ext uri="{FF2B5EF4-FFF2-40B4-BE49-F238E27FC236}">
                <a16:creationId xmlns:a16="http://schemas.microsoft.com/office/drawing/2014/main" id="{69D64229-23EC-5B85-1C55-90FB33D0B8FD}"/>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8" y="0"/>
            <a:ext cx="9143997" cy="6858002"/>
          </a:xfrm>
          <a:prstGeom prst="rect">
            <a:avLst/>
          </a:prstGeom>
          <a:solidFill>
            <a:srgbClr val="15064D"/>
          </a:solidFill>
          <a:ln>
            <a:noFill/>
          </a:ln>
        </p:spPr>
      </p:pic>
      <p:sp>
        <p:nvSpPr>
          <p:cNvPr id="12" name="Rectangle 11">
            <a:extLst>
              <a:ext uri="{FF2B5EF4-FFF2-40B4-BE49-F238E27FC236}">
                <a16:creationId xmlns:a16="http://schemas.microsoft.com/office/drawing/2014/main" id="{6FBC60CC-02DD-726C-402C-A05569FCFD89}"/>
              </a:ext>
            </a:extLst>
          </p:cNvPr>
          <p:cNvSpPr/>
          <p:nvPr/>
        </p:nvSpPr>
        <p:spPr>
          <a:xfrm>
            <a:off x="4643967" y="1021974"/>
            <a:ext cx="4498442" cy="4812300"/>
          </a:xfrm>
          <a:prstGeom prst="rect">
            <a:avLst/>
          </a:prstGeom>
          <a:solidFill>
            <a:srgbClr val="D4C8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77;p29">
            <a:extLst>
              <a:ext uri="{FF2B5EF4-FFF2-40B4-BE49-F238E27FC236}">
                <a16:creationId xmlns:a16="http://schemas.microsoft.com/office/drawing/2014/main" id="{812497EF-07A2-F6FE-FF62-3637FC37A5D7}"/>
              </a:ext>
            </a:extLst>
          </p:cNvPr>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lvl="0" algn="r"/>
            <a:r>
              <a:rPr lang="en-US" sz="2700" b="1">
                <a:solidFill>
                  <a:schemeClr val="lt1"/>
                </a:solidFill>
              </a:rPr>
              <a:t>Activity 3: Botanical illustration</a:t>
            </a:r>
            <a:endParaRPr lang="en-US" sz="1700">
              <a:solidFill>
                <a:schemeClr val="lt1"/>
              </a:solidFill>
            </a:endParaRPr>
          </a:p>
        </p:txBody>
      </p:sp>
      <p:pic>
        <p:nvPicPr>
          <p:cNvPr id="2052" name="Picture 4">
            <a:extLst>
              <a:ext uri="{FF2B5EF4-FFF2-40B4-BE49-F238E27FC236}">
                <a16:creationId xmlns:a16="http://schemas.microsoft.com/office/drawing/2014/main" id="{7C4A9B45-1928-12DA-3042-6FD70D6EFD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87" t="20907" r="45081" b="9872"/>
          <a:stretch>
            <a:fillRect/>
          </a:stretch>
        </p:blipFill>
        <p:spPr bwMode="auto">
          <a:xfrm>
            <a:off x="-44450" y="1021974"/>
            <a:ext cx="5248311" cy="48123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278;p29">
            <a:extLst>
              <a:ext uri="{FF2B5EF4-FFF2-40B4-BE49-F238E27FC236}">
                <a16:creationId xmlns:a16="http://schemas.microsoft.com/office/drawing/2014/main" id="{43FC8910-DE1B-2F43-B426-C0967ACE58BA}"/>
              </a:ext>
            </a:extLst>
          </p:cNvPr>
          <p:cNvSpPr txBox="1"/>
          <p:nvPr/>
        </p:nvSpPr>
        <p:spPr>
          <a:xfrm>
            <a:off x="5246724" y="1099335"/>
            <a:ext cx="3589052" cy="3882629"/>
          </a:xfrm>
          <a:prstGeom prst="rect">
            <a:avLst/>
          </a:prstGeom>
          <a:noFill/>
          <a:ln>
            <a:noFill/>
          </a:ln>
        </p:spPr>
        <p:txBody>
          <a:bodyPr spcFirstLastPara="1" wrap="square" lIns="0" tIns="25925" rIns="0" bIns="0" anchor="t" anchorCtr="0">
            <a:noAutofit/>
          </a:bodyPr>
          <a:lstStyle/>
          <a:p>
            <a:pPr marL="457200" indent="-342900">
              <a:spcBef>
                <a:spcPts val="1000"/>
              </a:spcBef>
              <a:buClr>
                <a:srgbClr val="FFFFFF"/>
              </a:buClr>
              <a:buSzPts val="1800"/>
              <a:buFont typeface="Arial"/>
              <a:buChar char="●"/>
            </a:pPr>
            <a:r>
              <a:rPr lang="en-US" sz="1800">
                <a:solidFill>
                  <a:srgbClr val="FFFFFF"/>
                </a:solidFill>
              </a:rPr>
              <a:t>Is this botanical illustration accurate enough for you to recognize which wattle species it is? </a:t>
            </a:r>
          </a:p>
          <a:p>
            <a:pPr marL="457200" indent="-342900">
              <a:spcBef>
                <a:spcPts val="1000"/>
              </a:spcBef>
              <a:buClr>
                <a:srgbClr val="FFFFFF"/>
              </a:buClr>
              <a:buSzPts val="1800"/>
              <a:buFont typeface="Arial"/>
              <a:buChar char="●"/>
            </a:pPr>
            <a:r>
              <a:rPr lang="en-US" sz="1800">
                <a:solidFill>
                  <a:srgbClr val="FFFFFF"/>
                </a:solidFill>
              </a:rPr>
              <a:t>It was drawn by Sarah Kay in Adelaide in 1882. </a:t>
            </a:r>
          </a:p>
          <a:p>
            <a:pPr marL="457200" indent="-342900">
              <a:spcBef>
                <a:spcPts val="1000"/>
              </a:spcBef>
              <a:buClr>
                <a:srgbClr val="FFFFFF"/>
              </a:buClr>
              <a:buSzPts val="1800"/>
              <a:buFont typeface="Arial"/>
              <a:buChar char="●"/>
            </a:pPr>
            <a:r>
              <a:rPr lang="en-US" sz="1800">
                <a:solidFill>
                  <a:srgbClr val="FFFFFF"/>
                </a:solidFill>
              </a:rPr>
              <a:t>How old is this illustration?</a:t>
            </a:r>
          </a:p>
          <a:p>
            <a:pPr marL="457200" indent="-342900">
              <a:spcBef>
                <a:spcPts val="1000"/>
              </a:spcBef>
              <a:buClr>
                <a:srgbClr val="FFFFFF"/>
              </a:buClr>
              <a:buSzPts val="1800"/>
              <a:buFont typeface="Arial"/>
              <a:buChar char="●"/>
            </a:pPr>
            <a:endParaRPr lang="en-US" sz="800">
              <a:solidFill>
                <a:srgbClr val="FFFFFF"/>
              </a:solidFill>
            </a:endParaRPr>
          </a:p>
          <a:p>
            <a:pPr marL="114300">
              <a:spcBef>
                <a:spcPts val="1000"/>
              </a:spcBef>
              <a:buClr>
                <a:srgbClr val="FFFFFF"/>
              </a:buClr>
              <a:buSzPts val="1800"/>
            </a:pPr>
            <a:endParaRPr lang="en-US" sz="1600">
              <a:solidFill>
                <a:srgbClr val="FFFFFF"/>
              </a:solidFill>
            </a:endParaRPr>
          </a:p>
          <a:p>
            <a:pPr marL="457200" indent="-342900">
              <a:spcBef>
                <a:spcPts val="1000"/>
              </a:spcBef>
              <a:buClr>
                <a:srgbClr val="FFFFFF"/>
              </a:buClr>
              <a:buSzPts val="1800"/>
              <a:buFont typeface="Arial"/>
              <a:buChar char="●"/>
            </a:pPr>
            <a:r>
              <a:rPr lang="en-US" sz="1800">
                <a:solidFill>
                  <a:srgbClr val="06B3AC"/>
                </a:solidFill>
              </a:rPr>
              <a:t>You will practice your own botanical illustrations next.</a:t>
            </a:r>
          </a:p>
          <a:p>
            <a:pPr marL="457200" indent="-342900">
              <a:spcBef>
                <a:spcPts val="1000"/>
              </a:spcBef>
              <a:buClr>
                <a:srgbClr val="FFFFFF"/>
              </a:buClr>
              <a:buSzPts val="1800"/>
              <a:buFont typeface="Arial"/>
              <a:buChar char="●"/>
            </a:pPr>
            <a:r>
              <a:rPr lang="en-US" sz="1800">
                <a:solidFill>
                  <a:srgbClr val="06B3AC"/>
                </a:solidFill>
              </a:rPr>
              <a:t>Concentrate on drawing what you see: like the number, size and shape of the plant parts.</a:t>
            </a:r>
          </a:p>
          <a:p>
            <a:pPr marL="114300">
              <a:spcBef>
                <a:spcPts val="1000"/>
              </a:spcBef>
              <a:buClr>
                <a:srgbClr val="FFFFFF"/>
              </a:buClr>
              <a:buSzPts val="1800"/>
            </a:pPr>
            <a:endParaRPr lang="en-US" sz="600">
              <a:solidFill>
                <a:srgbClr val="FFFFFF"/>
              </a:solidFill>
            </a:endParaRPr>
          </a:p>
          <a:p>
            <a:pPr marL="114300">
              <a:spcBef>
                <a:spcPts val="1000"/>
              </a:spcBef>
              <a:buSzPts val="1800"/>
            </a:pPr>
            <a:endParaRPr lang="en-US" sz="600">
              <a:solidFill>
                <a:srgbClr val="FFFFFF"/>
              </a:solidFill>
            </a:endParaRPr>
          </a:p>
          <a:p>
            <a:pPr marL="114300">
              <a:spcBef>
                <a:spcPts val="1000"/>
              </a:spcBef>
              <a:buClr>
                <a:srgbClr val="FFFFFF"/>
              </a:buClr>
              <a:buSzPts val="1800"/>
            </a:pPr>
            <a:r>
              <a:rPr lang="en-US" sz="1800">
                <a:solidFill>
                  <a:srgbClr val="15064D"/>
                </a:solidFill>
              </a:rPr>
              <a:t>Don’t forget to sign and date your illustration.</a:t>
            </a:r>
            <a:endParaRPr sz="1800">
              <a:solidFill>
                <a:srgbClr val="15064D"/>
              </a:solidFill>
            </a:endParaRPr>
          </a:p>
        </p:txBody>
      </p:sp>
      <p:pic>
        <p:nvPicPr>
          <p:cNvPr id="15" name="Picture 4">
            <a:extLst>
              <a:ext uri="{FF2B5EF4-FFF2-40B4-BE49-F238E27FC236}">
                <a16:creationId xmlns:a16="http://schemas.microsoft.com/office/drawing/2014/main" id="{FC745064-4B12-BA52-DCE3-F17EA20CA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 t="88472" r="86172" b="3523"/>
          <a:stretch>
            <a:fillRect/>
          </a:stretch>
        </p:blipFill>
        <p:spPr bwMode="auto">
          <a:xfrm>
            <a:off x="433227" y="4887072"/>
            <a:ext cx="1061663" cy="49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485AF6A-17C1-5C31-6920-FB167CD497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72" t="92165" r="37129" b="-170"/>
          <a:stretch>
            <a:fillRect/>
          </a:stretch>
        </p:blipFill>
        <p:spPr bwMode="auto">
          <a:xfrm>
            <a:off x="441911" y="5326006"/>
            <a:ext cx="1061663" cy="49000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69;p28">
            <a:extLst>
              <a:ext uri="{FF2B5EF4-FFF2-40B4-BE49-F238E27FC236}">
                <a16:creationId xmlns:a16="http://schemas.microsoft.com/office/drawing/2014/main" id="{BCBAF9B8-46BD-A92B-2ED4-1C9C5833AB35}"/>
              </a:ext>
            </a:extLst>
          </p:cNvPr>
          <p:cNvSpPr/>
          <p:nvPr/>
        </p:nvSpPr>
        <p:spPr>
          <a:xfrm flipH="1">
            <a:off x="0" y="1022850"/>
            <a:ext cx="2572088" cy="4812300"/>
          </a:xfrm>
          <a:custGeom>
            <a:avLst/>
            <a:gdLst>
              <a:gd name="connsiteX0" fmla="*/ 0 w 9142412"/>
              <a:gd name="connsiteY0" fmla="*/ 0 h 4812300"/>
              <a:gd name="connsiteX1" fmla="*/ 9142412 w 9142412"/>
              <a:gd name="connsiteY1" fmla="*/ 0 h 4812300"/>
              <a:gd name="connsiteX2" fmla="*/ 9142412 w 9142412"/>
              <a:gd name="connsiteY2" fmla="*/ 4812300 h 4812300"/>
              <a:gd name="connsiteX3" fmla="*/ 0 w 9142412"/>
              <a:gd name="connsiteY3" fmla="*/ 4812300 h 4812300"/>
              <a:gd name="connsiteX4" fmla="*/ 0 w 9142412"/>
              <a:gd name="connsiteY4" fmla="*/ 0 h 4812300"/>
              <a:gd name="connsiteX0" fmla="*/ 4572000 w 9142412"/>
              <a:gd name="connsiteY0" fmla="*/ 0 h 4827711"/>
              <a:gd name="connsiteX1" fmla="*/ 9142412 w 9142412"/>
              <a:gd name="connsiteY1" fmla="*/ 15411 h 4827711"/>
              <a:gd name="connsiteX2" fmla="*/ 9142412 w 9142412"/>
              <a:gd name="connsiteY2" fmla="*/ 4827711 h 4827711"/>
              <a:gd name="connsiteX3" fmla="*/ 0 w 9142412"/>
              <a:gd name="connsiteY3" fmla="*/ 4827711 h 4827711"/>
              <a:gd name="connsiteX4" fmla="*/ 4572000 w 9142412"/>
              <a:gd name="connsiteY4" fmla="*/ 0 h 4827711"/>
              <a:gd name="connsiteX0" fmla="*/ 1058238 w 5628650"/>
              <a:gd name="connsiteY0" fmla="*/ 0 h 4827711"/>
              <a:gd name="connsiteX1" fmla="*/ 5628650 w 5628650"/>
              <a:gd name="connsiteY1" fmla="*/ 15411 h 4827711"/>
              <a:gd name="connsiteX2" fmla="*/ 5628650 w 5628650"/>
              <a:gd name="connsiteY2" fmla="*/ 4827711 h 4827711"/>
              <a:gd name="connsiteX3" fmla="*/ 0 w 5628650"/>
              <a:gd name="connsiteY3" fmla="*/ 4817437 h 4827711"/>
              <a:gd name="connsiteX4" fmla="*/ 1058238 w 5628650"/>
              <a:gd name="connsiteY4" fmla="*/ 0 h 4827711"/>
              <a:gd name="connsiteX0" fmla="*/ 2101065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2101065 w 5628650"/>
              <a:gd name="connsiteY4" fmla="*/ 10275 h 4812300"/>
              <a:gd name="connsiteX0" fmla="*/ 5193586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5193586 w 5628650"/>
              <a:gd name="connsiteY4" fmla="*/ 10275 h 4812300"/>
              <a:gd name="connsiteX0" fmla="*/ 5203860 w 5628650"/>
              <a:gd name="connsiteY0" fmla="*/ 5138 h 4812300"/>
              <a:gd name="connsiteX1" fmla="*/ 5628650 w 5628650"/>
              <a:gd name="connsiteY1" fmla="*/ 0 h 4812300"/>
              <a:gd name="connsiteX2" fmla="*/ 5628650 w 5628650"/>
              <a:gd name="connsiteY2" fmla="*/ 4812300 h 4812300"/>
              <a:gd name="connsiteX3" fmla="*/ 0 w 5628650"/>
              <a:gd name="connsiteY3" fmla="*/ 4802026 h 4812300"/>
              <a:gd name="connsiteX4" fmla="*/ 5203860 w 5628650"/>
              <a:gd name="connsiteY4" fmla="*/ 5138 h 4812300"/>
              <a:gd name="connsiteX0" fmla="*/ 2147298 w 2572088"/>
              <a:gd name="connsiteY0" fmla="*/ 5138 h 4812300"/>
              <a:gd name="connsiteX1" fmla="*/ 2572088 w 2572088"/>
              <a:gd name="connsiteY1" fmla="*/ 0 h 4812300"/>
              <a:gd name="connsiteX2" fmla="*/ 2572088 w 2572088"/>
              <a:gd name="connsiteY2" fmla="*/ 4812300 h 4812300"/>
              <a:gd name="connsiteX3" fmla="*/ 0 w 2572088"/>
              <a:gd name="connsiteY3" fmla="*/ 4796889 h 4812300"/>
              <a:gd name="connsiteX4" fmla="*/ 2147298 w 2572088"/>
              <a:gd name="connsiteY4" fmla="*/ 5138 h 481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088" h="4812300">
                <a:moveTo>
                  <a:pt x="2147298" y="5138"/>
                </a:moveTo>
                <a:lnTo>
                  <a:pt x="2572088" y="0"/>
                </a:lnTo>
                <a:lnTo>
                  <a:pt x="2572088" y="4812300"/>
                </a:lnTo>
                <a:lnTo>
                  <a:pt x="0" y="4796889"/>
                </a:lnTo>
                <a:lnTo>
                  <a:pt x="2147298" y="5138"/>
                </a:lnTo>
                <a:close/>
              </a:path>
            </a:pathLst>
          </a:custGeom>
          <a:solidFill>
            <a:srgbClr val="15064D">
              <a:alpha val="6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955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a:extLst>
            <a:ext uri="{FF2B5EF4-FFF2-40B4-BE49-F238E27FC236}">
              <a16:creationId xmlns:a16="http://schemas.microsoft.com/office/drawing/2014/main" id="{66E84294-AA30-EEC6-DD0F-DC1DD60660F3}"/>
            </a:ext>
          </a:extLst>
        </p:cNvPr>
        <p:cNvGrpSpPr/>
        <p:nvPr/>
      </p:nvGrpSpPr>
      <p:grpSpPr>
        <a:xfrm>
          <a:off x="0" y="0"/>
          <a:ext cx="0" cy="0"/>
          <a:chOff x="0" y="0"/>
          <a:chExt cx="0" cy="0"/>
        </a:xfrm>
      </p:grpSpPr>
      <p:pic>
        <p:nvPicPr>
          <p:cNvPr id="330" name="Google Shape;330;p35">
            <a:extLst>
              <a:ext uri="{FF2B5EF4-FFF2-40B4-BE49-F238E27FC236}">
                <a16:creationId xmlns:a16="http://schemas.microsoft.com/office/drawing/2014/main" id="{7102ED59-C73A-F743-5F58-42029F5260C5}"/>
              </a:ext>
            </a:extLst>
          </p:cNvPr>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8432464" y="6331382"/>
            <a:ext cx="560539" cy="320738"/>
          </a:xfrm>
          <a:prstGeom prst="rect">
            <a:avLst/>
          </a:prstGeom>
          <a:noFill/>
          <a:ln>
            <a:noFill/>
          </a:ln>
        </p:spPr>
      </p:pic>
      <p:pic>
        <p:nvPicPr>
          <p:cNvPr id="331" name="Google Shape;331;p35">
            <a:extLst>
              <a:ext uri="{FF2B5EF4-FFF2-40B4-BE49-F238E27FC236}">
                <a16:creationId xmlns:a16="http://schemas.microsoft.com/office/drawing/2014/main" id="{D5A5229A-8381-3050-206A-DAF123CD7287}"/>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7180079" y="6276550"/>
            <a:ext cx="1111788" cy="450050"/>
          </a:xfrm>
          <a:prstGeom prst="rect">
            <a:avLst/>
          </a:prstGeom>
          <a:noFill/>
          <a:ln>
            <a:noFill/>
          </a:ln>
        </p:spPr>
      </p:pic>
      <p:sp>
        <p:nvSpPr>
          <p:cNvPr id="6" name="Rectangle 5">
            <a:extLst>
              <a:ext uri="{FF2B5EF4-FFF2-40B4-BE49-F238E27FC236}">
                <a16:creationId xmlns:a16="http://schemas.microsoft.com/office/drawing/2014/main" id="{2C3FCC29-F08D-6FA6-C4F4-360E4EC6E81D}"/>
              </a:ext>
            </a:extLst>
          </p:cNvPr>
          <p:cNvSpPr/>
          <p:nvPr/>
        </p:nvSpPr>
        <p:spPr>
          <a:xfrm>
            <a:off x="4208016" y="6549180"/>
            <a:ext cx="781234" cy="20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A9F28F6E-8AB3-65CE-8535-E2E232E1F581}"/>
              </a:ext>
            </a:extLst>
          </p:cNvPr>
          <p:cNvSpPr txBox="1"/>
          <p:nvPr/>
        </p:nvSpPr>
        <p:spPr>
          <a:xfrm>
            <a:off x="5994400" y="520700"/>
            <a:ext cx="2998603" cy="2462213"/>
          </a:xfrm>
          <a:prstGeom prst="rect">
            <a:avLst/>
          </a:prstGeom>
          <a:noFill/>
          <a:ln w="28575">
            <a:solidFill>
              <a:srgbClr val="06B3AC"/>
            </a:solidFill>
          </a:ln>
        </p:spPr>
        <p:txBody>
          <a:bodyPr wrap="square" rtlCol="0">
            <a:spAutoFit/>
          </a:bodyPr>
          <a:lstStyle/>
          <a:p>
            <a:r>
              <a:rPr lang="en-US" sz="2000">
                <a:solidFill>
                  <a:srgbClr val="06B3AC"/>
                </a:solidFill>
              </a:rPr>
              <a:t>Add your own botanical illustration here.</a:t>
            </a:r>
          </a:p>
          <a:p>
            <a:endParaRPr lang="en-US" sz="1800"/>
          </a:p>
          <a:p>
            <a:r>
              <a:rPr lang="en-US" sz="1800"/>
              <a:t>Focus on the number of parts, and</a:t>
            </a:r>
          </a:p>
          <a:p>
            <a:r>
              <a:rPr lang="en-US" sz="1800"/>
              <a:t>the shape and size (the scale) of parts of the plant.</a:t>
            </a:r>
          </a:p>
          <a:p>
            <a:endParaRPr lang="en-US" sz="1800"/>
          </a:p>
          <a:p>
            <a:endParaRPr lang="en-US" sz="600"/>
          </a:p>
        </p:txBody>
      </p:sp>
      <p:pic>
        <p:nvPicPr>
          <p:cNvPr id="14" name="Picture 13">
            <a:extLst>
              <a:ext uri="{FF2B5EF4-FFF2-40B4-BE49-F238E27FC236}">
                <a16:creationId xmlns:a16="http://schemas.microsoft.com/office/drawing/2014/main" id="{187EF018-0B08-9A58-4202-B43A4D73B9D7}"/>
              </a:ext>
            </a:extLst>
          </p:cNvPr>
          <p:cNvPicPr>
            <a:picLocks noChangeAspect="1"/>
          </p:cNvPicPr>
          <p:nvPr/>
        </p:nvPicPr>
        <p:blipFill>
          <a:blip r:embed="rId5"/>
          <a:srcRect l="43819" t="31667" r="7782" b="62812"/>
          <a:stretch>
            <a:fillRect/>
          </a:stretch>
        </p:blipFill>
        <p:spPr>
          <a:xfrm>
            <a:off x="185361" y="102940"/>
            <a:ext cx="4425614" cy="336550"/>
          </a:xfrm>
          <a:prstGeom prst="rect">
            <a:avLst/>
          </a:prstGeom>
        </p:spPr>
      </p:pic>
      <p:pic>
        <p:nvPicPr>
          <p:cNvPr id="17" name="Picture 16">
            <a:extLst>
              <a:ext uri="{FF2B5EF4-FFF2-40B4-BE49-F238E27FC236}">
                <a16:creationId xmlns:a16="http://schemas.microsoft.com/office/drawing/2014/main" id="{AC9201B8-F1F2-A024-AAE3-91933AD908BA}"/>
              </a:ext>
            </a:extLst>
          </p:cNvPr>
          <p:cNvPicPr>
            <a:picLocks noChangeAspect="1"/>
          </p:cNvPicPr>
          <p:nvPr/>
        </p:nvPicPr>
        <p:blipFill>
          <a:blip r:embed="rId6"/>
          <a:srcRect l="38402" t="31771" r="7153" b="61562"/>
          <a:stretch>
            <a:fillRect/>
          </a:stretch>
        </p:blipFill>
        <p:spPr>
          <a:xfrm>
            <a:off x="150997" y="3429680"/>
            <a:ext cx="4978400" cy="406400"/>
          </a:xfrm>
          <a:prstGeom prst="rect">
            <a:avLst/>
          </a:prstGeom>
        </p:spPr>
      </p:pic>
      <p:pic>
        <p:nvPicPr>
          <p:cNvPr id="18" name="Picture 17">
            <a:extLst>
              <a:ext uri="{FF2B5EF4-FFF2-40B4-BE49-F238E27FC236}">
                <a16:creationId xmlns:a16="http://schemas.microsoft.com/office/drawing/2014/main" id="{88B6351B-EA8E-30B3-47FC-CDDCADE1BA48}"/>
              </a:ext>
            </a:extLst>
          </p:cNvPr>
          <p:cNvPicPr>
            <a:picLocks noChangeAspect="1"/>
          </p:cNvPicPr>
          <p:nvPr/>
        </p:nvPicPr>
        <p:blipFill>
          <a:blip r:embed="rId7"/>
          <a:stretch>
            <a:fillRect/>
          </a:stretch>
        </p:blipFill>
        <p:spPr>
          <a:xfrm>
            <a:off x="185361" y="3907952"/>
            <a:ext cx="5478285" cy="2744168"/>
          </a:xfrm>
          <a:prstGeom prst="rect">
            <a:avLst/>
          </a:prstGeom>
        </p:spPr>
      </p:pic>
      <p:pic>
        <p:nvPicPr>
          <p:cNvPr id="19" name="Picture 18">
            <a:extLst>
              <a:ext uri="{FF2B5EF4-FFF2-40B4-BE49-F238E27FC236}">
                <a16:creationId xmlns:a16="http://schemas.microsoft.com/office/drawing/2014/main" id="{68733201-7612-7BFE-A43F-F171615C6600}"/>
              </a:ext>
            </a:extLst>
          </p:cNvPr>
          <p:cNvPicPr>
            <a:picLocks noChangeAspect="1"/>
          </p:cNvPicPr>
          <p:nvPr/>
        </p:nvPicPr>
        <p:blipFill>
          <a:blip r:embed="rId8">
            <a:alphaModFix/>
          </a:blip>
          <a:srcRect l="74475" t="18549" r="5125" b="47544"/>
          <a:stretch>
            <a:fillRect/>
          </a:stretch>
        </p:blipFill>
        <p:spPr>
          <a:xfrm>
            <a:off x="78371" y="470828"/>
            <a:ext cx="5692263" cy="2889682"/>
          </a:xfrm>
          <a:prstGeom prst="rect">
            <a:avLst/>
          </a:prstGeom>
        </p:spPr>
      </p:pic>
      <p:sp>
        <p:nvSpPr>
          <p:cNvPr id="20" name="Rectangle 19">
            <a:extLst>
              <a:ext uri="{FF2B5EF4-FFF2-40B4-BE49-F238E27FC236}">
                <a16:creationId xmlns:a16="http://schemas.microsoft.com/office/drawing/2014/main" id="{0D06571F-42EA-1A1C-ED48-201A810CE515}"/>
              </a:ext>
            </a:extLst>
          </p:cNvPr>
          <p:cNvSpPr/>
          <p:nvPr/>
        </p:nvSpPr>
        <p:spPr>
          <a:xfrm>
            <a:off x="5994400" y="3836080"/>
            <a:ext cx="2964239" cy="2304370"/>
          </a:xfrm>
          <a:prstGeom prst="rect">
            <a:avLst/>
          </a:prstGeom>
          <a:noFill/>
          <a:ln>
            <a:solidFill>
              <a:srgbClr val="06B3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E12569-BDA9-F54E-709F-C457BC54A52F}"/>
              </a:ext>
            </a:extLst>
          </p:cNvPr>
          <p:cNvSpPr txBox="1"/>
          <p:nvPr/>
        </p:nvSpPr>
        <p:spPr>
          <a:xfrm>
            <a:off x="5987714" y="4057426"/>
            <a:ext cx="2838786" cy="1138773"/>
          </a:xfrm>
          <a:prstGeom prst="rect">
            <a:avLst/>
          </a:prstGeom>
          <a:noFill/>
        </p:spPr>
        <p:txBody>
          <a:bodyPr wrap="square">
            <a:spAutoFit/>
          </a:bodyPr>
          <a:lstStyle/>
          <a:p>
            <a:r>
              <a:rPr lang="en-US" sz="1800"/>
              <a:t>What other details can you add to make your plant more </a:t>
            </a:r>
            <a:r>
              <a:rPr lang="en-AU" sz="1800" noProof="0"/>
              <a:t>recognisable</a:t>
            </a:r>
            <a:r>
              <a:rPr lang="en-US" sz="1800"/>
              <a:t>?</a:t>
            </a:r>
          </a:p>
          <a:p>
            <a:endParaRPr lang="en-US" sz="1400"/>
          </a:p>
        </p:txBody>
      </p:sp>
    </p:spTree>
    <p:extLst>
      <p:ext uri="{BB962C8B-B14F-4D97-AF65-F5344CB8AC3E}">
        <p14:creationId xmlns:p14="http://schemas.microsoft.com/office/powerpoint/2010/main" val="1082270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30" name="Google Shape;330;p35"/>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8432464" y="6331382"/>
            <a:ext cx="560539" cy="320738"/>
          </a:xfrm>
          <a:prstGeom prst="rect">
            <a:avLst/>
          </a:prstGeom>
          <a:noFill/>
          <a:ln>
            <a:noFill/>
          </a:ln>
        </p:spPr>
      </p:pic>
      <p:pic>
        <p:nvPicPr>
          <p:cNvPr id="331" name="Google Shape;331;p35"/>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7180079" y="6276550"/>
            <a:ext cx="1111788" cy="450050"/>
          </a:xfrm>
          <a:prstGeom prst="rect">
            <a:avLst/>
          </a:prstGeom>
          <a:noFill/>
          <a:ln>
            <a:noFill/>
          </a:ln>
        </p:spPr>
      </p:pic>
      <p:sp>
        <p:nvSpPr>
          <p:cNvPr id="6" name="Rectangle 5">
            <a:extLst>
              <a:ext uri="{FF2B5EF4-FFF2-40B4-BE49-F238E27FC236}">
                <a16:creationId xmlns:a16="http://schemas.microsoft.com/office/drawing/2014/main" id="{C8F6181C-C97B-4557-883C-0B25B09BC96A}"/>
              </a:ext>
            </a:extLst>
          </p:cNvPr>
          <p:cNvSpPr/>
          <p:nvPr/>
        </p:nvSpPr>
        <p:spPr>
          <a:xfrm>
            <a:off x="4208016" y="6549180"/>
            <a:ext cx="781234" cy="20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4FF34451-AFD2-3FFA-5C5A-B15B6C20D0C3}"/>
              </a:ext>
            </a:extLst>
          </p:cNvPr>
          <p:cNvPicPr>
            <a:picLocks noChangeAspect="1"/>
          </p:cNvPicPr>
          <p:nvPr/>
        </p:nvPicPr>
        <p:blipFill>
          <a:blip r:embed="rId5"/>
          <a:srcRect l="8819" t="18229" r="8334" b="17709"/>
          <a:stretch>
            <a:fillRect/>
          </a:stretch>
        </p:blipFill>
        <p:spPr>
          <a:xfrm>
            <a:off x="101600" y="583035"/>
            <a:ext cx="5801763" cy="2990850"/>
          </a:xfrm>
          <a:prstGeom prst="rect">
            <a:avLst/>
          </a:prstGeom>
        </p:spPr>
      </p:pic>
      <p:pic>
        <p:nvPicPr>
          <p:cNvPr id="5" name="Picture 4">
            <a:extLst>
              <a:ext uri="{FF2B5EF4-FFF2-40B4-BE49-F238E27FC236}">
                <a16:creationId xmlns:a16="http://schemas.microsoft.com/office/drawing/2014/main" id="{F21BE670-21B6-181A-4591-7544B85B352B}"/>
              </a:ext>
            </a:extLst>
          </p:cNvPr>
          <p:cNvPicPr>
            <a:picLocks noChangeAspect="1"/>
          </p:cNvPicPr>
          <p:nvPr/>
        </p:nvPicPr>
        <p:blipFill>
          <a:blip r:embed="rId6"/>
          <a:srcRect l="8681" t="27396" r="8681" b="9895"/>
          <a:stretch>
            <a:fillRect/>
          </a:stretch>
        </p:blipFill>
        <p:spPr>
          <a:xfrm>
            <a:off x="101599" y="3717110"/>
            <a:ext cx="5801764" cy="2935010"/>
          </a:xfrm>
          <a:prstGeom prst="rect">
            <a:avLst/>
          </a:prstGeom>
        </p:spPr>
      </p:pic>
      <p:pic>
        <p:nvPicPr>
          <p:cNvPr id="8" name="Picture 7">
            <a:extLst>
              <a:ext uri="{FF2B5EF4-FFF2-40B4-BE49-F238E27FC236}">
                <a16:creationId xmlns:a16="http://schemas.microsoft.com/office/drawing/2014/main" id="{9F5E5D7D-E9D3-DE8A-2F78-436C8CD69CDF}"/>
              </a:ext>
            </a:extLst>
          </p:cNvPr>
          <p:cNvPicPr>
            <a:picLocks noChangeAspect="1"/>
          </p:cNvPicPr>
          <p:nvPr/>
        </p:nvPicPr>
        <p:blipFill>
          <a:blip r:embed="rId7"/>
          <a:srcRect l="37568" t="29166" r="7015" b="64271"/>
          <a:stretch>
            <a:fillRect/>
          </a:stretch>
        </p:blipFill>
        <p:spPr>
          <a:xfrm>
            <a:off x="190500" y="102940"/>
            <a:ext cx="5067300" cy="400050"/>
          </a:xfrm>
          <a:prstGeom prst="rect">
            <a:avLst/>
          </a:prstGeom>
        </p:spPr>
      </p:pic>
      <p:sp>
        <p:nvSpPr>
          <p:cNvPr id="12" name="TextBox 11">
            <a:extLst>
              <a:ext uri="{FF2B5EF4-FFF2-40B4-BE49-F238E27FC236}">
                <a16:creationId xmlns:a16="http://schemas.microsoft.com/office/drawing/2014/main" id="{AF691495-7B96-0452-6C08-9B5B96E58FCC}"/>
              </a:ext>
            </a:extLst>
          </p:cNvPr>
          <p:cNvSpPr txBox="1"/>
          <p:nvPr/>
        </p:nvSpPr>
        <p:spPr>
          <a:xfrm>
            <a:off x="5994400" y="520700"/>
            <a:ext cx="2998603" cy="2462213"/>
          </a:xfrm>
          <a:prstGeom prst="rect">
            <a:avLst/>
          </a:prstGeom>
          <a:noFill/>
          <a:ln w="28575">
            <a:solidFill>
              <a:srgbClr val="06B3AC"/>
            </a:solidFill>
          </a:ln>
        </p:spPr>
        <p:txBody>
          <a:bodyPr wrap="square" rtlCol="0">
            <a:spAutoFit/>
          </a:bodyPr>
          <a:lstStyle/>
          <a:p>
            <a:r>
              <a:rPr lang="en-US" sz="2000">
                <a:solidFill>
                  <a:srgbClr val="06B3AC"/>
                </a:solidFill>
              </a:rPr>
              <a:t>Add your own botanical illustration here.</a:t>
            </a:r>
          </a:p>
          <a:p>
            <a:endParaRPr lang="en-US" sz="1800"/>
          </a:p>
          <a:p>
            <a:r>
              <a:rPr lang="en-US" sz="1800"/>
              <a:t>Focus on the number of parts, and</a:t>
            </a:r>
          </a:p>
          <a:p>
            <a:r>
              <a:rPr lang="en-US" sz="1800"/>
              <a:t>the shape and size (the scale) of parts of the plant.</a:t>
            </a:r>
          </a:p>
          <a:p>
            <a:endParaRPr lang="en-US" sz="1800"/>
          </a:p>
          <a:p>
            <a:endParaRPr lang="en-US" sz="600"/>
          </a:p>
        </p:txBody>
      </p:sp>
      <p:sp>
        <p:nvSpPr>
          <p:cNvPr id="13" name="Rectangle 12">
            <a:extLst>
              <a:ext uri="{FF2B5EF4-FFF2-40B4-BE49-F238E27FC236}">
                <a16:creationId xmlns:a16="http://schemas.microsoft.com/office/drawing/2014/main" id="{CF67FC5A-45FF-25FD-BF5D-FEAE6E8F3576}"/>
              </a:ext>
            </a:extLst>
          </p:cNvPr>
          <p:cNvSpPr/>
          <p:nvPr/>
        </p:nvSpPr>
        <p:spPr>
          <a:xfrm>
            <a:off x="5994400" y="3836080"/>
            <a:ext cx="2964239" cy="2304370"/>
          </a:xfrm>
          <a:prstGeom prst="rect">
            <a:avLst/>
          </a:prstGeom>
          <a:noFill/>
          <a:ln>
            <a:solidFill>
              <a:srgbClr val="06B3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130695F-1891-1E25-F65F-152B9F990FFC}"/>
              </a:ext>
            </a:extLst>
          </p:cNvPr>
          <p:cNvSpPr txBox="1"/>
          <p:nvPr/>
        </p:nvSpPr>
        <p:spPr>
          <a:xfrm>
            <a:off x="5987714" y="4057426"/>
            <a:ext cx="2838786" cy="1415772"/>
          </a:xfrm>
          <a:prstGeom prst="rect">
            <a:avLst/>
          </a:prstGeom>
          <a:noFill/>
        </p:spPr>
        <p:txBody>
          <a:bodyPr wrap="square" lIns="91440" tIns="45720" rIns="91440" bIns="45720" anchor="t">
            <a:spAutoFit/>
          </a:bodyPr>
          <a:lstStyle/>
          <a:p>
            <a:endParaRPr lang="en-US" sz="1800" dirty="0"/>
          </a:p>
          <a:p>
            <a:r>
              <a:rPr lang="en-US" sz="1800"/>
              <a:t>What other details can you add to make your plant more </a:t>
            </a:r>
            <a:r>
              <a:rPr lang="en-AU" sz="1800" noProof="0"/>
              <a:t>recognisable</a:t>
            </a:r>
            <a:r>
              <a:rPr lang="en-US" sz="1800"/>
              <a:t>?</a:t>
            </a:r>
            <a:endParaRPr lang="en-US"/>
          </a:p>
          <a:p>
            <a:endParaRPr lang="en-US"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a:extLst>
            <a:ext uri="{FF2B5EF4-FFF2-40B4-BE49-F238E27FC236}">
              <a16:creationId xmlns:a16="http://schemas.microsoft.com/office/drawing/2014/main" id="{D24E6DFD-335E-2073-4277-116D4140D2CA}"/>
            </a:ext>
          </a:extLst>
        </p:cNvPr>
        <p:cNvGrpSpPr/>
        <p:nvPr/>
      </p:nvGrpSpPr>
      <p:grpSpPr>
        <a:xfrm>
          <a:off x="0" y="0"/>
          <a:ext cx="0" cy="0"/>
          <a:chOff x="0" y="0"/>
          <a:chExt cx="0" cy="0"/>
        </a:xfrm>
      </p:grpSpPr>
      <p:pic>
        <p:nvPicPr>
          <p:cNvPr id="330" name="Google Shape;330;p35">
            <a:extLst>
              <a:ext uri="{FF2B5EF4-FFF2-40B4-BE49-F238E27FC236}">
                <a16:creationId xmlns:a16="http://schemas.microsoft.com/office/drawing/2014/main" id="{ACDFAA64-8D65-53B1-7B31-101AE564F685}"/>
              </a:ext>
            </a:extLst>
          </p:cNvPr>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8432464" y="6331382"/>
            <a:ext cx="560539" cy="320738"/>
          </a:xfrm>
          <a:prstGeom prst="rect">
            <a:avLst/>
          </a:prstGeom>
          <a:noFill/>
          <a:ln>
            <a:noFill/>
          </a:ln>
        </p:spPr>
      </p:pic>
      <p:pic>
        <p:nvPicPr>
          <p:cNvPr id="331" name="Google Shape;331;p35">
            <a:extLst>
              <a:ext uri="{FF2B5EF4-FFF2-40B4-BE49-F238E27FC236}">
                <a16:creationId xmlns:a16="http://schemas.microsoft.com/office/drawing/2014/main" id="{7B41DEAB-EE30-C2D1-4580-27C86088624B}"/>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7180079" y="6276550"/>
            <a:ext cx="1111788" cy="450050"/>
          </a:xfrm>
          <a:prstGeom prst="rect">
            <a:avLst/>
          </a:prstGeom>
          <a:noFill/>
          <a:ln>
            <a:noFill/>
          </a:ln>
        </p:spPr>
      </p:pic>
      <p:sp>
        <p:nvSpPr>
          <p:cNvPr id="6" name="Rectangle 5">
            <a:extLst>
              <a:ext uri="{FF2B5EF4-FFF2-40B4-BE49-F238E27FC236}">
                <a16:creationId xmlns:a16="http://schemas.microsoft.com/office/drawing/2014/main" id="{E1F3AE0D-E17F-B889-F34A-3EC1B4A1BAC5}"/>
              </a:ext>
            </a:extLst>
          </p:cNvPr>
          <p:cNvSpPr/>
          <p:nvPr/>
        </p:nvSpPr>
        <p:spPr>
          <a:xfrm>
            <a:off x="4208016" y="6549180"/>
            <a:ext cx="781234" cy="20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28F3F601-9034-C459-6DC4-417FAC64CEF5}"/>
              </a:ext>
            </a:extLst>
          </p:cNvPr>
          <p:cNvSpPr txBox="1"/>
          <p:nvPr/>
        </p:nvSpPr>
        <p:spPr>
          <a:xfrm>
            <a:off x="5994400" y="679450"/>
            <a:ext cx="2998603" cy="2646878"/>
          </a:xfrm>
          <a:prstGeom prst="rect">
            <a:avLst/>
          </a:prstGeom>
          <a:noFill/>
          <a:ln w="28575">
            <a:solidFill>
              <a:srgbClr val="06B3AC"/>
            </a:solidFill>
          </a:ln>
        </p:spPr>
        <p:txBody>
          <a:bodyPr wrap="square" rtlCol="0">
            <a:spAutoFit/>
          </a:bodyPr>
          <a:lstStyle/>
          <a:p>
            <a:r>
              <a:rPr lang="en-US" sz="2000">
                <a:solidFill>
                  <a:srgbClr val="06B3AC"/>
                </a:solidFill>
              </a:rPr>
              <a:t>Add your own botanical illustration here.</a:t>
            </a:r>
          </a:p>
          <a:p>
            <a:endParaRPr lang="en-US" sz="1800"/>
          </a:p>
          <a:p>
            <a:endParaRPr lang="en-US" sz="1800"/>
          </a:p>
          <a:p>
            <a:r>
              <a:rPr lang="en-US" sz="1800"/>
              <a:t>How do the flowers and leaves differ from bower spinach?</a:t>
            </a:r>
          </a:p>
          <a:p>
            <a:endParaRPr lang="en-US" sz="1800"/>
          </a:p>
          <a:p>
            <a:endParaRPr lang="en-US" sz="1800"/>
          </a:p>
        </p:txBody>
      </p:sp>
      <p:pic>
        <p:nvPicPr>
          <p:cNvPr id="4" name="Picture 3">
            <a:extLst>
              <a:ext uri="{FF2B5EF4-FFF2-40B4-BE49-F238E27FC236}">
                <a16:creationId xmlns:a16="http://schemas.microsoft.com/office/drawing/2014/main" id="{E9D51657-FAEF-D3B1-0103-4061145EC2D5}"/>
              </a:ext>
            </a:extLst>
          </p:cNvPr>
          <p:cNvPicPr>
            <a:picLocks noChangeAspect="1"/>
          </p:cNvPicPr>
          <p:nvPr/>
        </p:nvPicPr>
        <p:blipFill>
          <a:blip r:embed="rId5"/>
          <a:srcRect l="44097" t="15000" r="7781" b="78854"/>
          <a:stretch>
            <a:fillRect/>
          </a:stretch>
        </p:blipFill>
        <p:spPr>
          <a:xfrm>
            <a:off x="171786" y="177800"/>
            <a:ext cx="4400214" cy="374650"/>
          </a:xfrm>
          <a:prstGeom prst="rect">
            <a:avLst/>
          </a:prstGeom>
        </p:spPr>
      </p:pic>
      <p:pic>
        <p:nvPicPr>
          <p:cNvPr id="9" name="Picture 8">
            <a:extLst>
              <a:ext uri="{FF2B5EF4-FFF2-40B4-BE49-F238E27FC236}">
                <a16:creationId xmlns:a16="http://schemas.microsoft.com/office/drawing/2014/main" id="{0E550F1D-A974-28A7-4E30-B3291533AFAF}"/>
              </a:ext>
            </a:extLst>
          </p:cNvPr>
          <p:cNvPicPr>
            <a:picLocks noChangeAspect="1"/>
          </p:cNvPicPr>
          <p:nvPr/>
        </p:nvPicPr>
        <p:blipFill>
          <a:blip r:embed="rId6"/>
          <a:srcRect l="8125" t="21354" r="8472" b="15208"/>
          <a:stretch>
            <a:fillRect/>
          </a:stretch>
        </p:blipFill>
        <p:spPr>
          <a:xfrm>
            <a:off x="109623" y="578794"/>
            <a:ext cx="5733554" cy="2907356"/>
          </a:xfrm>
          <a:prstGeom prst="rect">
            <a:avLst/>
          </a:prstGeom>
        </p:spPr>
      </p:pic>
      <p:pic>
        <p:nvPicPr>
          <p:cNvPr id="12" name="Picture 11">
            <a:extLst>
              <a:ext uri="{FF2B5EF4-FFF2-40B4-BE49-F238E27FC236}">
                <a16:creationId xmlns:a16="http://schemas.microsoft.com/office/drawing/2014/main" id="{27A28BCE-27A9-86E9-23FA-B4F02DCD26D1}"/>
              </a:ext>
            </a:extLst>
          </p:cNvPr>
          <p:cNvPicPr>
            <a:picLocks noChangeAspect="1"/>
          </p:cNvPicPr>
          <p:nvPr/>
        </p:nvPicPr>
        <p:blipFill>
          <a:blip r:embed="rId7"/>
          <a:srcRect l="8959" t="21875" r="8819" b="15313"/>
          <a:stretch>
            <a:fillRect/>
          </a:stretch>
        </p:blipFill>
        <p:spPr>
          <a:xfrm>
            <a:off x="109623" y="3512494"/>
            <a:ext cx="5708640" cy="2907356"/>
          </a:xfrm>
          <a:prstGeom prst="rect">
            <a:avLst/>
          </a:prstGeom>
        </p:spPr>
      </p:pic>
      <p:sp>
        <p:nvSpPr>
          <p:cNvPr id="13" name="Rectangle 12">
            <a:extLst>
              <a:ext uri="{FF2B5EF4-FFF2-40B4-BE49-F238E27FC236}">
                <a16:creationId xmlns:a16="http://schemas.microsoft.com/office/drawing/2014/main" id="{3C22F3AD-ADF9-2E62-033A-EBEE713BA0B5}"/>
              </a:ext>
            </a:extLst>
          </p:cNvPr>
          <p:cNvSpPr/>
          <p:nvPr/>
        </p:nvSpPr>
        <p:spPr>
          <a:xfrm>
            <a:off x="5994400" y="3512494"/>
            <a:ext cx="2998603" cy="2666056"/>
          </a:xfrm>
          <a:prstGeom prst="rect">
            <a:avLst/>
          </a:prstGeom>
          <a:noFill/>
          <a:ln>
            <a:solidFill>
              <a:srgbClr val="06B3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solidFill>
                  <a:schemeClr val="tx1"/>
                </a:solidFill>
              </a:rPr>
              <a:t>Which details will you focus on to make those differences clear? </a:t>
            </a:r>
          </a:p>
          <a:p>
            <a:r>
              <a:rPr lang="en-US"/>
              <a:t>tails will you focus on to make those differences clear? </a:t>
            </a:r>
          </a:p>
        </p:txBody>
      </p:sp>
    </p:spTree>
    <p:extLst>
      <p:ext uri="{BB962C8B-B14F-4D97-AF65-F5344CB8AC3E}">
        <p14:creationId xmlns:p14="http://schemas.microsoft.com/office/powerpoint/2010/main" val="114265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2"/>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806" y="-4499"/>
            <a:ext cx="9143997" cy="6857998"/>
          </a:xfrm>
          <a:prstGeom prst="rect">
            <a:avLst/>
          </a:prstGeom>
          <a:noFill/>
          <a:ln>
            <a:noFill/>
          </a:ln>
        </p:spPr>
      </p:pic>
      <p:sp>
        <p:nvSpPr>
          <p:cNvPr id="389" name="Google Shape;389;p42"/>
          <p:cNvSpPr txBox="1"/>
          <p:nvPr/>
        </p:nvSpPr>
        <p:spPr>
          <a:xfrm>
            <a:off x="5236830" y="71450"/>
            <a:ext cx="3632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Traditional uses of native plants</a:t>
            </a:r>
            <a:endParaRPr sz="1700">
              <a:solidFill>
                <a:schemeClr val="lt1"/>
              </a:solidFill>
            </a:endParaRPr>
          </a:p>
        </p:txBody>
      </p:sp>
      <p:sp>
        <p:nvSpPr>
          <p:cNvPr id="390" name="Google Shape;390;p42"/>
          <p:cNvSpPr/>
          <p:nvPr/>
        </p:nvSpPr>
        <p:spPr>
          <a:xfrm>
            <a:off x="-45825" y="1018350"/>
            <a:ext cx="9189825" cy="4812300"/>
          </a:xfrm>
          <a:prstGeom prst="rect">
            <a:avLst/>
          </a:prstGeom>
          <a:solidFill>
            <a:srgbClr val="000000">
              <a:alpha val="325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txBox="1"/>
          <p:nvPr/>
        </p:nvSpPr>
        <p:spPr>
          <a:xfrm>
            <a:off x="3960025" y="1717932"/>
            <a:ext cx="4908900" cy="450000"/>
          </a:xfrm>
          <a:prstGeom prst="rect">
            <a:avLst/>
          </a:prstGeom>
          <a:noFill/>
          <a:ln>
            <a:noFill/>
          </a:ln>
        </p:spPr>
        <p:txBody>
          <a:bodyPr spcFirstLastPara="1" wrap="square" lIns="0" tIns="25925" rIns="0" bIns="0" anchor="t" anchorCtr="0">
            <a:noAutofit/>
          </a:bodyPr>
          <a:lstStyle/>
          <a:p>
            <a:pPr marL="457200" indent="-342900">
              <a:spcBef>
                <a:spcPts val="1000"/>
              </a:spcBef>
              <a:buClr>
                <a:srgbClr val="FFFFFF"/>
              </a:buClr>
              <a:buSzPts val="1800"/>
              <a:buChar char="●"/>
            </a:pPr>
            <a:r>
              <a:rPr lang="en-US" sz="1800">
                <a:solidFill>
                  <a:srgbClr val="FFFFFF"/>
                </a:solidFill>
              </a:rPr>
              <a:t>Knowledge about Country, including plants and how they are used, is different for each place and is best shared by Traditional Owners.</a:t>
            </a:r>
          </a:p>
          <a:p>
            <a:pPr marL="457200" indent="-342900">
              <a:spcBef>
                <a:spcPts val="1000"/>
              </a:spcBef>
              <a:buClr>
                <a:srgbClr val="FFFFFF"/>
              </a:buClr>
              <a:buSzPts val="1800"/>
              <a:buChar char="●"/>
            </a:pPr>
            <a:r>
              <a:rPr lang="en-US" sz="1800" dirty="0">
                <a:solidFill>
                  <a:srgbClr val="FFFFFF"/>
                </a:solidFill>
              </a:rPr>
              <a:t>To learn directly from </a:t>
            </a:r>
            <a:r>
              <a:rPr lang="en-US" sz="1800" dirty="0" err="1">
                <a:solidFill>
                  <a:srgbClr val="FFFFFF"/>
                </a:solidFill>
              </a:rPr>
              <a:t>Wadawurrung</a:t>
            </a:r>
            <a:r>
              <a:rPr lang="en-US" sz="1800" dirty="0">
                <a:solidFill>
                  <a:srgbClr val="FFFFFF"/>
                </a:solidFill>
              </a:rPr>
              <a:t> Traditional Owners, check out the </a:t>
            </a:r>
            <a:r>
              <a:rPr lang="en-US" sz="1800" dirty="0" err="1">
                <a:solidFill>
                  <a:srgbClr val="FFFFFF"/>
                </a:solidFill>
              </a:rPr>
              <a:t>Wadawurrung</a:t>
            </a:r>
            <a:r>
              <a:rPr lang="en-US" sz="1800" dirty="0">
                <a:solidFill>
                  <a:srgbClr val="FFFFFF"/>
                </a:solidFill>
              </a:rPr>
              <a:t> Country Plan and      resources here: </a:t>
            </a:r>
            <a:r>
              <a:rPr lang="en-US" sz="1800" u="sng" dirty="0">
                <a:solidFill>
                  <a:srgbClr val="FFFFFF"/>
                </a:solidFill>
              </a:rPr>
              <a:t>https://www.wadawurrung.org.au/resources  </a:t>
            </a:r>
            <a:endParaRPr lang="en-US"/>
          </a:p>
          <a:p>
            <a:pPr marL="457200" marR="0" lvl="0" indent="-342900" algn="l" rtl="0">
              <a:lnSpc>
                <a:spcPct val="100000"/>
              </a:lnSpc>
              <a:spcBef>
                <a:spcPts val="1000"/>
              </a:spcBef>
              <a:spcAft>
                <a:spcPts val="0"/>
              </a:spcAft>
              <a:buClr>
                <a:srgbClr val="FFFFFF"/>
              </a:buClr>
              <a:buSzPts val="1800"/>
              <a:buChar char="●"/>
            </a:pPr>
            <a:r>
              <a:rPr lang="en" sz="1800" i="1">
                <a:solidFill>
                  <a:srgbClr val="FFFFFF"/>
                </a:solidFill>
              </a:rPr>
              <a:t>Note: A permit is required to collect native plant material from public land.</a:t>
            </a:r>
            <a:endParaRPr sz="1800" i="1">
              <a:solidFill>
                <a:srgbClr val="FFFFFF"/>
              </a:solidFill>
            </a:endParaRPr>
          </a:p>
          <a:p>
            <a:pPr marL="0" marR="0" lvl="0" indent="0" algn="l" rtl="0">
              <a:lnSpc>
                <a:spcPct val="100000"/>
              </a:lnSpc>
              <a:spcBef>
                <a:spcPts val="1000"/>
              </a:spcBef>
              <a:spcAft>
                <a:spcPts val="1000"/>
              </a:spcAft>
              <a:buNone/>
            </a:pPr>
            <a:endParaRPr sz="18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6"/>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337" name="Google Shape;337;p36"/>
          <p:cNvSpPr txBox="1"/>
          <p:nvPr/>
        </p:nvSpPr>
        <p:spPr>
          <a:xfrm>
            <a:off x="4649056" y="331975"/>
            <a:ext cx="4495044"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Native plants for people</a:t>
            </a:r>
            <a:endParaRPr sz="1700"/>
          </a:p>
        </p:txBody>
      </p:sp>
      <p:sp>
        <p:nvSpPr>
          <p:cNvPr id="338" name="Google Shape;338;p36"/>
          <p:cNvSpPr txBox="1"/>
          <p:nvPr/>
        </p:nvSpPr>
        <p:spPr>
          <a:xfrm>
            <a:off x="4811000" y="1798000"/>
            <a:ext cx="4179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Use the </a:t>
            </a:r>
            <a:r>
              <a:rPr lang="en" sz="1800" u="sng">
                <a:solidFill>
                  <a:schemeClr val="hlink"/>
                </a:solidFill>
                <a:hlinkClick r:id="rId4">
                  <a:extLst>
                    <a:ext uri="{A12FA001-AC4F-418D-AE19-62706E023703}">
                      <ahyp:hlinkClr xmlns:ahyp="http://schemas.microsoft.com/office/drawing/2018/hyperlinkcolor" val="tx"/>
                    </a:ext>
                  </a:extLst>
                </a:hlinkClick>
              </a:rPr>
              <a:t>Coastal Plants </a:t>
            </a:r>
            <a:r>
              <a:rPr lang="en" sz="1800" u="sng" dirty="0">
                <a:solidFill>
                  <a:schemeClr val="hlink"/>
                </a:solidFill>
                <a:hlinkClick r:id="rId4">
                  <a:extLst>
                    <a:ext uri="{A12FA001-AC4F-418D-AE19-62706E023703}">
                      <ahyp:hlinkClr xmlns:ahyp="http://schemas.microsoft.com/office/drawing/2018/hyperlinkcolor" val="tx"/>
                    </a:ext>
                  </a:extLst>
                </a:hlinkClick>
              </a:rPr>
              <a:t>information booklet</a:t>
            </a:r>
            <a:r>
              <a:rPr lang="en" sz="1800">
                <a:solidFill>
                  <a:srgbClr val="FFFFFF"/>
                </a:solidFill>
              </a:rPr>
              <a:t> to find the plant size, flowering season and other unique features of the native plants.</a:t>
            </a:r>
            <a:endParaRPr sz="1800">
              <a:solidFill>
                <a:srgbClr val="FFFFFF"/>
              </a:solidFill>
            </a:endParaRPr>
          </a:p>
          <a:p>
            <a:pPr marL="457200" indent="-342900">
              <a:spcBef>
                <a:spcPts val="1000"/>
              </a:spcBef>
              <a:spcAft>
                <a:spcPts val="1000"/>
              </a:spcAft>
              <a:buClr>
                <a:srgbClr val="FFFFFF"/>
              </a:buClr>
              <a:buSzPts val="1800"/>
              <a:buChar char="●"/>
            </a:pPr>
            <a:r>
              <a:rPr lang="en" sz="1800">
                <a:solidFill>
                  <a:srgbClr val="FFFFFF"/>
                </a:solidFill>
              </a:rPr>
              <a:t>Use the </a:t>
            </a:r>
            <a:r>
              <a:rPr lang="en" sz="1800" u="sng">
                <a:solidFill>
                  <a:schemeClr val="hlink"/>
                </a:solidFill>
              </a:rPr>
              <a:t>Indigenous Plant Use </a:t>
            </a:r>
            <a:r>
              <a:rPr lang="en" sz="1800">
                <a:solidFill>
                  <a:srgbClr val="FFFFFF"/>
                </a:solidFill>
              </a:rPr>
              <a:t>booklet to research which food plants are commonly used by Traditional Owners.</a:t>
            </a:r>
            <a:endParaRPr sz="18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7"/>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429" name="Google Shape;429;p47"/>
          <p:cNvSpPr txBox="1"/>
          <p:nvPr/>
        </p:nvSpPr>
        <p:spPr>
          <a:xfrm>
            <a:off x="1993900" y="71450"/>
            <a:ext cx="6698573" cy="86835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Native Gardens for Wildlife</a:t>
            </a:r>
            <a:endParaRPr sz="1700">
              <a:solidFill>
                <a:schemeClr val="lt1"/>
              </a:solidFill>
            </a:endParaRPr>
          </a:p>
        </p:txBody>
      </p:sp>
      <p:sp>
        <p:nvSpPr>
          <p:cNvPr id="430" name="Google Shape;430;p47"/>
          <p:cNvSpPr txBox="1"/>
          <p:nvPr/>
        </p:nvSpPr>
        <p:spPr>
          <a:xfrm>
            <a:off x="4289550" y="4003888"/>
            <a:ext cx="4908900" cy="4500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endParaRPr sz="1800">
              <a:solidFill>
                <a:srgbClr val="FFFFFF"/>
              </a:solidFill>
            </a:endParaRPr>
          </a:p>
          <a:p>
            <a:pPr marL="0" marR="0" lvl="0" indent="0" algn="l" rtl="0">
              <a:lnSpc>
                <a:spcPct val="100000"/>
              </a:lnSpc>
              <a:spcBef>
                <a:spcPts val="1000"/>
              </a:spcBef>
              <a:spcAft>
                <a:spcPts val="1000"/>
              </a:spcAft>
              <a:buNone/>
            </a:pPr>
            <a:endParaRPr sz="1800">
              <a:solidFill>
                <a:srgbClr val="FFFFFF"/>
              </a:solidFill>
            </a:endParaRPr>
          </a:p>
        </p:txBody>
      </p:sp>
      <p:sp>
        <p:nvSpPr>
          <p:cNvPr id="431" name="Google Shape;431;p47"/>
          <p:cNvSpPr txBox="1"/>
          <p:nvPr/>
        </p:nvSpPr>
        <p:spPr>
          <a:xfrm>
            <a:off x="4848475" y="1058625"/>
            <a:ext cx="41790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chemeClr val="lt1"/>
                </a:solidFill>
              </a:rPr>
              <a:t>Establishing a natural habitat garden helps you encourage native animals like birds, bats, lizards, frogs, butterflies and other insects to your garden.</a:t>
            </a:r>
            <a:endParaRPr sz="1800">
              <a:solidFill>
                <a:schemeClr val="lt1"/>
              </a:solidFill>
            </a:endParaRPr>
          </a:p>
          <a:p>
            <a:pPr marL="457200" marR="0" lvl="0" indent="-342900" algn="l" rtl="0">
              <a:lnSpc>
                <a:spcPct val="100000"/>
              </a:lnSpc>
              <a:spcBef>
                <a:spcPts val="1000"/>
              </a:spcBef>
              <a:spcAft>
                <a:spcPts val="0"/>
              </a:spcAft>
              <a:buClr>
                <a:schemeClr val="lt1"/>
              </a:buClr>
              <a:buSzPts val="1800"/>
              <a:buChar char="●"/>
            </a:pPr>
            <a:r>
              <a:rPr lang="en" sz="1800">
                <a:solidFill>
                  <a:schemeClr val="lt1"/>
                </a:solidFill>
              </a:rPr>
              <a:t>Native gardens can also help:</a:t>
            </a:r>
            <a:endParaRPr sz="1800">
              <a:solidFill>
                <a:schemeClr val="lt1"/>
              </a:solidFill>
            </a:endParaRPr>
          </a:p>
          <a:p>
            <a:pPr marL="914400" marR="0" lvl="0" indent="-342900" algn="l" rtl="0">
              <a:lnSpc>
                <a:spcPct val="100000"/>
              </a:lnSpc>
              <a:spcBef>
                <a:spcPts val="1000"/>
              </a:spcBef>
              <a:spcAft>
                <a:spcPts val="0"/>
              </a:spcAft>
              <a:buClr>
                <a:schemeClr val="lt1"/>
              </a:buClr>
              <a:buSzPts val="1800"/>
              <a:buChar char="●"/>
            </a:pPr>
            <a:r>
              <a:rPr lang="en" sz="1800">
                <a:solidFill>
                  <a:schemeClr val="lt1"/>
                </a:solidFill>
              </a:rPr>
              <a:t>Reduce garden maintenance costs</a:t>
            </a:r>
            <a:endParaRPr sz="1800">
              <a:solidFill>
                <a:schemeClr val="lt1"/>
              </a:solidFill>
            </a:endParaRPr>
          </a:p>
          <a:p>
            <a:pPr marL="914400" marR="0" lvl="0" indent="-342900" algn="l" rtl="0">
              <a:lnSpc>
                <a:spcPct val="100000"/>
              </a:lnSpc>
              <a:spcBef>
                <a:spcPts val="0"/>
              </a:spcBef>
              <a:spcAft>
                <a:spcPts val="0"/>
              </a:spcAft>
              <a:buClr>
                <a:schemeClr val="lt1"/>
              </a:buClr>
              <a:buSzPts val="1800"/>
              <a:buChar char="●"/>
            </a:pPr>
            <a:r>
              <a:rPr lang="en" sz="1800">
                <a:solidFill>
                  <a:schemeClr val="lt1"/>
                </a:solidFill>
              </a:rPr>
              <a:t>Decrease gardening and time commitments</a:t>
            </a:r>
            <a:endParaRPr sz="1800">
              <a:solidFill>
                <a:schemeClr val="lt1"/>
              </a:solidFill>
            </a:endParaRPr>
          </a:p>
          <a:p>
            <a:pPr marL="914400" marR="0" lvl="0" indent="-342900" algn="l" rtl="0">
              <a:lnSpc>
                <a:spcPct val="100000"/>
              </a:lnSpc>
              <a:spcBef>
                <a:spcPts val="0"/>
              </a:spcBef>
              <a:spcAft>
                <a:spcPts val="0"/>
              </a:spcAft>
              <a:buClr>
                <a:schemeClr val="lt1"/>
              </a:buClr>
              <a:buSzPts val="1800"/>
              <a:buChar char="●"/>
            </a:pPr>
            <a:r>
              <a:rPr lang="en" sz="1800">
                <a:solidFill>
                  <a:schemeClr val="lt1"/>
                </a:solidFill>
              </a:rPr>
              <a:t>Conserve local native plants and animals</a:t>
            </a:r>
            <a:endParaRPr sz="1800">
              <a:solidFill>
                <a:schemeClr val="lt1"/>
              </a:solidFill>
            </a:endParaRPr>
          </a:p>
          <a:p>
            <a:pPr marL="914400" marR="0" lvl="0" indent="-342900" algn="l" rtl="0">
              <a:lnSpc>
                <a:spcPct val="100000"/>
              </a:lnSpc>
              <a:spcBef>
                <a:spcPts val="0"/>
              </a:spcBef>
              <a:spcAft>
                <a:spcPts val="0"/>
              </a:spcAft>
              <a:buClr>
                <a:schemeClr val="lt1"/>
              </a:buClr>
              <a:buSzPts val="1800"/>
              <a:buChar char="●"/>
            </a:pPr>
            <a:r>
              <a:rPr lang="en" sz="1800">
                <a:solidFill>
                  <a:schemeClr val="lt1"/>
                </a:solidFill>
              </a:rPr>
              <a:t>make our urban areas more ecologically sustainable.</a:t>
            </a:r>
            <a:endParaRPr sz="18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8"/>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txBody>
          <a:bodyPr/>
          <a:lstStyle/>
          <a:p>
            <a:endParaRPr lang="en-US"/>
          </a:p>
        </p:txBody>
      </p:sp>
      <p:sp>
        <p:nvSpPr>
          <p:cNvPr id="438" name="Google Shape;438;p48"/>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txBody>
          <a:bodyPr/>
          <a:lstStyle/>
          <a:p>
            <a:endParaRPr lang="en-US"/>
          </a:p>
        </p:txBody>
      </p:sp>
      <p:sp>
        <p:nvSpPr>
          <p:cNvPr id="439" name="Google Shape;439;p48"/>
          <p:cNvSpPr/>
          <p:nvPr/>
        </p:nvSpPr>
        <p:spPr>
          <a:xfrm rot="5400000">
            <a:off x="124703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txBody>
          <a:bodyPr/>
          <a:lstStyle/>
          <a:p>
            <a:endParaRPr lang="en-US"/>
          </a:p>
        </p:txBody>
      </p:sp>
      <p:sp>
        <p:nvSpPr>
          <p:cNvPr id="440" name="Google Shape;440;p48"/>
          <p:cNvSpPr/>
          <p:nvPr/>
        </p:nvSpPr>
        <p:spPr>
          <a:xfrm>
            <a:off x="4135348" y="1028700"/>
            <a:ext cx="5020083"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txBody>
          <a:bodyPr/>
          <a:lstStyle/>
          <a:p>
            <a:endParaRPr lang="en-US"/>
          </a:p>
        </p:txBody>
      </p:sp>
      <p:sp>
        <p:nvSpPr>
          <p:cNvPr id="441" name="Google Shape;441;p48"/>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txBody>
          <a:bodyPr/>
          <a:lstStyle/>
          <a:p>
            <a:endParaRPr lang="en-US"/>
          </a:p>
        </p:txBody>
      </p:sp>
      <p:sp>
        <p:nvSpPr>
          <p:cNvPr id="442" name="Google Shape;442;p48"/>
          <p:cNvSpPr txBox="1"/>
          <p:nvPr/>
        </p:nvSpPr>
        <p:spPr>
          <a:xfrm>
            <a:off x="1305213" y="233392"/>
            <a:ext cx="7431600" cy="508000"/>
          </a:xfrm>
          <a:prstGeom prst="rect">
            <a:avLst/>
          </a:prstGeom>
          <a:noFill/>
          <a:ln>
            <a:noFill/>
          </a:ln>
        </p:spPr>
        <p:txBody>
          <a:bodyPr spcFirstLastPara="1" wrap="square" lIns="0" tIns="38875" rIns="0" bIns="0" anchor="t" anchorCtr="0">
            <a:noAutofit/>
          </a:bodyPr>
          <a:lstStyle/>
          <a:p>
            <a:pPr marL="0" lvl="0" indent="0" algn="l" rtl="0">
              <a:lnSpc>
                <a:spcPct val="115000"/>
              </a:lnSpc>
              <a:spcBef>
                <a:spcPts val="0"/>
              </a:spcBef>
              <a:spcAft>
                <a:spcPts val="0"/>
              </a:spcAft>
              <a:buSzPts val="1100"/>
              <a:buNone/>
            </a:pPr>
            <a:r>
              <a:rPr lang="en-US" sz="2800" b="1">
                <a:solidFill>
                  <a:schemeClr val="bg1"/>
                </a:solidFill>
                <a:latin typeface="Roboto"/>
                <a:ea typeface="Roboto"/>
                <a:cs typeface="Roboto"/>
                <a:sym typeface="Roboto"/>
              </a:rPr>
              <a:t>Investigation: Gardens for Wildlife</a:t>
            </a:r>
            <a:endParaRPr sz="2800" b="1">
              <a:solidFill>
                <a:schemeClr val="bg1"/>
              </a:solidFill>
              <a:latin typeface="Roboto"/>
              <a:ea typeface="Roboto"/>
              <a:cs typeface="Roboto"/>
              <a:sym typeface="Roboto"/>
            </a:endParaRPr>
          </a:p>
          <a:p>
            <a:pPr marL="0" marR="0" lvl="0" indent="0" algn="l" rtl="0">
              <a:lnSpc>
                <a:spcPct val="100000"/>
              </a:lnSpc>
              <a:spcBef>
                <a:spcPts val="0"/>
              </a:spcBef>
              <a:spcAft>
                <a:spcPts val="0"/>
              </a:spcAft>
              <a:buNone/>
            </a:pPr>
            <a:endParaRPr sz="2700" b="1">
              <a:solidFill>
                <a:srgbClr val="15064D"/>
              </a:solidFill>
            </a:endParaRPr>
          </a:p>
        </p:txBody>
      </p:sp>
      <p:sp>
        <p:nvSpPr>
          <p:cNvPr id="443" name="Google Shape;443;p48"/>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txBody>
          <a:bodyPr/>
          <a:lstStyle/>
          <a:p>
            <a:endParaRPr lang="en-US"/>
          </a:p>
        </p:txBody>
      </p:sp>
      <p:sp>
        <p:nvSpPr>
          <p:cNvPr id="444" name="Google Shape;444;p48"/>
          <p:cNvSpPr txBox="1"/>
          <p:nvPr/>
        </p:nvSpPr>
        <p:spPr>
          <a:xfrm>
            <a:off x="1305213" y="1092248"/>
            <a:ext cx="7099200" cy="739443"/>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a:solidFill>
                  <a:schemeClr val="bg1"/>
                </a:solidFill>
              </a:rPr>
              <a:t>Join the Gardening Australia team and find out how to use native plants and natural principles to design a wildlife friendly garden at home. </a:t>
            </a:r>
            <a:endParaRPr sz="1700">
              <a:solidFill>
                <a:schemeClr val="bg1"/>
              </a:solidFill>
            </a:endParaRPr>
          </a:p>
        </p:txBody>
      </p:sp>
      <p:pic>
        <p:nvPicPr>
          <p:cNvPr id="445" name="Google Shape;445;p48" descr="When Yolanda Van Rooyen bought a house that backed onto bushland, she wanted to create a garden that would extend the wildlife habitat. &#10;&#10;There are some basic ingredients that make a garden wildlife friendly and Tino tours Yolanda’s garden to check them out.&#10;&#10;Getting rid of the weeds and reducing the lawn&#10;&#10;Yolanda notes: “I spent the first couple of years getting rid of weedy exotics like cotoneaster and a lot of lawn, which doesn’t provide much habitat.”&#10;&#10;Birds might love the shiny red fruit of Cotoneaster (Cotoneaster glaucophyllus), but it is an environmental weed that is often spread into the bush by birds dropping its seed.&#10;&#10;You don’t have to get rid of all the lawn! Planting dense shrubbery adjacent to the lawn will provide space where birds and other animals can hide in safely.&#10;&#10;Go for local&#10;&#10;Choose local species where possible. Local plants will flower and fruit at times that are predictable for native species and will help maintain local gene pools.&#10;&#10;She has used a lot of indigenous species that are endemic to the area; some are only found in Tasmania. Some are chewed on by visiting local animals, which Yolanda says, ‘can be frustrating but it’s what it’s all about’.&#10;&#10;It’s good to avoid lots of showy native cultivars such as hybrid grevilleas and callistemons, which favour aggressive birds, like New Holland Honeyeaters and wattlebirds, that chase away smaller birds.&#10;&#10;Plant a variety of habitats&#10;&#10;Plant a variety of layers – think of ground layers, understorey shrubs, mid-storey shrubs and trees, and canopy trees.&#10;&#10;Yolanda has more than 90 plant varieties in her garden, with different textures, size and shape, which provides a range of habitats.&#10;&#10;Logs and rocks are also important sunbathing sites for reptiles and are great fungi habitat.&#10;&#10;Yolanda has converted an old bath into a pond* planted with native vegetation, which offers a home to frogs, birds, dragonflies and other insects.&#10;&#10;Plant things you love!&#10;&#10;Your wildlife friendly garden has to be something you love!For Yolanda, her garden is all about bringing her favourite parts of Tasmania’s wilderness right to her backyard, as well as providing a place for her two children to play.&#10;&#10;Don’t be too tidy&#10;&#10;A tidy garden isn’t great for wildlife. Leaf little provides habitat for skinks and feeds fungi, which in turn feeds a huge number of insects, then many birds, marsupials and lizards eat the insects. By tidying up you are not only disturbing this cycle, but you are preventing the nutrients released from the breakdown of garden material to go back into your garden.&#10;&#10;*Remember to check with your council regarding local laws on fencing requirements for any pond, pool or water feature you have in your yard.&#10;&#10;FEATURED PLANTS&#10;Barber’s gum (Eucalyptus barberi)&#10;Heart-leafed silver gum (Eucalyptus cordata)&#10;Southern grevillea (Grevillea australis)&#10;Beaked hakea (Hakea epiglottis)&#10;Bushman’s bootlace (Pimelea nivea) &#10;&#10;See the latest content from Gardening Australia as it goes live by hitting subscribe: http://ab.co/GA-subscribe&#10;Watch Gardening Australia on ABC iview: http://iview.abc.net.au/programs/gardening-australia &#10; &#10;About Gardening Australia: &#10;Gardening Australia is an ABC TV program providing gardening know-how and inspiration. Presented by Australia's leading horticultural experts, Gardening Australia is a valuable resource to all gardeners through the television program, the magazine, books, DVDs and extensive online content. &#10; &#10;Connect with other Gardening Australia fans: &#10;Like Gardening Australia on Facebook: http://www.facebook.com/gardeningaustralia   &#10;Follow Gardening Australia on Instagram: http://www.instagram.com/gardeningaustralia  &#10;Visit the Gardening Australia website: http://www.abc.net.au/gardening  &#10; &#10;This is an official Australian Broadcasting Corporation YouTube channel. &#10;******** &#10;Contributions may be removed if they violate ABC's Online Conditions of Use http://www.abc.net.au/conditions.htm (Section 3)." title="Make your garden wildlife friendly | Gardening for Wildlife | Gardening Australia">
            <a:hlinkClick r:id="rId3"/>
          </p:cNvPr>
          <p:cNvPicPr preferRelativeResize="0"/>
          <p:nvPr/>
        </p:nvPicPr>
        <p:blipFill>
          <a:blip r:embed="rId4">
            <a:alphaModFix/>
            <a:extLst>
              <a:ext uri="{28A0092B-C50C-407E-A947-70E740481C1C}">
                <a14:useLocalDpi xmlns:a14="http://schemas.microsoft.com/office/drawing/2010/main" val="0"/>
              </a:ext>
            </a:extLst>
          </a:blip>
          <a:srcRect t="13148" b="12651"/>
          <a:stretch>
            <a:fillRect/>
          </a:stretch>
        </p:blipFill>
        <p:spPr>
          <a:xfrm>
            <a:off x="2367232" y="1722319"/>
            <a:ext cx="6381300" cy="35511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10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49"/>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453" name="Google Shape;453;p49"/>
          <p:cNvSpPr txBox="1"/>
          <p:nvPr/>
        </p:nvSpPr>
        <p:spPr>
          <a:xfrm>
            <a:off x="1732750" y="301550"/>
            <a:ext cx="714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dk1"/>
                </a:solidFill>
              </a:rPr>
              <a:t>Investigation: Gardens for Wildlife</a:t>
            </a:r>
            <a:endParaRPr sz="1700">
              <a:solidFill>
                <a:schemeClr val="dk1"/>
              </a:solidFill>
            </a:endParaRPr>
          </a:p>
        </p:txBody>
      </p:sp>
      <p:sp>
        <p:nvSpPr>
          <p:cNvPr id="454" name="Google Shape;454;p49"/>
          <p:cNvSpPr txBox="1"/>
          <p:nvPr/>
        </p:nvSpPr>
        <p:spPr>
          <a:xfrm>
            <a:off x="4698850" y="1393882"/>
            <a:ext cx="4179000" cy="3131883"/>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Using the native species you have already researched - design a native garden for your school or home.</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Use the basic ingredients listed on the site and create a plan for your garden.</a:t>
            </a:r>
            <a:endParaRPr sz="1800">
              <a:solidFill>
                <a:srgbClr val="FFFFFF"/>
              </a:solidFill>
            </a:endParaRPr>
          </a:p>
        </p:txBody>
      </p:sp>
      <p:sp>
        <p:nvSpPr>
          <p:cNvPr id="3" name="TextBox 2">
            <a:extLst>
              <a:ext uri="{FF2B5EF4-FFF2-40B4-BE49-F238E27FC236}">
                <a16:creationId xmlns:a16="http://schemas.microsoft.com/office/drawing/2014/main" id="{F91474D3-E86F-8CF3-C63B-9CBCF3F0BE02}"/>
              </a:ext>
            </a:extLst>
          </p:cNvPr>
          <p:cNvSpPr txBox="1"/>
          <p:nvPr/>
        </p:nvSpPr>
        <p:spPr>
          <a:xfrm>
            <a:off x="3336750" y="4633121"/>
            <a:ext cx="5541100" cy="830997"/>
          </a:xfrm>
          <a:prstGeom prst="rect">
            <a:avLst/>
          </a:prstGeom>
          <a:noFill/>
        </p:spPr>
        <p:txBody>
          <a:bodyPr wrap="square">
            <a:spAutoFit/>
          </a:bodyPr>
          <a:lstStyle/>
          <a:p>
            <a:pPr marL="457200" marR="0" lvl="0" indent="-342900" algn="l" rtl="0">
              <a:lnSpc>
                <a:spcPct val="100000"/>
              </a:lnSpc>
              <a:spcBef>
                <a:spcPts val="1000"/>
              </a:spcBef>
              <a:spcAft>
                <a:spcPts val="0"/>
              </a:spcAft>
              <a:buClr>
                <a:srgbClr val="FFFFFF"/>
              </a:buClr>
              <a:buSzPts val="1800"/>
              <a:buChar char="●"/>
            </a:pPr>
            <a:r>
              <a:rPr lang="en-US" sz="1600">
                <a:solidFill>
                  <a:srgbClr val="FFFFFF"/>
                </a:solidFill>
              </a:rPr>
              <a:t>Visit the </a:t>
            </a:r>
            <a:r>
              <a:rPr lang="en-US" sz="1600" u="sng">
                <a:solidFill>
                  <a:schemeClr val="hlink"/>
                </a:solidFill>
                <a:hlinkClick r:id="rId4"/>
              </a:rPr>
              <a:t>Gardens for Wildlife Victoria </a:t>
            </a:r>
            <a:r>
              <a:rPr lang="en-US" sz="1600">
                <a:solidFill>
                  <a:srgbClr val="FFFFFF"/>
                </a:solidFill>
              </a:rPr>
              <a:t>and click on </a:t>
            </a:r>
            <a:r>
              <a:rPr lang="en-US" sz="1600" u="sng">
                <a:solidFill>
                  <a:schemeClr val="hlink"/>
                </a:solidFill>
                <a:hlinkClick r:id="rId5"/>
              </a:rPr>
              <a:t>Elements of a Wildlife Garden</a:t>
            </a:r>
            <a:r>
              <a:rPr lang="en-US" sz="1600">
                <a:solidFill>
                  <a:srgbClr val="FFFFFF"/>
                </a:solidFill>
              </a:rPr>
              <a:t> as well as the online article </a:t>
            </a:r>
            <a:r>
              <a:rPr lang="en-US" sz="1600" u="sng">
                <a:solidFill>
                  <a:schemeClr val="hlink"/>
                </a:solidFill>
                <a:hlinkClick r:id="rId6"/>
              </a:rPr>
              <a:t>Make your garden a wildlife haven</a:t>
            </a:r>
            <a:r>
              <a:rPr lang="en-US" sz="1600">
                <a:solidFill>
                  <a:srgbClr val="FFFFFF"/>
                </a:solidFil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3"/>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3" y="-2"/>
            <a:ext cx="9144003" cy="6858002"/>
          </a:xfrm>
          <a:prstGeom prst="rect">
            <a:avLst/>
          </a:prstGeom>
          <a:noFill/>
          <a:ln>
            <a:noFill/>
          </a:ln>
        </p:spPr>
      </p:pic>
      <p:sp>
        <p:nvSpPr>
          <p:cNvPr id="208" name="Google Shape;208;p23"/>
          <p:cNvSpPr txBox="1"/>
          <p:nvPr/>
        </p:nvSpPr>
        <p:spPr>
          <a:xfrm>
            <a:off x="5355645" y="334400"/>
            <a:ext cx="27249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Lesson outline</a:t>
            </a:r>
            <a:endParaRPr sz="1700"/>
          </a:p>
        </p:txBody>
      </p:sp>
      <p:sp>
        <p:nvSpPr>
          <p:cNvPr id="209" name="Google Shape;209;p23"/>
          <p:cNvSpPr txBox="1"/>
          <p:nvPr/>
        </p:nvSpPr>
        <p:spPr>
          <a:xfrm>
            <a:off x="5128857" y="1933822"/>
            <a:ext cx="42864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Video</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Quiz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US" sz="1800">
                <a:solidFill>
                  <a:srgbClr val="FFFFFF"/>
                </a:solidFill>
              </a:rPr>
              <a:t>Activity: Native plant names</a:t>
            </a:r>
          </a:p>
          <a:p>
            <a:pPr marL="457200" marR="0" lvl="0" indent="-342900" algn="l" rtl="0">
              <a:lnSpc>
                <a:spcPct val="100000"/>
              </a:lnSpc>
              <a:spcBef>
                <a:spcPts val="1000"/>
              </a:spcBef>
              <a:spcAft>
                <a:spcPts val="0"/>
              </a:spcAft>
              <a:buClr>
                <a:srgbClr val="FFFFFF"/>
              </a:buClr>
              <a:buSzPts val="1800"/>
              <a:buChar char="●"/>
            </a:pPr>
            <a:r>
              <a:rPr lang="en-US" sz="1800">
                <a:solidFill>
                  <a:srgbClr val="FFFFFF"/>
                </a:solidFill>
              </a:rPr>
              <a:t>Activity: Botanical illustration</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Investigation: Natives plants for People</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Investigation: Gardens for Wildlife</a:t>
            </a:r>
            <a:endParaRPr sz="18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1">
          <a:extLst>
            <a:ext uri="{FF2B5EF4-FFF2-40B4-BE49-F238E27FC236}">
              <a16:creationId xmlns:a16="http://schemas.microsoft.com/office/drawing/2014/main" id="{93AD8A7A-4666-3776-9A71-90B04A98A4F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3FD0ED3-878B-C5E3-4262-98C51D8D0CBD}"/>
              </a:ext>
            </a:extLst>
          </p:cNvPr>
          <p:cNvSpPr txBox="1"/>
          <p:nvPr/>
        </p:nvSpPr>
        <p:spPr>
          <a:xfrm>
            <a:off x="4313190" y="2034696"/>
            <a:ext cx="4144083" cy="307777"/>
          </a:xfrm>
          <a:prstGeom prst="rect">
            <a:avLst/>
          </a:prstGeom>
          <a:noFill/>
        </p:spPr>
        <p:txBody>
          <a:bodyPr wrap="none" rtlCol="0">
            <a:spAutoFit/>
          </a:bodyPr>
          <a:lstStyle/>
          <a:p>
            <a:r>
              <a:rPr lang="en-US"/>
              <a:t>Canopy tree: shade, flowers, perches and hollows</a:t>
            </a:r>
          </a:p>
        </p:txBody>
      </p:sp>
      <p:sp>
        <p:nvSpPr>
          <p:cNvPr id="9" name="TextBox 8">
            <a:extLst>
              <a:ext uri="{FF2B5EF4-FFF2-40B4-BE49-F238E27FC236}">
                <a16:creationId xmlns:a16="http://schemas.microsoft.com/office/drawing/2014/main" id="{661E22C1-56AC-CB30-8AFA-FB298A63C52E}"/>
              </a:ext>
            </a:extLst>
          </p:cNvPr>
          <p:cNvSpPr txBox="1"/>
          <p:nvPr/>
        </p:nvSpPr>
        <p:spPr>
          <a:xfrm>
            <a:off x="5095301" y="3050272"/>
            <a:ext cx="3757469" cy="523220"/>
          </a:xfrm>
          <a:prstGeom prst="rect">
            <a:avLst/>
          </a:prstGeom>
          <a:noFill/>
        </p:spPr>
        <p:txBody>
          <a:bodyPr wrap="square" rtlCol="0">
            <a:spAutoFit/>
          </a:bodyPr>
          <a:lstStyle/>
          <a:p>
            <a:r>
              <a:rPr lang="en-US"/>
              <a:t>Middle story: Trees for shade and shelter like 	    banksia also make leaf litter</a:t>
            </a:r>
          </a:p>
        </p:txBody>
      </p:sp>
      <p:sp>
        <p:nvSpPr>
          <p:cNvPr id="10" name="TextBox 9">
            <a:extLst>
              <a:ext uri="{FF2B5EF4-FFF2-40B4-BE49-F238E27FC236}">
                <a16:creationId xmlns:a16="http://schemas.microsoft.com/office/drawing/2014/main" id="{E4F2C436-3595-DD92-D543-8A7A1B02DFDE}"/>
              </a:ext>
            </a:extLst>
          </p:cNvPr>
          <p:cNvSpPr txBox="1"/>
          <p:nvPr/>
        </p:nvSpPr>
        <p:spPr>
          <a:xfrm>
            <a:off x="4411761" y="3923320"/>
            <a:ext cx="4104009" cy="307777"/>
          </a:xfrm>
          <a:prstGeom prst="rect">
            <a:avLst/>
          </a:prstGeom>
          <a:noFill/>
        </p:spPr>
        <p:txBody>
          <a:bodyPr wrap="none" rtlCol="0">
            <a:spAutoFit/>
          </a:bodyPr>
          <a:lstStyle/>
          <a:p>
            <a:r>
              <a:rPr lang="en-US"/>
              <a:t>Understory: Flowering shrubs, grevilia and wattle</a:t>
            </a:r>
          </a:p>
        </p:txBody>
      </p:sp>
      <p:sp>
        <p:nvSpPr>
          <p:cNvPr id="11" name="TextBox 10">
            <a:extLst>
              <a:ext uri="{FF2B5EF4-FFF2-40B4-BE49-F238E27FC236}">
                <a16:creationId xmlns:a16="http://schemas.microsoft.com/office/drawing/2014/main" id="{1C44FA0C-932E-A627-8F47-E586DBCF0C00}"/>
              </a:ext>
            </a:extLst>
          </p:cNvPr>
          <p:cNvSpPr txBox="1"/>
          <p:nvPr/>
        </p:nvSpPr>
        <p:spPr>
          <a:xfrm>
            <a:off x="4719907" y="4534758"/>
            <a:ext cx="3666388" cy="307777"/>
          </a:xfrm>
          <a:prstGeom prst="rect">
            <a:avLst/>
          </a:prstGeom>
          <a:noFill/>
        </p:spPr>
        <p:txBody>
          <a:bodyPr wrap="none" rtlCol="0">
            <a:spAutoFit/>
          </a:bodyPr>
          <a:lstStyle/>
          <a:p>
            <a:r>
              <a:rPr lang="en-US"/>
              <a:t>Ground: Grasses for small birds and insects</a:t>
            </a:r>
          </a:p>
        </p:txBody>
      </p:sp>
      <p:sp>
        <p:nvSpPr>
          <p:cNvPr id="12" name="TextBox 11">
            <a:extLst>
              <a:ext uri="{FF2B5EF4-FFF2-40B4-BE49-F238E27FC236}">
                <a16:creationId xmlns:a16="http://schemas.microsoft.com/office/drawing/2014/main" id="{D7BAB6E6-7282-7621-75B0-12D44D285372}"/>
              </a:ext>
            </a:extLst>
          </p:cNvPr>
          <p:cNvSpPr txBox="1"/>
          <p:nvPr/>
        </p:nvSpPr>
        <p:spPr>
          <a:xfrm>
            <a:off x="4719907" y="4842535"/>
            <a:ext cx="4211409" cy="307777"/>
          </a:xfrm>
          <a:prstGeom prst="rect">
            <a:avLst/>
          </a:prstGeom>
          <a:noFill/>
        </p:spPr>
        <p:txBody>
          <a:bodyPr wrap="none" rtlCol="0">
            <a:spAutoFit/>
          </a:bodyPr>
          <a:lstStyle/>
          <a:p>
            <a:r>
              <a:rPr lang="en-US"/>
              <a:t>Litter: Leaf litter for mulch, logs and rock for shelter</a:t>
            </a:r>
          </a:p>
        </p:txBody>
      </p:sp>
      <p:sp>
        <p:nvSpPr>
          <p:cNvPr id="13" name="TextBox 12">
            <a:extLst>
              <a:ext uri="{FF2B5EF4-FFF2-40B4-BE49-F238E27FC236}">
                <a16:creationId xmlns:a16="http://schemas.microsoft.com/office/drawing/2014/main" id="{A0C19976-18FD-C6B8-84A6-3D6DB95FB3CF}"/>
              </a:ext>
            </a:extLst>
          </p:cNvPr>
          <p:cNvSpPr txBox="1"/>
          <p:nvPr/>
        </p:nvSpPr>
        <p:spPr>
          <a:xfrm>
            <a:off x="4719907" y="5268163"/>
            <a:ext cx="4132863" cy="307777"/>
          </a:xfrm>
          <a:prstGeom prst="rect">
            <a:avLst/>
          </a:prstGeom>
          <a:noFill/>
        </p:spPr>
        <p:txBody>
          <a:bodyPr wrap="none" rtlCol="0">
            <a:spAutoFit/>
          </a:bodyPr>
          <a:lstStyle/>
          <a:p>
            <a:r>
              <a:rPr lang="en-US"/>
              <a:t>Soil: nutrients for plants and habitat for burrowing </a:t>
            </a:r>
          </a:p>
        </p:txBody>
      </p:sp>
      <p:pic>
        <p:nvPicPr>
          <p:cNvPr id="15" name="Google Shape;428;p47">
            <a:extLst>
              <a:ext uri="{FF2B5EF4-FFF2-40B4-BE49-F238E27FC236}">
                <a16:creationId xmlns:a16="http://schemas.microsoft.com/office/drawing/2014/main" id="{ED8535F6-0E87-55A2-12FE-88A88DCAD10A}"/>
              </a:ext>
            </a:extLst>
          </p:cNvPr>
          <p:cNvPicPr preferRelativeResize="0"/>
          <p:nvPr/>
        </p:nvPicPr>
        <p:blipFill>
          <a:blip r:embed="rId3" cstate="email">
            <a:alphaModFix/>
            <a:extLst>
              <a:ext uri="{28A0092B-C50C-407E-A947-70E740481C1C}">
                <a14:useLocalDpi xmlns:a14="http://schemas.microsoft.com/office/drawing/2010/main" val="0"/>
              </a:ext>
            </a:extLst>
          </a:blip>
          <a:srcRect b="84994"/>
          <a:stretch>
            <a:fillRect/>
          </a:stretch>
        </p:blipFill>
        <p:spPr>
          <a:xfrm>
            <a:off x="-3" y="-2721"/>
            <a:ext cx="9144003" cy="1029128"/>
          </a:xfrm>
          <a:prstGeom prst="rect">
            <a:avLst/>
          </a:prstGeom>
          <a:noFill/>
          <a:ln>
            <a:noFill/>
          </a:ln>
        </p:spPr>
      </p:pic>
      <p:sp>
        <p:nvSpPr>
          <p:cNvPr id="16" name="Google Shape;269;p28">
            <a:extLst>
              <a:ext uri="{FF2B5EF4-FFF2-40B4-BE49-F238E27FC236}">
                <a16:creationId xmlns:a16="http://schemas.microsoft.com/office/drawing/2014/main" id="{96EB7290-8A8C-92D2-0131-AA5C87DA852D}"/>
              </a:ext>
            </a:extLst>
          </p:cNvPr>
          <p:cNvSpPr/>
          <p:nvPr/>
        </p:nvSpPr>
        <p:spPr>
          <a:xfrm flipH="1">
            <a:off x="-2" y="1022850"/>
            <a:ext cx="2708095" cy="5117600"/>
          </a:xfrm>
          <a:custGeom>
            <a:avLst/>
            <a:gdLst>
              <a:gd name="connsiteX0" fmla="*/ 0 w 9142412"/>
              <a:gd name="connsiteY0" fmla="*/ 0 h 4812300"/>
              <a:gd name="connsiteX1" fmla="*/ 9142412 w 9142412"/>
              <a:gd name="connsiteY1" fmla="*/ 0 h 4812300"/>
              <a:gd name="connsiteX2" fmla="*/ 9142412 w 9142412"/>
              <a:gd name="connsiteY2" fmla="*/ 4812300 h 4812300"/>
              <a:gd name="connsiteX3" fmla="*/ 0 w 9142412"/>
              <a:gd name="connsiteY3" fmla="*/ 4812300 h 4812300"/>
              <a:gd name="connsiteX4" fmla="*/ 0 w 9142412"/>
              <a:gd name="connsiteY4" fmla="*/ 0 h 4812300"/>
              <a:gd name="connsiteX0" fmla="*/ 4572000 w 9142412"/>
              <a:gd name="connsiteY0" fmla="*/ 0 h 4827711"/>
              <a:gd name="connsiteX1" fmla="*/ 9142412 w 9142412"/>
              <a:gd name="connsiteY1" fmla="*/ 15411 h 4827711"/>
              <a:gd name="connsiteX2" fmla="*/ 9142412 w 9142412"/>
              <a:gd name="connsiteY2" fmla="*/ 4827711 h 4827711"/>
              <a:gd name="connsiteX3" fmla="*/ 0 w 9142412"/>
              <a:gd name="connsiteY3" fmla="*/ 4827711 h 4827711"/>
              <a:gd name="connsiteX4" fmla="*/ 4572000 w 9142412"/>
              <a:gd name="connsiteY4" fmla="*/ 0 h 4827711"/>
              <a:gd name="connsiteX0" fmla="*/ 1058238 w 5628650"/>
              <a:gd name="connsiteY0" fmla="*/ 0 h 4827711"/>
              <a:gd name="connsiteX1" fmla="*/ 5628650 w 5628650"/>
              <a:gd name="connsiteY1" fmla="*/ 15411 h 4827711"/>
              <a:gd name="connsiteX2" fmla="*/ 5628650 w 5628650"/>
              <a:gd name="connsiteY2" fmla="*/ 4827711 h 4827711"/>
              <a:gd name="connsiteX3" fmla="*/ 0 w 5628650"/>
              <a:gd name="connsiteY3" fmla="*/ 4817437 h 4827711"/>
              <a:gd name="connsiteX4" fmla="*/ 1058238 w 5628650"/>
              <a:gd name="connsiteY4" fmla="*/ 0 h 4827711"/>
              <a:gd name="connsiteX0" fmla="*/ 2101065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2101065 w 5628650"/>
              <a:gd name="connsiteY4" fmla="*/ 10275 h 4812300"/>
              <a:gd name="connsiteX0" fmla="*/ 5193586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5193586 w 5628650"/>
              <a:gd name="connsiteY4" fmla="*/ 10275 h 4812300"/>
              <a:gd name="connsiteX0" fmla="*/ 5203860 w 5628650"/>
              <a:gd name="connsiteY0" fmla="*/ 5138 h 4812300"/>
              <a:gd name="connsiteX1" fmla="*/ 5628650 w 5628650"/>
              <a:gd name="connsiteY1" fmla="*/ 0 h 4812300"/>
              <a:gd name="connsiteX2" fmla="*/ 5628650 w 5628650"/>
              <a:gd name="connsiteY2" fmla="*/ 4812300 h 4812300"/>
              <a:gd name="connsiteX3" fmla="*/ 0 w 5628650"/>
              <a:gd name="connsiteY3" fmla="*/ 4802026 h 4812300"/>
              <a:gd name="connsiteX4" fmla="*/ 5203860 w 5628650"/>
              <a:gd name="connsiteY4" fmla="*/ 5138 h 4812300"/>
              <a:gd name="connsiteX0" fmla="*/ 2147298 w 2572088"/>
              <a:gd name="connsiteY0" fmla="*/ 5138 h 4812300"/>
              <a:gd name="connsiteX1" fmla="*/ 2572088 w 2572088"/>
              <a:gd name="connsiteY1" fmla="*/ 0 h 4812300"/>
              <a:gd name="connsiteX2" fmla="*/ 2572088 w 2572088"/>
              <a:gd name="connsiteY2" fmla="*/ 4812300 h 4812300"/>
              <a:gd name="connsiteX3" fmla="*/ 0 w 2572088"/>
              <a:gd name="connsiteY3" fmla="*/ 4796889 h 4812300"/>
              <a:gd name="connsiteX4" fmla="*/ 2147298 w 2572088"/>
              <a:gd name="connsiteY4" fmla="*/ 5138 h 481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088" h="4812300">
                <a:moveTo>
                  <a:pt x="2147298" y="5138"/>
                </a:moveTo>
                <a:lnTo>
                  <a:pt x="2572088" y="0"/>
                </a:lnTo>
                <a:lnTo>
                  <a:pt x="2572088" y="4812300"/>
                </a:lnTo>
                <a:lnTo>
                  <a:pt x="0" y="4796889"/>
                </a:lnTo>
                <a:lnTo>
                  <a:pt x="2147298" y="5138"/>
                </a:lnTo>
                <a:close/>
              </a:path>
            </a:pathLst>
          </a:custGeom>
          <a:solidFill>
            <a:srgbClr val="15064D">
              <a:alpha val="6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pic>
        <p:nvPicPr>
          <p:cNvPr id="7" name="Picture 4" descr="Terminology - Forest Carbon and Climate Program">
            <a:extLst>
              <a:ext uri="{FF2B5EF4-FFF2-40B4-BE49-F238E27FC236}">
                <a16:creationId xmlns:a16="http://schemas.microsoft.com/office/drawing/2014/main" id="{7149EA63-5388-60D2-7DC2-CD6BE2B9144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12293" r="31562"/>
          <a:stretch>
            <a:fillRect/>
          </a:stretch>
        </p:blipFill>
        <p:spPr bwMode="auto">
          <a:xfrm>
            <a:off x="-3" y="1661266"/>
            <a:ext cx="5379327" cy="4335048"/>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428;p47">
            <a:extLst>
              <a:ext uri="{FF2B5EF4-FFF2-40B4-BE49-F238E27FC236}">
                <a16:creationId xmlns:a16="http://schemas.microsoft.com/office/drawing/2014/main" id="{322188C1-E909-4A0D-BE5C-E11901DCAF26}"/>
              </a:ext>
            </a:extLst>
          </p:cNvPr>
          <p:cNvPicPr preferRelativeResize="0"/>
          <p:nvPr/>
        </p:nvPicPr>
        <p:blipFill>
          <a:blip r:embed="rId3" cstate="email">
            <a:alphaModFix/>
            <a:extLst>
              <a:ext uri="{28A0092B-C50C-407E-A947-70E740481C1C}">
                <a14:useLocalDpi xmlns:a14="http://schemas.microsoft.com/office/drawing/2010/main" val="0"/>
              </a:ext>
            </a:extLst>
          </a:blip>
          <a:srcRect t="84994"/>
          <a:stretch>
            <a:fillRect/>
          </a:stretch>
        </p:blipFill>
        <p:spPr>
          <a:xfrm>
            <a:off x="0" y="5828872"/>
            <a:ext cx="9144003" cy="1029129"/>
          </a:xfrm>
          <a:prstGeom prst="rect">
            <a:avLst/>
          </a:prstGeom>
          <a:noFill/>
          <a:ln>
            <a:noFill/>
          </a:ln>
        </p:spPr>
      </p:pic>
      <p:sp>
        <p:nvSpPr>
          <p:cNvPr id="453" name="Google Shape;453;p49">
            <a:extLst>
              <a:ext uri="{FF2B5EF4-FFF2-40B4-BE49-F238E27FC236}">
                <a16:creationId xmlns:a16="http://schemas.microsoft.com/office/drawing/2014/main" id="{70879984-FE19-8FF8-418B-6FC612ED9025}"/>
              </a:ext>
            </a:extLst>
          </p:cNvPr>
          <p:cNvSpPr txBox="1"/>
          <p:nvPr/>
        </p:nvSpPr>
        <p:spPr>
          <a:xfrm>
            <a:off x="1786219" y="292795"/>
            <a:ext cx="714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bg1"/>
                </a:solidFill>
              </a:rPr>
              <a:t>Gardens for Wildlife investigation</a:t>
            </a:r>
            <a:endParaRPr sz="1700">
              <a:solidFill>
                <a:schemeClr val="bg1"/>
              </a:solidFill>
            </a:endParaRPr>
          </a:p>
        </p:txBody>
      </p:sp>
      <p:sp>
        <p:nvSpPr>
          <p:cNvPr id="19" name="TextBox 18">
            <a:extLst>
              <a:ext uri="{FF2B5EF4-FFF2-40B4-BE49-F238E27FC236}">
                <a16:creationId xmlns:a16="http://schemas.microsoft.com/office/drawing/2014/main" id="{4B82ECE6-B2BA-2CE8-9B93-066DFB852AD7}"/>
              </a:ext>
            </a:extLst>
          </p:cNvPr>
          <p:cNvSpPr txBox="1"/>
          <p:nvPr/>
        </p:nvSpPr>
        <p:spPr>
          <a:xfrm>
            <a:off x="2336800" y="1087919"/>
            <a:ext cx="6724650" cy="646331"/>
          </a:xfrm>
          <a:prstGeom prst="rect">
            <a:avLst/>
          </a:prstGeom>
          <a:noFill/>
        </p:spPr>
        <p:txBody>
          <a:bodyPr wrap="square" rtlCol="0">
            <a:spAutoFit/>
          </a:bodyPr>
          <a:lstStyle/>
          <a:p>
            <a:r>
              <a:rPr lang="en-US" sz="1800">
                <a:solidFill>
                  <a:srgbClr val="15064D"/>
                </a:solidFill>
              </a:rPr>
              <a:t>Wildlife gardens copy native forests which have different layers of plants providing food, nesting material and habitat. </a:t>
            </a:r>
          </a:p>
        </p:txBody>
      </p:sp>
      <p:sp>
        <p:nvSpPr>
          <p:cNvPr id="20" name="TextBox 19">
            <a:extLst>
              <a:ext uri="{FF2B5EF4-FFF2-40B4-BE49-F238E27FC236}">
                <a16:creationId xmlns:a16="http://schemas.microsoft.com/office/drawing/2014/main" id="{D2FEC1D5-2C77-12DB-71C7-D40C3CF6E210}"/>
              </a:ext>
            </a:extLst>
          </p:cNvPr>
          <p:cNvSpPr txBox="1"/>
          <p:nvPr/>
        </p:nvSpPr>
        <p:spPr>
          <a:xfrm>
            <a:off x="3701304" y="6062914"/>
            <a:ext cx="4989792" cy="584775"/>
          </a:xfrm>
          <a:prstGeom prst="rect">
            <a:avLst/>
          </a:prstGeom>
          <a:noFill/>
        </p:spPr>
        <p:txBody>
          <a:bodyPr wrap="square" rtlCol="0">
            <a:spAutoFit/>
          </a:bodyPr>
          <a:lstStyle/>
          <a:p>
            <a:r>
              <a:rPr lang="en-US" sz="1600" b="1">
                <a:solidFill>
                  <a:srgbClr val="15064D"/>
                </a:solidFill>
              </a:rPr>
              <a:t>Brainstorm which native animals would use which layers of this forest?</a:t>
            </a:r>
          </a:p>
        </p:txBody>
      </p:sp>
    </p:spTree>
    <p:extLst>
      <p:ext uri="{BB962C8B-B14F-4D97-AF65-F5344CB8AC3E}">
        <p14:creationId xmlns:p14="http://schemas.microsoft.com/office/powerpoint/2010/main" val="1712427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EE43FE-E4D1-253F-81FA-981E00B4AFD1}"/>
              </a:ext>
            </a:extLst>
          </p:cNvPr>
          <p:cNvSpPr txBox="1"/>
          <p:nvPr/>
        </p:nvSpPr>
        <p:spPr>
          <a:xfrm>
            <a:off x="8137133" y="5341001"/>
            <a:ext cx="898988" cy="461665"/>
          </a:xfrm>
          <a:prstGeom prst="rect">
            <a:avLst/>
          </a:prstGeom>
          <a:solidFill>
            <a:srgbClr val="A49A97"/>
          </a:solidFill>
        </p:spPr>
        <p:txBody>
          <a:bodyPr wrap="square" rtlCol="0">
            <a:spAutoFit/>
          </a:bodyPr>
          <a:lstStyle/>
          <a:p>
            <a:r>
              <a:rPr lang="en-US" sz="1200"/>
              <a:t>Acacia </a:t>
            </a:r>
          </a:p>
          <a:p>
            <a:r>
              <a:rPr lang="en-US" sz="1200"/>
              <a:t>shrubs</a:t>
            </a:r>
          </a:p>
        </p:txBody>
      </p:sp>
      <p:sp>
        <p:nvSpPr>
          <p:cNvPr id="5" name="TextBox 4">
            <a:extLst>
              <a:ext uri="{FF2B5EF4-FFF2-40B4-BE49-F238E27FC236}">
                <a16:creationId xmlns:a16="http://schemas.microsoft.com/office/drawing/2014/main" id="{E0C65E5D-B60D-C83E-B514-AB45A211B587}"/>
              </a:ext>
            </a:extLst>
          </p:cNvPr>
          <p:cNvSpPr txBox="1"/>
          <p:nvPr/>
        </p:nvSpPr>
        <p:spPr>
          <a:xfrm>
            <a:off x="8023261" y="2981691"/>
            <a:ext cx="1070223" cy="430887"/>
          </a:xfrm>
          <a:prstGeom prst="rect">
            <a:avLst/>
          </a:prstGeom>
          <a:solidFill>
            <a:srgbClr val="A49A97"/>
          </a:solidFill>
        </p:spPr>
        <p:txBody>
          <a:bodyPr wrap="square" rtlCol="0">
            <a:spAutoFit/>
          </a:bodyPr>
          <a:lstStyle/>
          <a:p>
            <a:r>
              <a:rPr lang="en-US" sz="1100"/>
              <a:t>Fire pit</a:t>
            </a:r>
          </a:p>
          <a:p>
            <a:r>
              <a:rPr lang="en-US" sz="1100"/>
              <a:t>Yarning circle</a:t>
            </a:r>
          </a:p>
        </p:txBody>
      </p:sp>
      <p:cxnSp>
        <p:nvCxnSpPr>
          <p:cNvPr id="11" name="Straight Arrow Connector 10">
            <a:extLst>
              <a:ext uri="{FF2B5EF4-FFF2-40B4-BE49-F238E27FC236}">
                <a16:creationId xmlns:a16="http://schemas.microsoft.com/office/drawing/2014/main" id="{C3284D05-CC4A-D879-A9A9-DDEC5CE2CDFC}"/>
              </a:ext>
            </a:extLst>
          </p:cNvPr>
          <p:cNvCxnSpPr>
            <a:cxnSpLocks/>
          </p:cNvCxnSpPr>
          <p:nvPr/>
        </p:nvCxnSpPr>
        <p:spPr>
          <a:xfrm flipH="1" flipV="1">
            <a:off x="4935020" y="3382765"/>
            <a:ext cx="3113924" cy="34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868F685-C56C-F7FF-87C7-A39B663AAE6F}"/>
              </a:ext>
            </a:extLst>
          </p:cNvPr>
          <p:cNvCxnSpPr>
            <a:cxnSpLocks/>
          </p:cNvCxnSpPr>
          <p:nvPr/>
        </p:nvCxnSpPr>
        <p:spPr>
          <a:xfrm flipH="1">
            <a:off x="6770670" y="5641367"/>
            <a:ext cx="13664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D8C21931-79B3-F9AB-E742-22FF34D97D62}"/>
              </a:ext>
            </a:extLst>
          </p:cNvPr>
          <p:cNvSpPr txBox="1"/>
          <p:nvPr/>
        </p:nvSpPr>
        <p:spPr>
          <a:xfrm>
            <a:off x="7972746" y="2147772"/>
            <a:ext cx="821933" cy="430887"/>
          </a:xfrm>
          <a:prstGeom prst="rect">
            <a:avLst/>
          </a:prstGeom>
          <a:solidFill>
            <a:srgbClr val="A49A97"/>
          </a:solidFill>
        </p:spPr>
        <p:txBody>
          <a:bodyPr wrap="square" rtlCol="0">
            <a:spAutoFit/>
          </a:bodyPr>
          <a:lstStyle/>
          <a:p>
            <a:r>
              <a:rPr lang="en-US" sz="1100"/>
              <a:t>Mulch leaf/bark</a:t>
            </a:r>
          </a:p>
        </p:txBody>
      </p:sp>
      <p:cxnSp>
        <p:nvCxnSpPr>
          <p:cNvPr id="22" name="Straight Arrow Connector 21">
            <a:extLst>
              <a:ext uri="{FF2B5EF4-FFF2-40B4-BE49-F238E27FC236}">
                <a16:creationId xmlns:a16="http://schemas.microsoft.com/office/drawing/2014/main" id="{91A55D84-C27D-A455-A5CF-097417126094}"/>
              </a:ext>
            </a:extLst>
          </p:cNvPr>
          <p:cNvCxnSpPr>
            <a:cxnSpLocks/>
          </p:cNvCxnSpPr>
          <p:nvPr/>
        </p:nvCxnSpPr>
        <p:spPr>
          <a:xfrm flipH="1">
            <a:off x="5969285" y="2352941"/>
            <a:ext cx="2003461" cy="102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Freeform: Shape 23">
            <a:extLst>
              <a:ext uri="{FF2B5EF4-FFF2-40B4-BE49-F238E27FC236}">
                <a16:creationId xmlns:a16="http://schemas.microsoft.com/office/drawing/2014/main" id="{DB8BD952-667A-2494-F4A9-A8358CA2299C}"/>
              </a:ext>
            </a:extLst>
          </p:cNvPr>
          <p:cNvSpPr/>
          <p:nvPr/>
        </p:nvSpPr>
        <p:spPr>
          <a:xfrm>
            <a:off x="1764586" y="3506577"/>
            <a:ext cx="1700373" cy="1654139"/>
          </a:xfrm>
          <a:custGeom>
            <a:avLst/>
            <a:gdLst>
              <a:gd name="connsiteX0" fmla="*/ 375006 w 1700373"/>
              <a:gd name="connsiteY0" fmla="*/ 164386 h 1654139"/>
              <a:gd name="connsiteX1" fmla="*/ 318498 w 1700373"/>
              <a:gd name="connsiteY1" fmla="*/ 190072 h 1654139"/>
              <a:gd name="connsiteX2" fmla="*/ 297950 w 1700373"/>
              <a:gd name="connsiteY2" fmla="*/ 210620 h 1654139"/>
              <a:gd name="connsiteX3" fmla="*/ 272265 w 1700373"/>
              <a:gd name="connsiteY3" fmla="*/ 226031 h 1654139"/>
              <a:gd name="connsiteX4" fmla="*/ 267128 w 1700373"/>
              <a:gd name="connsiteY4" fmla="*/ 241443 h 1654139"/>
              <a:gd name="connsiteX5" fmla="*/ 215757 w 1700373"/>
              <a:gd name="connsiteY5" fmla="*/ 282539 h 1654139"/>
              <a:gd name="connsiteX6" fmla="*/ 174660 w 1700373"/>
              <a:gd name="connsiteY6" fmla="*/ 344184 h 1654139"/>
              <a:gd name="connsiteX7" fmla="*/ 169523 w 1700373"/>
              <a:gd name="connsiteY7" fmla="*/ 359595 h 1654139"/>
              <a:gd name="connsiteX8" fmla="*/ 159249 w 1700373"/>
              <a:gd name="connsiteY8" fmla="*/ 375007 h 1654139"/>
              <a:gd name="connsiteX9" fmla="*/ 148975 w 1700373"/>
              <a:gd name="connsiteY9" fmla="*/ 395555 h 1654139"/>
              <a:gd name="connsiteX10" fmla="*/ 143838 w 1700373"/>
              <a:gd name="connsiteY10" fmla="*/ 421240 h 1654139"/>
              <a:gd name="connsiteX11" fmla="*/ 107878 w 1700373"/>
              <a:gd name="connsiteY11" fmla="*/ 498297 h 1654139"/>
              <a:gd name="connsiteX12" fmla="*/ 97604 w 1700373"/>
              <a:gd name="connsiteY12" fmla="*/ 518845 h 1654139"/>
              <a:gd name="connsiteX13" fmla="*/ 87330 w 1700373"/>
              <a:gd name="connsiteY13" fmla="*/ 539393 h 1654139"/>
              <a:gd name="connsiteX14" fmla="*/ 71919 w 1700373"/>
              <a:gd name="connsiteY14" fmla="*/ 590764 h 1654139"/>
              <a:gd name="connsiteX15" fmla="*/ 56507 w 1700373"/>
              <a:gd name="connsiteY15" fmla="*/ 616449 h 1654139"/>
              <a:gd name="connsiteX16" fmla="*/ 46233 w 1700373"/>
              <a:gd name="connsiteY16" fmla="*/ 647272 h 1654139"/>
              <a:gd name="connsiteX17" fmla="*/ 35959 w 1700373"/>
              <a:gd name="connsiteY17" fmla="*/ 683231 h 1654139"/>
              <a:gd name="connsiteX18" fmla="*/ 25685 w 1700373"/>
              <a:gd name="connsiteY18" fmla="*/ 750013 h 1654139"/>
              <a:gd name="connsiteX19" fmla="*/ 20548 w 1700373"/>
              <a:gd name="connsiteY19" fmla="*/ 827070 h 1654139"/>
              <a:gd name="connsiteX20" fmla="*/ 5137 w 1700373"/>
              <a:gd name="connsiteY20" fmla="*/ 842481 h 1654139"/>
              <a:gd name="connsiteX21" fmla="*/ 0 w 1700373"/>
              <a:gd name="connsiteY21" fmla="*/ 868166 h 1654139"/>
              <a:gd name="connsiteX22" fmla="*/ 15411 w 1700373"/>
              <a:gd name="connsiteY22" fmla="*/ 945222 h 1654139"/>
              <a:gd name="connsiteX23" fmla="*/ 30822 w 1700373"/>
              <a:gd name="connsiteY23" fmla="*/ 960634 h 1654139"/>
              <a:gd name="connsiteX24" fmla="*/ 35959 w 1700373"/>
              <a:gd name="connsiteY24" fmla="*/ 1114746 h 1654139"/>
              <a:gd name="connsiteX25" fmla="*/ 51370 w 1700373"/>
              <a:gd name="connsiteY25" fmla="*/ 1196939 h 1654139"/>
              <a:gd name="connsiteX26" fmla="*/ 56507 w 1700373"/>
              <a:gd name="connsiteY26" fmla="*/ 1238036 h 1654139"/>
              <a:gd name="connsiteX27" fmla="*/ 71919 w 1700373"/>
              <a:gd name="connsiteY27" fmla="*/ 1279132 h 1654139"/>
              <a:gd name="connsiteX28" fmla="*/ 97604 w 1700373"/>
              <a:gd name="connsiteY28" fmla="*/ 1330503 h 1654139"/>
              <a:gd name="connsiteX29" fmla="*/ 200346 w 1700373"/>
              <a:gd name="connsiteY29" fmla="*/ 1309955 h 1654139"/>
              <a:gd name="connsiteX30" fmla="*/ 241442 w 1700373"/>
              <a:gd name="connsiteY30" fmla="*/ 1304818 h 1654139"/>
              <a:gd name="connsiteX31" fmla="*/ 251716 w 1700373"/>
              <a:gd name="connsiteY31" fmla="*/ 1330503 h 1654139"/>
              <a:gd name="connsiteX32" fmla="*/ 261991 w 1700373"/>
              <a:gd name="connsiteY32" fmla="*/ 1438382 h 1654139"/>
              <a:gd name="connsiteX33" fmla="*/ 277402 w 1700373"/>
              <a:gd name="connsiteY33" fmla="*/ 1448656 h 1654139"/>
              <a:gd name="connsiteX34" fmla="*/ 287676 w 1700373"/>
              <a:gd name="connsiteY34" fmla="*/ 1464067 h 1654139"/>
              <a:gd name="connsiteX35" fmla="*/ 313361 w 1700373"/>
              <a:gd name="connsiteY35" fmla="*/ 1515438 h 1654139"/>
              <a:gd name="connsiteX36" fmla="*/ 339047 w 1700373"/>
              <a:gd name="connsiteY36" fmla="*/ 1577083 h 1654139"/>
              <a:gd name="connsiteX37" fmla="*/ 385280 w 1700373"/>
              <a:gd name="connsiteY37" fmla="*/ 1582220 h 1654139"/>
              <a:gd name="connsiteX38" fmla="*/ 488022 w 1700373"/>
              <a:gd name="connsiteY38" fmla="*/ 1602768 h 1654139"/>
              <a:gd name="connsiteX39" fmla="*/ 529119 w 1700373"/>
              <a:gd name="connsiteY39" fmla="*/ 1628454 h 1654139"/>
              <a:gd name="connsiteX40" fmla="*/ 554804 w 1700373"/>
              <a:gd name="connsiteY40" fmla="*/ 1633591 h 1654139"/>
              <a:gd name="connsiteX41" fmla="*/ 575352 w 1700373"/>
              <a:gd name="connsiteY41" fmla="*/ 1638728 h 1654139"/>
              <a:gd name="connsiteX42" fmla="*/ 847618 w 1700373"/>
              <a:gd name="connsiteY42" fmla="*/ 1643865 h 1654139"/>
              <a:gd name="connsiteX43" fmla="*/ 863029 w 1700373"/>
              <a:gd name="connsiteY43" fmla="*/ 1654139 h 1654139"/>
              <a:gd name="connsiteX44" fmla="*/ 914400 w 1700373"/>
              <a:gd name="connsiteY44" fmla="*/ 1649002 h 1654139"/>
              <a:gd name="connsiteX45" fmla="*/ 986319 w 1700373"/>
              <a:gd name="connsiteY45" fmla="*/ 1638728 h 1654139"/>
              <a:gd name="connsiteX46" fmla="*/ 1063375 w 1700373"/>
              <a:gd name="connsiteY46" fmla="*/ 1607906 h 1654139"/>
              <a:gd name="connsiteX47" fmla="*/ 1078786 w 1700373"/>
              <a:gd name="connsiteY47" fmla="*/ 1592494 h 1654139"/>
              <a:gd name="connsiteX48" fmla="*/ 1094197 w 1700373"/>
              <a:gd name="connsiteY48" fmla="*/ 1597631 h 1654139"/>
              <a:gd name="connsiteX49" fmla="*/ 1140431 w 1700373"/>
              <a:gd name="connsiteY49" fmla="*/ 1587357 h 1654139"/>
              <a:gd name="connsiteX50" fmla="*/ 1207213 w 1700373"/>
              <a:gd name="connsiteY50" fmla="*/ 1530849 h 1654139"/>
              <a:gd name="connsiteX51" fmla="*/ 1232898 w 1700373"/>
              <a:gd name="connsiteY51" fmla="*/ 1530849 h 1654139"/>
              <a:gd name="connsiteX52" fmla="*/ 1268858 w 1700373"/>
              <a:gd name="connsiteY52" fmla="*/ 1535986 h 1654139"/>
              <a:gd name="connsiteX53" fmla="*/ 1315092 w 1700373"/>
              <a:gd name="connsiteY53" fmla="*/ 1515438 h 1654139"/>
              <a:gd name="connsiteX54" fmla="*/ 1340777 w 1700373"/>
              <a:gd name="connsiteY54" fmla="*/ 1494890 h 1654139"/>
              <a:gd name="connsiteX55" fmla="*/ 1345914 w 1700373"/>
              <a:gd name="connsiteY55" fmla="*/ 1525712 h 1654139"/>
              <a:gd name="connsiteX56" fmla="*/ 1402422 w 1700373"/>
              <a:gd name="connsiteY56" fmla="*/ 1479479 h 1654139"/>
              <a:gd name="connsiteX57" fmla="*/ 1422970 w 1700373"/>
              <a:gd name="connsiteY57" fmla="*/ 1464067 h 1654139"/>
              <a:gd name="connsiteX58" fmla="*/ 1484615 w 1700373"/>
              <a:gd name="connsiteY58" fmla="*/ 1458930 h 1654139"/>
              <a:gd name="connsiteX59" fmla="*/ 1566809 w 1700373"/>
              <a:gd name="connsiteY59" fmla="*/ 1392148 h 1654139"/>
              <a:gd name="connsiteX60" fmla="*/ 1613042 w 1700373"/>
              <a:gd name="connsiteY60" fmla="*/ 1345914 h 1654139"/>
              <a:gd name="connsiteX61" fmla="*/ 1607905 w 1700373"/>
              <a:gd name="connsiteY61" fmla="*/ 1366463 h 1654139"/>
              <a:gd name="connsiteX62" fmla="*/ 1613042 w 1700373"/>
              <a:gd name="connsiteY62" fmla="*/ 1268858 h 1654139"/>
              <a:gd name="connsiteX63" fmla="*/ 1649002 w 1700373"/>
              <a:gd name="connsiteY63" fmla="*/ 1181528 h 1654139"/>
              <a:gd name="connsiteX64" fmla="*/ 1669550 w 1700373"/>
              <a:gd name="connsiteY64" fmla="*/ 1109609 h 1654139"/>
              <a:gd name="connsiteX65" fmla="*/ 1700373 w 1700373"/>
              <a:gd name="connsiteY65" fmla="*/ 986319 h 1654139"/>
              <a:gd name="connsiteX66" fmla="*/ 1679824 w 1700373"/>
              <a:gd name="connsiteY66" fmla="*/ 970908 h 1654139"/>
              <a:gd name="connsiteX67" fmla="*/ 1664413 w 1700373"/>
              <a:gd name="connsiteY67" fmla="*/ 965771 h 1654139"/>
              <a:gd name="connsiteX68" fmla="*/ 1674687 w 1700373"/>
              <a:gd name="connsiteY68" fmla="*/ 852755 h 1654139"/>
              <a:gd name="connsiteX69" fmla="*/ 1669550 w 1700373"/>
              <a:gd name="connsiteY69" fmla="*/ 811658 h 1654139"/>
              <a:gd name="connsiteX70" fmla="*/ 1664413 w 1700373"/>
              <a:gd name="connsiteY70" fmla="*/ 780836 h 1654139"/>
              <a:gd name="connsiteX71" fmla="*/ 1654139 w 1700373"/>
              <a:gd name="connsiteY71" fmla="*/ 662683 h 1654139"/>
              <a:gd name="connsiteX72" fmla="*/ 1623316 w 1700373"/>
              <a:gd name="connsiteY72" fmla="*/ 565079 h 1654139"/>
              <a:gd name="connsiteX73" fmla="*/ 1607905 w 1700373"/>
              <a:gd name="connsiteY73" fmla="*/ 523982 h 1654139"/>
              <a:gd name="connsiteX74" fmla="*/ 1597631 w 1700373"/>
              <a:gd name="connsiteY74" fmla="*/ 508571 h 1654139"/>
              <a:gd name="connsiteX75" fmla="*/ 1551397 w 1700373"/>
              <a:gd name="connsiteY75" fmla="*/ 498297 h 1654139"/>
              <a:gd name="connsiteX76" fmla="*/ 1484615 w 1700373"/>
              <a:gd name="connsiteY76" fmla="*/ 457200 h 1654139"/>
              <a:gd name="connsiteX77" fmla="*/ 1494889 w 1700373"/>
              <a:gd name="connsiteY77" fmla="*/ 416103 h 1654139"/>
              <a:gd name="connsiteX78" fmla="*/ 1469204 w 1700373"/>
              <a:gd name="connsiteY78" fmla="*/ 375007 h 1654139"/>
              <a:gd name="connsiteX79" fmla="*/ 1448656 w 1700373"/>
              <a:gd name="connsiteY79" fmla="*/ 349321 h 1654139"/>
              <a:gd name="connsiteX80" fmla="*/ 1381874 w 1700373"/>
              <a:gd name="connsiteY80" fmla="*/ 344184 h 1654139"/>
              <a:gd name="connsiteX81" fmla="*/ 1361325 w 1700373"/>
              <a:gd name="connsiteY81" fmla="*/ 287676 h 1654139"/>
              <a:gd name="connsiteX82" fmla="*/ 1340777 w 1700373"/>
              <a:gd name="connsiteY82" fmla="*/ 210620 h 1654139"/>
              <a:gd name="connsiteX83" fmla="*/ 1284269 w 1700373"/>
              <a:gd name="connsiteY83" fmla="*/ 205483 h 1654139"/>
              <a:gd name="connsiteX84" fmla="*/ 1253447 w 1700373"/>
              <a:gd name="connsiteY84" fmla="*/ 169523 h 1654139"/>
              <a:gd name="connsiteX85" fmla="*/ 1258584 w 1700373"/>
              <a:gd name="connsiteY85" fmla="*/ 143838 h 1654139"/>
              <a:gd name="connsiteX86" fmla="*/ 1248310 w 1700373"/>
              <a:gd name="connsiteY86" fmla="*/ 123290 h 1654139"/>
              <a:gd name="connsiteX87" fmla="*/ 1202076 w 1700373"/>
              <a:gd name="connsiteY87" fmla="*/ 113016 h 1654139"/>
              <a:gd name="connsiteX88" fmla="*/ 1171253 w 1700373"/>
              <a:gd name="connsiteY88" fmla="*/ 102741 h 1654139"/>
              <a:gd name="connsiteX89" fmla="*/ 1160979 w 1700373"/>
              <a:gd name="connsiteY89" fmla="*/ 66782 h 1654139"/>
              <a:gd name="connsiteX90" fmla="*/ 1083923 w 1700373"/>
              <a:gd name="connsiteY90" fmla="*/ 71919 h 1654139"/>
              <a:gd name="connsiteX91" fmla="*/ 1006867 w 1700373"/>
              <a:gd name="connsiteY91" fmla="*/ 56508 h 1654139"/>
              <a:gd name="connsiteX92" fmla="*/ 1001730 w 1700373"/>
              <a:gd name="connsiteY92" fmla="*/ 41097 h 1654139"/>
              <a:gd name="connsiteX93" fmla="*/ 986319 w 1700373"/>
              <a:gd name="connsiteY93" fmla="*/ 35959 h 1654139"/>
              <a:gd name="connsiteX94" fmla="*/ 898988 w 1700373"/>
              <a:gd name="connsiteY94" fmla="*/ 15411 h 1654139"/>
              <a:gd name="connsiteX95" fmla="*/ 847618 w 1700373"/>
              <a:gd name="connsiteY95" fmla="*/ 0 h 1654139"/>
              <a:gd name="connsiteX96" fmla="*/ 636997 w 1700373"/>
              <a:gd name="connsiteY96" fmla="*/ 41097 h 1654139"/>
              <a:gd name="connsiteX97" fmla="*/ 616449 w 1700373"/>
              <a:gd name="connsiteY97" fmla="*/ 51371 h 1654139"/>
              <a:gd name="connsiteX98" fmla="*/ 570215 w 1700373"/>
              <a:gd name="connsiteY98" fmla="*/ 87330 h 1654139"/>
              <a:gd name="connsiteX99" fmla="*/ 488022 w 1700373"/>
              <a:gd name="connsiteY99" fmla="*/ 128427 h 1654139"/>
              <a:gd name="connsiteX100" fmla="*/ 416103 w 1700373"/>
              <a:gd name="connsiteY100" fmla="*/ 154112 h 1654139"/>
              <a:gd name="connsiteX101" fmla="*/ 375006 w 1700373"/>
              <a:gd name="connsiteY101" fmla="*/ 164386 h 165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700373" h="1654139">
                <a:moveTo>
                  <a:pt x="375006" y="164386"/>
                </a:moveTo>
                <a:cubicBezTo>
                  <a:pt x="358739" y="170379"/>
                  <a:pt x="336240" y="179427"/>
                  <a:pt x="318498" y="190072"/>
                </a:cubicBezTo>
                <a:cubicBezTo>
                  <a:pt x="310192" y="195056"/>
                  <a:pt x="305596" y="204673"/>
                  <a:pt x="297950" y="210620"/>
                </a:cubicBezTo>
                <a:cubicBezTo>
                  <a:pt x="290069" y="216750"/>
                  <a:pt x="280827" y="220894"/>
                  <a:pt x="272265" y="226031"/>
                </a:cubicBezTo>
                <a:cubicBezTo>
                  <a:pt x="270553" y="231168"/>
                  <a:pt x="270132" y="236937"/>
                  <a:pt x="267128" y="241443"/>
                </a:cubicBezTo>
                <a:cubicBezTo>
                  <a:pt x="255330" y="259140"/>
                  <a:pt x="229181" y="269115"/>
                  <a:pt x="215757" y="282539"/>
                </a:cubicBezTo>
                <a:cubicBezTo>
                  <a:pt x="199218" y="299078"/>
                  <a:pt x="184149" y="322042"/>
                  <a:pt x="174660" y="344184"/>
                </a:cubicBezTo>
                <a:cubicBezTo>
                  <a:pt x="172527" y="349161"/>
                  <a:pt x="171945" y="354752"/>
                  <a:pt x="169523" y="359595"/>
                </a:cubicBezTo>
                <a:cubicBezTo>
                  <a:pt x="166762" y="365117"/>
                  <a:pt x="162312" y="369646"/>
                  <a:pt x="159249" y="375007"/>
                </a:cubicBezTo>
                <a:cubicBezTo>
                  <a:pt x="155450" y="381656"/>
                  <a:pt x="152400" y="388706"/>
                  <a:pt x="148975" y="395555"/>
                </a:cubicBezTo>
                <a:cubicBezTo>
                  <a:pt x="147263" y="404117"/>
                  <a:pt x="146347" y="412877"/>
                  <a:pt x="143838" y="421240"/>
                </a:cubicBezTo>
                <a:cubicBezTo>
                  <a:pt x="137318" y="442975"/>
                  <a:pt x="115134" y="483786"/>
                  <a:pt x="107878" y="498297"/>
                </a:cubicBezTo>
                <a:lnTo>
                  <a:pt x="97604" y="518845"/>
                </a:lnTo>
                <a:lnTo>
                  <a:pt x="87330" y="539393"/>
                </a:lnTo>
                <a:cubicBezTo>
                  <a:pt x="82518" y="563454"/>
                  <a:pt x="83183" y="568237"/>
                  <a:pt x="71919" y="590764"/>
                </a:cubicBezTo>
                <a:cubicBezTo>
                  <a:pt x="67454" y="599695"/>
                  <a:pt x="60639" y="607359"/>
                  <a:pt x="56507" y="616449"/>
                </a:cubicBezTo>
                <a:cubicBezTo>
                  <a:pt x="52025" y="626308"/>
                  <a:pt x="49418" y="636921"/>
                  <a:pt x="46233" y="647272"/>
                </a:cubicBezTo>
                <a:cubicBezTo>
                  <a:pt x="42567" y="659187"/>
                  <a:pt x="38762" y="671084"/>
                  <a:pt x="35959" y="683231"/>
                </a:cubicBezTo>
                <a:cubicBezTo>
                  <a:pt x="33287" y="694811"/>
                  <a:pt x="27116" y="739994"/>
                  <a:pt x="25685" y="750013"/>
                </a:cubicBezTo>
                <a:cubicBezTo>
                  <a:pt x="23973" y="775699"/>
                  <a:pt x="26132" y="801940"/>
                  <a:pt x="20548" y="827070"/>
                </a:cubicBezTo>
                <a:cubicBezTo>
                  <a:pt x="18972" y="834162"/>
                  <a:pt x="8386" y="835983"/>
                  <a:pt x="5137" y="842481"/>
                </a:cubicBezTo>
                <a:cubicBezTo>
                  <a:pt x="1232" y="850290"/>
                  <a:pt x="1712" y="859604"/>
                  <a:pt x="0" y="868166"/>
                </a:cubicBezTo>
                <a:cubicBezTo>
                  <a:pt x="3636" y="911796"/>
                  <a:pt x="-5698" y="919891"/>
                  <a:pt x="15411" y="945222"/>
                </a:cubicBezTo>
                <a:cubicBezTo>
                  <a:pt x="20062" y="950803"/>
                  <a:pt x="25685" y="955497"/>
                  <a:pt x="30822" y="960634"/>
                </a:cubicBezTo>
                <a:cubicBezTo>
                  <a:pt x="23059" y="1069324"/>
                  <a:pt x="23461" y="998100"/>
                  <a:pt x="35959" y="1114746"/>
                </a:cubicBezTo>
                <a:cubicBezTo>
                  <a:pt x="43831" y="1188221"/>
                  <a:pt x="31095" y="1156389"/>
                  <a:pt x="51370" y="1196939"/>
                </a:cubicBezTo>
                <a:cubicBezTo>
                  <a:pt x="53082" y="1210638"/>
                  <a:pt x="53159" y="1224643"/>
                  <a:pt x="56507" y="1238036"/>
                </a:cubicBezTo>
                <a:cubicBezTo>
                  <a:pt x="60055" y="1252229"/>
                  <a:pt x="66485" y="1265548"/>
                  <a:pt x="71919" y="1279132"/>
                </a:cubicBezTo>
                <a:cubicBezTo>
                  <a:pt x="86790" y="1316309"/>
                  <a:pt x="81503" y="1306352"/>
                  <a:pt x="97604" y="1330503"/>
                </a:cubicBezTo>
                <a:cubicBezTo>
                  <a:pt x="131851" y="1323654"/>
                  <a:pt x="165964" y="1316094"/>
                  <a:pt x="200346" y="1309955"/>
                </a:cubicBezTo>
                <a:cubicBezTo>
                  <a:pt x="213936" y="1307528"/>
                  <a:pt x="228624" y="1299691"/>
                  <a:pt x="241442" y="1304818"/>
                </a:cubicBezTo>
                <a:cubicBezTo>
                  <a:pt x="250004" y="1308243"/>
                  <a:pt x="248291" y="1321941"/>
                  <a:pt x="251716" y="1330503"/>
                </a:cubicBezTo>
                <a:cubicBezTo>
                  <a:pt x="255141" y="1366463"/>
                  <a:pt x="254317" y="1403084"/>
                  <a:pt x="261991" y="1438382"/>
                </a:cubicBezTo>
                <a:cubicBezTo>
                  <a:pt x="263303" y="1444415"/>
                  <a:pt x="273036" y="1444290"/>
                  <a:pt x="277402" y="1448656"/>
                </a:cubicBezTo>
                <a:cubicBezTo>
                  <a:pt x="281768" y="1453022"/>
                  <a:pt x="284749" y="1458631"/>
                  <a:pt x="287676" y="1464067"/>
                </a:cubicBezTo>
                <a:cubicBezTo>
                  <a:pt x="296752" y="1480923"/>
                  <a:pt x="304799" y="1498314"/>
                  <a:pt x="313361" y="1515438"/>
                </a:cubicBezTo>
                <a:cubicBezTo>
                  <a:pt x="315636" y="1524537"/>
                  <a:pt x="321272" y="1569677"/>
                  <a:pt x="339047" y="1577083"/>
                </a:cubicBezTo>
                <a:cubicBezTo>
                  <a:pt x="353360" y="1583047"/>
                  <a:pt x="369946" y="1579920"/>
                  <a:pt x="385280" y="1582220"/>
                </a:cubicBezTo>
                <a:cubicBezTo>
                  <a:pt x="425583" y="1588265"/>
                  <a:pt x="449271" y="1594157"/>
                  <a:pt x="488022" y="1602768"/>
                </a:cubicBezTo>
                <a:cubicBezTo>
                  <a:pt x="497378" y="1609006"/>
                  <a:pt x="521366" y="1625353"/>
                  <a:pt x="529119" y="1628454"/>
                </a:cubicBezTo>
                <a:cubicBezTo>
                  <a:pt x="537226" y="1631697"/>
                  <a:pt x="546281" y="1631697"/>
                  <a:pt x="554804" y="1633591"/>
                </a:cubicBezTo>
                <a:cubicBezTo>
                  <a:pt x="561696" y="1635123"/>
                  <a:pt x="568503" y="1637016"/>
                  <a:pt x="575352" y="1638728"/>
                </a:cubicBezTo>
                <a:cubicBezTo>
                  <a:pt x="686861" y="1635243"/>
                  <a:pt x="743794" y="1626561"/>
                  <a:pt x="847618" y="1643865"/>
                </a:cubicBezTo>
                <a:cubicBezTo>
                  <a:pt x="853708" y="1644880"/>
                  <a:pt x="857892" y="1650714"/>
                  <a:pt x="863029" y="1654139"/>
                </a:cubicBezTo>
                <a:cubicBezTo>
                  <a:pt x="880153" y="1652427"/>
                  <a:pt x="897525" y="1652377"/>
                  <a:pt x="914400" y="1649002"/>
                </a:cubicBezTo>
                <a:cubicBezTo>
                  <a:pt x="985452" y="1634792"/>
                  <a:pt x="943324" y="1627980"/>
                  <a:pt x="986319" y="1638728"/>
                </a:cubicBezTo>
                <a:cubicBezTo>
                  <a:pt x="1013114" y="1629796"/>
                  <a:pt x="1038431" y="1622457"/>
                  <a:pt x="1063375" y="1607906"/>
                </a:cubicBezTo>
                <a:cubicBezTo>
                  <a:pt x="1069650" y="1604245"/>
                  <a:pt x="1073649" y="1597631"/>
                  <a:pt x="1078786" y="1592494"/>
                </a:cubicBezTo>
                <a:cubicBezTo>
                  <a:pt x="1083923" y="1594206"/>
                  <a:pt x="1088801" y="1598081"/>
                  <a:pt x="1094197" y="1597631"/>
                </a:cubicBezTo>
                <a:cubicBezTo>
                  <a:pt x="1109930" y="1596320"/>
                  <a:pt x="1126461" y="1594710"/>
                  <a:pt x="1140431" y="1587357"/>
                </a:cubicBezTo>
                <a:cubicBezTo>
                  <a:pt x="1164522" y="1574678"/>
                  <a:pt x="1187214" y="1550849"/>
                  <a:pt x="1207213" y="1530849"/>
                </a:cubicBezTo>
                <a:cubicBezTo>
                  <a:pt x="1229426" y="1564171"/>
                  <a:pt x="1203815" y="1536666"/>
                  <a:pt x="1232898" y="1530849"/>
                </a:cubicBezTo>
                <a:cubicBezTo>
                  <a:pt x="1244771" y="1528474"/>
                  <a:pt x="1256871" y="1534274"/>
                  <a:pt x="1268858" y="1535986"/>
                </a:cubicBezTo>
                <a:cubicBezTo>
                  <a:pt x="1284269" y="1529137"/>
                  <a:pt x="1300449" y="1523805"/>
                  <a:pt x="1315092" y="1515438"/>
                </a:cubicBezTo>
                <a:cubicBezTo>
                  <a:pt x="1324612" y="1509998"/>
                  <a:pt x="1330375" y="1491423"/>
                  <a:pt x="1340777" y="1494890"/>
                </a:cubicBezTo>
                <a:cubicBezTo>
                  <a:pt x="1350658" y="1498184"/>
                  <a:pt x="1344202" y="1515438"/>
                  <a:pt x="1345914" y="1525712"/>
                </a:cubicBezTo>
                <a:cubicBezTo>
                  <a:pt x="1392240" y="1490967"/>
                  <a:pt x="1335716" y="1534057"/>
                  <a:pt x="1402422" y="1479479"/>
                </a:cubicBezTo>
                <a:cubicBezTo>
                  <a:pt x="1409049" y="1474057"/>
                  <a:pt x="1414664" y="1466144"/>
                  <a:pt x="1422970" y="1464067"/>
                </a:cubicBezTo>
                <a:cubicBezTo>
                  <a:pt x="1442974" y="1459066"/>
                  <a:pt x="1464067" y="1460642"/>
                  <a:pt x="1484615" y="1458930"/>
                </a:cubicBezTo>
                <a:cubicBezTo>
                  <a:pt x="1512013" y="1436669"/>
                  <a:pt x="1540308" y="1415469"/>
                  <a:pt x="1566809" y="1392148"/>
                </a:cubicBezTo>
                <a:cubicBezTo>
                  <a:pt x="1583171" y="1377750"/>
                  <a:pt x="1594560" y="1357465"/>
                  <a:pt x="1613042" y="1345914"/>
                </a:cubicBezTo>
                <a:cubicBezTo>
                  <a:pt x="1619029" y="1342172"/>
                  <a:pt x="1609617" y="1359613"/>
                  <a:pt x="1607905" y="1366463"/>
                </a:cubicBezTo>
                <a:cubicBezTo>
                  <a:pt x="1609617" y="1333928"/>
                  <a:pt x="1605974" y="1300662"/>
                  <a:pt x="1613042" y="1268858"/>
                </a:cubicBezTo>
                <a:cubicBezTo>
                  <a:pt x="1619871" y="1238126"/>
                  <a:pt x="1638474" y="1211197"/>
                  <a:pt x="1649002" y="1181528"/>
                </a:cubicBezTo>
                <a:cubicBezTo>
                  <a:pt x="1657340" y="1158031"/>
                  <a:pt x="1663205" y="1133720"/>
                  <a:pt x="1669550" y="1109609"/>
                </a:cubicBezTo>
                <a:cubicBezTo>
                  <a:pt x="1680331" y="1068642"/>
                  <a:pt x="1700373" y="986319"/>
                  <a:pt x="1700373" y="986319"/>
                </a:cubicBezTo>
                <a:cubicBezTo>
                  <a:pt x="1693523" y="981182"/>
                  <a:pt x="1687258" y="975156"/>
                  <a:pt x="1679824" y="970908"/>
                </a:cubicBezTo>
                <a:cubicBezTo>
                  <a:pt x="1675123" y="968222"/>
                  <a:pt x="1664648" y="971181"/>
                  <a:pt x="1664413" y="965771"/>
                </a:cubicBezTo>
                <a:cubicBezTo>
                  <a:pt x="1662770" y="927979"/>
                  <a:pt x="1671262" y="890427"/>
                  <a:pt x="1674687" y="852755"/>
                </a:cubicBezTo>
                <a:cubicBezTo>
                  <a:pt x="1672975" y="839056"/>
                  <a:pt x="1671502" y="825325"/>
                  <a:pt x="1669550" y="811658"/>
                </a:cubicBezTo>
                <a:cubicBezTo>
                  <a:pt x="1668077" y="801347"/>
                  <a:pt x="1665485" y="791196"/>
                  <a:pt x="1664413" y="780836"/>
                </a:cubicBezTo>
                <a:cubicBezTo>
                  <a:pt x="1660345" y="741513"/>
                  <a:pt x="1657978" y="702029"/>
                  <a:pt x="1654139" y="662683"/>
                </a:cubicBezTo>
                <a:cubicBezTo>
                  <a:pt x="1644467" y="563544"/>
                  <a:pt x="1673637" y="577659"/>
                  <a:pt x="1623316" y="565079"/>
                </a:cubicBezTo>
                <a:cubicBezTo>
                  <a:pt x="1618179" y="551380"/>
                  <a:pt x="1613959" y="537301"/>
                  <a:pt x="1607905" y="523982"/>
                </a:cubicBezTo>
                <a:cubicBezTo>
                  <a:pt x="1605350" y="518361"/>
                  <a:pt x="1603252" y="511126"/>
                  <a:pt x="1597631" y="508571"/>
                </a:cubicBezTo>
                <a:cubicBezTo>
                  <a:pt x="1583259" y="502038"/>
                  <a:pt x="1566808" y="501722"/>
                  <a:pt x="1551397" y="498297"/>
                </a:cubicBezTo>
                <a:cubicBezTo>
                  <a:pt x="1547197" y="496430"/>
                  <a:pt x="1487862" y="476682"/>
                  <a:pt x="1484615" y="457200"/>
                </a:cubicBezTo>
                <a:cubicBezTo>
                  <a:pt x="1482293" y="443272"/>
                  <a:pt x="1491464" y="429802"/>
                  <a:pt x="1494889" y="416103"/>
                </a:cubicBezTo>
                <a:cubicBezTo>
                  <a:pt x="1486327" y="402404"/>
                  <a:pt x="1478399" y="388289"/>
                  <a:pt x="1469204" y="375007"/>
                </a:cubicBezTo>
                <a:cubicBezTo>
                  <a:pt x="1462963" y="365992"/>
                  <a:pt x="1458995" y="352970"/>
                  <a:pt x="1448656" y="349321"/>
                </a:cubicBezTo>
                <a:cubicBezTo>
                  <a:pt x="1427602" y="341890"/>
                  <a:pt x="1404135" y="345896"/>
                  <a:pt x="1381874" y="344184"/>
                </a:cubicBezTo>
                <a:cubicBezTo>
                  <a:pt x="1366888" y="254269"/>
                  <a:pt x="1389964" y="369500"/>
                  <a:pt x="1361325" y="287676"/>
                </a:cubicBezTo>
                <a:cubicBezTo>
                  <a:pt x="1352543" y="262586"/>
                  <a:pt x="1358958" y="230013"/>
                  <a:pt x="1340777" y="210620"/>
                </a:cubicBezTo>
                <a:cubicBezTo>
                  <a:pt x="1327841" y="196822"/>
                  <a:pt x="1303105" y="207195"/>
                  <a:pt x="1284269" y="205483"/>
                </a:cubicBezTo>
                <a:cubicBezTo>
                  <a:pt x="1282149" y="203363"/>
                  <a:pt x="1254565" y="178466"/>
                  <a:pt x="1253447" y="169523"/>
                </a:cubicBezTo>
                <a:cubicBezTo>
                  <a:pt x="1252364" y="160859"/>
                  <a:pt x="1256872" y="152400"/>
                  <a:pt x="1258584" y="143838"/>
                </a:cubicBezTo>
                <a:cubicBezTo>
                  <a:pt x="1255159" y="136989"/>
                  <a:pt x="1255033" y="126957"/>
                  <a:pt x="1248310" y="123290"/>
                </a:cubicBezTo>
                <a:cubicBezTo>
                  <a:pt x="1234450" y="115730"/>
                  <a:pt x="1217330" y="117084"/>
                  <a:pt x="1202076" y="113016"/>
                </a:cubicBezTo>
                <a:cubicBezTo>
                  <a:pt x="1191612" y="110225"/>
                  <a:pt x="1181527" y="106166"/>
                  <a:pt x="1171253" y="102741"/>
                </a:cubicBezTo>
                <a:cubicBezTo>
                  <a:pt x="1167828" y="90755"/>
                  <a:pt x="1172734" y="70931"/>
                  <a:pt x="1160979" y="66782"/>
                </a:cubicBezTo>
                <a:cubicBezTo>
                  <a:pt x="1136704" y="58215"/>
                  <a:pt x="1109646" y="72908"/>
                  <a:pt x="1083923" y="71919"/>
                </a:cubicBezTo>
                <a:cubicBezTo>
                  <a:pt x="1063470" y="71132"/>
                  <a:pt x="1030130" y="62324"/>
                  <a:pt x="1006867" y="56508"/>
                </a:cubicBezTo>
                <a:cubicBezTo>
                  <a:pt x="1005155" y="51371"/>
                  <a:pt x="1005559" y="44926"/>
                  <a:pt x="1001730" y="41097"/>
                </a:cubicBezTo>
                <a:cubicBezTo>
                  <a:pt x="997901" y="37268"/>
                  <a:pt x="991572" y="37272"/>
                  <a:pt x="986319" y="35959"/>
                </a:cubicBezTo>
                <a:cubicBezTo>
                  <a:pt x="957307" y="28706"/>
                  <a:pt x="927936" y="22916"/>
                  <a:pt x="898988" y="15411"/>
                </a:cubicBezTo>
                <a:cubicBezTo>
                  <a:pt x="881683" y="10925"/>
                  <a:pt x="864741" y="5137"/>
                  <a:pt x="847618" y="0"/>
                </a:cubicBezTo>
                <a:cubicBezTo>
                  <a:pt x="739623" y="7714"/>
                  <a:pt x="775980" y="747"/>
                  <a:pt x="636997" y="41097"/>
                </a:cubicBezTo>
                <a:cubicBezTo>
                  <a:pt x="629643" y="43232"/>
                  <a:pt x="622745" y="47012"/>
                  <a:pt x="616449" y="51371"/>
                </a:cubicBezTo>
                <a:cubicBezTo>
                  <a:pt x="600397" y="62484"/>
                  <a:pt x="585626" y="75344"/>
                  <a:pt x="570215" y="87330"/>
                </a:cubicBezTo>
                <a:cubicBezTo>
                  <a:pt x="542319" y="143124"/>
                  <a:pt x="570889" y="106943"/>
                  <a:pt x="488022" y="128427"/>
                </a:cubicBezTo>
                <a:cubicBezTo>
                  <a:pt x="463381" y="134815"/>
                  <a:pt x="440684" y="147494"/>
                  <a:pt x="416103" y="154112"/>
                </a:cubicBezTo>
                <a:cubicBezTo>
                  <a:pt x="316157" y="181020"/>
                  <a:pt x="391273" y="158393"/>
                  <a:pt x="375006" y="164386"/>
                </a:cubicBezTo>
                <a:close/>
              </a:path>
            </a:pathLst>
          </a:custGeom>
          <a:solidFill>
            <a:srgbClr val="89975D">
              <a:alpha val="50196"/>
            </a:srgbClr>
          </a:solidFill>
          <a:ln w="3175">
            <a:solidFill>
              <a:srgbClr val="92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F3B79C3-B033-3D28-05A3-76444268AB79}"/>
              </a:ext>
            </a:extLst>
          </p:cNvPr>
          <p:cNvSpPr/>
          <p:nvPr/>
        </p:nvSpPr>
        <p:spPr>
          <a:xfrm>
            <a:off x="3981236" y="4503658"/>
            <a:ext cx="1366463" cy="1421979"/>
          </a:xfrm>
          <a:custGeom>
            <a:avLst/>
            <a:gdLst>
              <a:gd name="connsiteX0" fmla="*/ 375006 w 1700373"/>
              <a:gd name="connsiteY0" fmla="*/ 164386 h 1654139"/>
              <a:gd name="connsiteX1" fmla="*/ 318498 w 1700373"/>
              <a:gd name="connsiteY1" fmla="*/ 190072 h 1654139"/>
              <a:gd name="connsiteX2" fmla="*/ 297950 w 1700373"/>
              <a:gd name="connsiteY2" fmla="*/ 210620 h 1654139"/>
              <a:gd name="connsiteX3" fmla="*/ 272265 w 1700373"/>
              <a:gd name="connsiteY3" fmla="*/ 226031 h 1654139"/>
              <a:gd name="connsiteX4" fmla="*/ 267128 w 1700373"/>
              <a:gd name="connsiteY4" fmla="*/ 241443 h 1654139"/>
              <a:gd name="connsiteX5" fmla="*/ 215757 w 1700373"/>
              <a:gd name="connsiteY5" fmla="*/ 282539 h 1654139"/>
              <a:gd name="connsiteX6" fmla="*/ 174660 w 1700373"/>
              <a:gd name="connsiteY6" fmla="*/ 344184 h 1654139"/>
              <a:gd name="connsiteX7" fmla="*/ 169523 w 1700373"/>
              <a:gd name="connsiteY7" fmla="*/ 359595 h 1654139"/>
              <a:gd name="connsiteX8" fmla="*/ 159249 w 1700373"/>
              <a:gd name="connsiteY8" fmla="*/ 375007 h 1654139"/>
              <a:gd name="connsiteX9" fmla="*/ 148975 w 1700373"/>
              <a:gd name="connsiteY9" fmla="*/ 395555 h 1654139"/>
              <a:gd name="connsiteX10" fmla="*/ 143838 w 1700373"/>
              <a:gd name="connsiteY10" fmla="*/ 421240 h 1654139"/>
              <a:gd name="connsiteX11" fmla="*/ 107878 w 1700373"/>
              <a:gd name="connsiteY11" fmla="*/ 498297 h 1654139"/>
              <a:gd name="connsiteX12" fmla="*/ 97604 w 1700373"/>
              <a:gd name="connsiteY12" fmla="*/ 518845 h 1654139"/>
              <a:gd name="connsiteX13" fmla="*/ 87330 w 1700373"/>
              <a:gd name="connsiteY13" fmla="*/ 539393 h 1654139"/>
              <a:gd name="connsiteX14" fmla="*/ 71919 w 1700373"/>
              <a:gd name="connsiteY14" fmla="*/ 590764 h 1654139"/>
              <a:gd name="connsiteX15" fmla="*/ 56507 w 1700373"/>
              <a:gd name="connsiteY15" fmla="*/ 616449 h 1654139"/>
              <a:gd name="connsiteX16" fmla="*/ 46233 w 1700373"/>
              <a:gd name="connsiteY16" fmla="*/ 647272 h 1654139"/>
              <a:gd name="connsiteX17" fmla="*/ 35959 w 1700373"/>
              <a:gd name="connsiteY17" fmla="*/ 683231 h 1654139"/>
              <a:gd name="connsiteX18" fmla="*/ 25685 w 1700373"/>
              <a:gd name="connsiteY18" fmla="*/ 750013 h 1654139"/>
              <a:gd name="connsiteX19" fmla="*/ 20548 w 1700373"/>
              <a:gd name="connsiteY19" fmla="*/ 827070 h 1654139"/>
              <a:gd name="connsiteX20" fmla="*/ 5137 w 1700373"/>
              <a:gd name="connsiteY20" fmla="*/ 842481 h 1654139"/>
              <a:gd name="connsiteX21" fmla="*/ 0 w 1700373"/>
              <a:gd name="connsiteY21" fmla="*/ 868166 h 1654139"/>
              <a:gd name="connsiteX22" fmla="*/ 15411 w 1700373"/>
              <a:gd name="connsiteY22" fmla="*/ 945222 h 1654139"/>
              <a:gd name="connsiteX23" fmla="*/ 30822 w 1700373"/>
              <a:gd name="connsiteY23" fmla="*/ 960634 h 1654139"/>
              <a:gd name="connsiteX24" fmla="*/ 35959 w 1700373"/>
              <a:gd name="connsiteY24" fmla="*/ 1114746 h 1654139"/>
              <a:gd name="connsiteX25" fmla="*/ 51370 w 1700373"/>
              <a:gd name="connsiteY25" fmla="*/ 1196939 h 1654139"/>
              <a:gd name="connsiteX26" fmla="*/ 56507 w 1700373"/>
              <a:gd name="connsiteY26" fmla="*/ 1238036 h 1654139"/>
              <a:gd name="connsiteX27" fmla="*/ 71919 w 1700373"/>
              <a:gd name="connsiteY27" fmla="*/ 1279132 h 1654139"/>
              <a:gd name="connsiteX28" fmla="*/ 97604 w 1700373"/>
              <a:gd name="connsiteY28" fmla="*/ 1330503 h 1654139"/>
              <a:gd name="connsiteX29" fmla="*/ 200346 w 1700373"/>
              <a:gd name="connsiteY29" fmla="*/ 1309955 h 1654139"/>
              <a:gd name="connsiteX30" fmla="*/ 241442 w 1700373"/>
              <a:gd name="connsiteY30" fmla="*/ 1304818 h 1654139"/>
              <a:gd name="connsiteX31" fmla="*/ 251716 w 1700373"/>
              <a:gd name="connsiteY31" fmla="*/ 1330503 h 1654139"/>
              <a:gd name="connsiteX32" fmla="*/ 261991 w 1700373"/>
              <a:gd name="connsiteY32" fmla="*/ 1438382 h 1654139"/>
              <a:gd name="connsiteX33" fmla="*/ 277402 w 1700373"/>
              <a:gd name="connsiteY33" fmla="*/ 1448656 h 1654139"/>
              <a:gd name="connsiteX34" fmla="*/ 287676 w 1700373"/>
              <a:gd name="connsiteY34" fmla="*/ 1464067 h 1654139"/>
              <a:gd name="connsiteX35" fmla="*/ 313361 w 1700373"/>
              <a:gd name="connsiteY35" fmla="*/ 1515438 h 1654139"/>
              <a:gd name="connsiteX36" fmla="*/ 339047 w 1700373"/>
              <a:gd name="connsiteY36" fmla="*/ 1577083 h 1654139"/>
              <a:gd name="connsiteX37" fmla="*/ 385280 w 1700373"/>
              <a:gd name="connsiteY37" fmla="*/ 1582220 h 1654139"/>
              <a:gd name="connsiteX38" fmla="*/ 488022 w 1700373"/>
              <a:gd name="connsiteY38" fmla="*/ 1602768 h 1654139"/>
              <a:gd name="connsiteX39" fmla="*/ 529119 w 1700373"/>
              <a:gd name="connsiteY39" fmla="*/ 1628454 h 1654139"/>
              <a:gd name="connsiteX40" fmla="*/ 554804 w 1700373"/>
              <a:gd name="connsiteY40" fmla="*/ 1633591 h 1654139"/>
              <a:gd name="connsiteX41" fmla="*/ 575352 w 1700373"/>
              <a:gd name="connsiteY41" fmla="*/ 1638728 h 1654139"/>
              <a:gd name="connsiteX42" fmla="*/ 847618 w 1700373"/>
              <a:gd name="connsiteY42" fmla="*/ 1643865 h 1654139"/>
              <a:gd name="connsiteX43" fmla="*/ 863029 w 1700373"/>
              <a:gd name="connsiteY43" fmla="*/ 1654139 h 1654139"/>
              <a:gd name="connsiteX44" fmla="*/ 914400 w 1700373"/>
              <a:gd name="connsiteY44" fmla="*/ 1649002 h 1654139"/>
              <a:gd name="connsiteX45" fmla="*/ 986319 w 1700373"/>
              <a:gd name="connsiteY45" fmla="*/ 1638728 h 1654139"/>
              <a:gd name="connsiteX46" fmla="*/ 1063375 w 1700373"/>
              <a:gd name="connsiteY46" fmla="*/ 1607906 h 1654139"/>
              <a:gd name="connsiteX47" fmla="*/ 1078786 w 1700373"/>
              <a:gd name="connsiteY47" fmla="*/ 1592494 h 1654139"/>
              <a:gd name="connsiteX48" fmla="*/ 1094197 w 1700373"/>
              <a:gd name="connsiteY48" fmla="*/ 1597631 h 1654139"/>
              <a:gd name="connsiteX49" fmla="*/ 1140431 w 1700373"/>
              <a:gd name="connsiteY49" fmla="*/ 1587357 h 1654139"/>
              <a:gd name="connsiteX50" fmla="*/ 1207213 w 1700373"/>
              <a:gd name="connsiteY50" fmla="*/ 1530849 h 1654139"/>
              <a:gd name="connsiteX51" fmla="*/ 1232898 w 1700373"/>
              <a:gd name="connsiteY51" fmla="*/ 1530849 h 1654139"/>
              <a:gd name="connsiteX52" fmla="*/ 1268858 w 1700373"/>
              <a:gd name="connsiteY52" fmla="*/ 1535986 h 1654139"/>
              <a:gd name="connsiteX53" fmla="*/ 1315092 w 1700373"/>
              <a:gd name="connsiteY53" fmla="*/ 1515438 h 1654139"/>
              <a:gd name="connsiteX54" fmla="*/ 1340777 w 1700373"/>
              <a:gd name="connsiteY54" fmla="*/ 1494890 h 1654139"/>
              <a:gd name="connsiteX55" fmla="*/ 1345914 w 1700373"/>
              <a:gd name="connsiteY55" fmla="*/ 1525712 h 1654139"/>
              <a:gd name="connsiteX56" fmla="*/ 1402422 w 1700373"/>
              <a:gd name="connsiteY56" fmla="*/ 1479479 h 1654139"/>
              <a:gd name="connsiteX57" fmla="*/ 1422970 w 1700373"/>
              <a:gd name="connsiteY57" fmla="*/ 1464067 h 1654139"/>
              <a:gd name="connsiteX58" fmla="*/ 1484615 w 1700373"/>
              <a:gd name="connsiteY58" fmla="*/ 1458930 h 1654139"/>
              <a:gd name="connsiteX59" fmla="*/ 1566809 w 1700373"/>
              <a:gd name="connsiteY59" fmla="*/ 1392148 h 1654139"/>
              <a:gd name="connsiteX60" fmla="*/ 1613042 w 1700373"/>
              <a:gd name="connsiteY60" fmla="*/ 1345914 h 1654139"/>
              <a:gd name="connsiteX61" fmla="*/ 1607905 w 1700373"/>
              <a:gd name="connsiteY61" fmla="*/ 1366463 h 1654139"/>
              <a:gd name="connsiteX62" fmla="*/ 1613042 w 1700373"/>
              <a:gd name="connsiteY62" fmla="*/ 1268858 h 1654139"/>
              <a:gd name="connsiteX63" fmla="*/ 1649002 w 1700373"/>
              <a:gd name="connsiteY63" fmla="*/ 1181528 h 1654139"/>
              <a:gd name="connsiteX64" fmla="*/ 1669550 w 1700373"/>
              <a:gd name="connsiteY64" fmla="*/ 1109609 h 1654139"/>
              <a:gd name="connsiteX65" fmla="*/ 1700373 w 1700373"/>
              <a:gd name="connsiteY65" fmla="*/ 986319 h 1654139"/>
              <a:gd name="connsiteX66" fmla="*/ 1679824 w 1700373"/>
              <a:gd name="connsiteY66" fmla="*/ 970908 h 1654139"/>
              <a:gd name="connsiteX67" fmla="*/ 1664413 w 1700373"/>
              <a:gd name="connsiteY67" fmla="*/ 965771 h 1654139"/>
              <a:gd name="connsiteX68" fmla="*/ 1674687 w 1700373"/>
              <a:gd name="connsiteY68" fmla="*/ 852755 h 1654139"/>
              <a:gd name="connsiteX69" fmla="*/ 1669550 w 1700373"/>
              <a:gd name="connsiteY69" fmla="*/ 811658 h 1654139"/>
              <a:gd name="connsiteX70" fmla="*/ 1664413 w 1700373"/>
              <a:gd name="connsiteY70" fmla="*/ 780836 h 1654139"/>
              <a:gd name="connsiteX71" fmla="*/ 1654139 w 1700373"/>
              <a:gd name="connsiteY71" fmla="*/ 662683 h 1654139"/>
              <a:gd name="connsiteX72" fmla="*/ 1623316 w 1700373"/>
              <a:gd name="connsiteY72" fmla="*/ 565079 h 1654139"/>
              <a:gd name="connsiteX73" fmla="*/ 1607905 w 1700373"/>
              <a:gd name="connsiteY73" fmla="*/ 523982 h 1654139"/>
              <a:gd name="connsiteX74" fmla="*/ 1597631 w 1700373"/>
              <a:gd name="connsiteY74" fmla="*/ 508571 h 1654139"/>
              <a:gd name="connsiteX75" fmla="*/ 1551397 w 1700373"/>
              <a:gd name="connsiteY75" fmla="*/ 498297 h 1654139"/>
              <a:gd name="connsiteX76" fmla="*/ 1484615 w 1700373"/>
              <a:gd name="connsiteY76" fmla="*/ 457200 h 1654139"/>
              <a:gd name="connsiteX77" fmla="*/ 1494889 w 1700373"/>
              <a:gd name="connsiteY77" fmla="*/ 416103 h 1654139"/>
              <a:gd name="connsiteX78" fmla="*/ 1469204 w 1700373"/>
              <a:gd name="connsiteY78" fmla="*/ 375007 h 1654139"/>
              <a:gd name="connsiteX79" fmla="*/ 1448656 w 1700373"/>
              <a:gd name="connsiteY79" fmla="*/ 349321 h 1654139"/>
              <a:gd name="connsiteX80" fmla="*/ 1381874 w 1700373"/>
              <a:gd name="connsiteY80" fmla="*/ 344184 h 1654139"/>
              <a:gd name="connsiteX81" fmla="*/ 1361325 w 1700373"/>
              <a:gd name="connsiteY81" fmla="*/ 287676 h 1654139"/>
              <a:gd name="connsiteX82" fmla="*/ 1340777 w 1700373"/>
              <a:gd name="connsiteY82" fmla="*/ 210620 h 1654139"/>
              <a:gd name="connsiteX83" fmla="*/ 1284269 w 1700373"/>
              <a:gd name="connsiteY83" fmla="*/ 205483 h 1654139"/>
              <a:gd name="connsiteX84" fmla="*/ 1253447 w 1700373"/>
              <a:gd name="connsiteY84" fmla="*/ 169523 h 1654139"/>
              <a:gd name="connsiteX85" fmla="*/ 1258584 w 1700373"/>
              <a:gd name="connsiteY85" fmla="*/ 143838 h 1654139"/>
              <a:gd name="connsiteX86" fmla="*/ 1248310 w 1700373"/>
              <a:gd name="connsiteY86" fmla="*/ 123290 h 1654139"/>
              <a:gd name="connsiteX87" fmla="*/ 1202076 w 1700373"/>
              <a:gd name="connsiteY87" fmla="*/ 113016 h 1654139"/>
              <a:gd name="connsiteX88" fmla="*/ 1171253 w 1700373"/>
              <a:gd name="connsiteY88" fmla="*/ 102741 h 1654139"/>
              <a:gd name="connsiteX89" fmla="*/ 1160979 w 1700373"/>
              <a:gd name="connsiteY89" fmla="*/ 66782 h 1654139"/>
              <a:gd name="connsiteX90" fmla="*/ 1083923 w 1700373"/>
              <a:gd name="connsiteY90" fmla="*/ 71919 h 1654139"/>
              <a:gd name="connsiteX91" fmla="*/ 1006867 w 1700373"/>
              <a:gd name="connsiteY91" fmla="*/ 56508 h 1654139"/>
              <a:gd name="connsiteX92" fmla="*/ 1001730 w 1700373"/>
              <a:gd name="connsiteY92" fmla="*/ 41097 h 1654139"/>
              <a:gd name="connsiteX93" fmla="*/ 986319 w 1700373"/>
              <a:gd name="connsiteY93" fmla="*/ 35959 h 1654139"/>
              <a:gd name="connsiteX94" fmla="*/ 898988 w 1700373"/>
              <a:gd name="connsiteY94" fmla="*/ 15411 h 1654139"/>
              <a:gd name="connsiteX95" fmla="*/ 847618 w 1700373"/>
              <a:gd name="connsiteY95" fmla="*/ 0 h 1654139"/>
              <a:gd name="connsiteX96" fmla="*/ 636997 w 1700373"/>
              <a:gd name="connsiteY96" fmla="*/ 41097 h 1654139"/>
              <a:gd name="connsiteX97" fmla="*/ 616449 w 1700373"/>
              <a:gd name="connsiteY97" fmla="*/ 51371 h 1654139"/>
              <a:gd name="connsiteX98" fmla="*/ 570215 w 1700373"/>
              <a:gd name="connsiteY98" fmla="*/ 87330 h 1654139"/>
              <a:gd name="connsiteX99" fmla="*/ 488022 w 1700373"/>
              <a:gd name="connsiteY99" fmla="*/ 128427 h 1654139"/>
              <a:gd name="connsiteX100" fmla="*/ 416103 w 1700373"/>
              <a:gd name="connsiteY100" fmla="*/ 154112 h 1654139"/>
              <a:gd name="connsiteX101" fmla="*/ 375006 w 1700373"/>
              <a:gd name="connsiteY101" fmla="*/ 164386 h 165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700373" h="1654139">
                <a:moveTo>
                  <a:pt x="375006" y="164386"/>
                </a:moveTo>
                <a:cubicBezTo>
                  <a:pt x="358739" y="170379"/>
                  <a:pt x="336240" y="179427"/>
                  <a:pt x="318498" y="190072"/>
                </a:cubicBezTo>
                <a:cubicBezTo>
                  <a:pt x="310192" y="195056"/>
                  <a:pt x="305596" y="204673"/>
                  <a:pt x="297950" y="210620"/>
                </a:cubicBezTo>
                <a:cubicBezTo>
                  <a:pt x="290069" y="216750"/>
                  <a:pt x="280827" y="220894"/>
                  <a:pt x="272265" y="226031"/>
                </a:cubicBezTo>
                <a:cubicBezTo>
                  <a:pt x="270553" y="231168"/>
                  <a:pt x="270132" y="236937"/>
                  <a:pt x="267128" y="241443"/>
                </a:cubicBezTo>
                <a:cubicBezTo>
                  <a:pt x="255330" y="259140"/>
                  <a:pt x="229181" y="269115"/>
                  <a:pt x="215757" y="282539"/>
                </a:cubicBezTo>
                <a:cubicBezTo>
                  <a:pt x="199218" y="299078"/>
                  <a:pt x="184149" y="322042"/>
                  <a:pt x="174660" y="344184"/>
                </a:cubicBezTo>
                <a:cubicBezTo>
                  <a:pt x="172527" y="349161"/>
                  <a:pt x="171945" y="354752"/>
                  <a:pt x="169523" y="359595"/>
                </a:cubicBezTo>
                <a:cubicBezTo>
                  <a:pt x="166762" y="365117"/>
                  <a:pt x="162312" y="369646"/>
                  <a:pt x="159249" y="375007"/>
                </a:cubicBezTo>
                <a:cubicBezTo>
                  <a:pt x="155450" y="381656"/>
                  <a:pt x="152400" y="388706"/>
                  <a:pt x="148975" y="395555"/>
                </a:cubicBezTo>
                <a:cubicBezTo>
                  <a:pt x="147263" y="404117"/>
                  <a:pt x="146347" y="412877"/>
                  <a:pt x="143838" y="421240"/>
                </a:cubicBezTo>
                <a:cubicBezTo>
                  <a:pt x="137318" y="442975"/>
                  <a:pt x="115134" y="483786"/>
                  <a:pt x="107878" y="498297"/>
                </a:cubicBezTo>
                <a:lnTo>
                  <a:pt x="97604" y="518845"/>
                </a:lnTo>
                <a:lnTo>
                  <a:pt x="87330" y="539393"/>
                </a:lnTo>
                <a:cubicBezTo>
                  <a:pt x="82518" y="563454"/>
                  <a:pt x="83183" y="568237"/>
                  <a:pt x="71919" y="590764"/>
                </a:cubicBezTo>
                <a:cubicBezTo>
                  <a:pt x="67454" y="599695"/>
                  <a:pt x="60639" y="607359"/>
                  <a:pt x="56507" y="616449"/>
                </a:cubicBezTo>
                <a:cubicBezTo>
                  <a:pt x="52025" y="626308"/>
                  <a:pt x="49418" y="636921"/>
                  <a:pt x="46233" y="647272"/>
                </a:cubicBezTo>
                <a:cubicBezTo>
                  <a:pt x="42567" y="659187"/>
                  <a:pt x="38762" y="671084"/>
                  <a:pt x="35959" y="683231"/>
                </a:cubicBezTo>
                <a:cubicBezTo>
                  <a:pt x="33287" y="694811"/>
                  <a:pt x="27116" y="739994"/>
                  <a:pt x="25685" y="750013"/>
                </a:cubicBezTo>
                <a:cubicBezTo>
                  <a:pt x="23973" y="775699"/>
                  <a:pt x="26132" y="801940"/>
                  <a:pt x="20548" y="827070"/>
                </a:cubicBezTo>
                <a:cubicBezTo>
                  <a:pt x="18972" y="834162"/>
                  <a:pt x="8386" y="835983"/>
                  <a:pt x="5137" y="842481"/>
                </a:cubicBezTo>
                <a:cubicBezTo>
                  <a:pt x="1232" y="850290"/>
                  <a:pt x="1712" y="859604"/>
                  <a:pt x="0" y="868166"/>
                </a:cubicBezTo>
                <a:cubicBezTo>
                  <a:pt x="3636" y="911796"/>
                  <a:pt x="-5698" y="919891"/>
                  <a:pt x="15411" y="945222"/>
                </a:cubicBezTo>
                <a:cubicBezTo>
                  <a:pt x="20062" y="950803"/>
                  <a:pt x="25685" y="955497"/>
                  <a:pt x="30822" y="960634"/>
                </a:cubicBezTo>
                <a:cubicBezTo>
                  <a:pt x="23059" y="1069324"/>
                  <a:pt x="23461" y="998100"/>
                  <a:pt x="35959" y="1114746"/>
                </a:cubicBezTo>
                <a:cubicBezTo>
                  <a:pt x="43831" y="1188221"/>
                  <a:pt x="31095" y="1156389"/>
                  <a:pt x="51370" y="1196939"/>
                </a:cubicBezTo>
                <a:cubicBezTo>
                  <a:pt x="53082" y="1210638"/>
                  <a:pt x="53159" y="1224643"/>
                  <a:pt x="56507" y="1238036"/>
                </a:cubicBezTo>
                <a:cubicBezTo>
                  <a:pt x="60055" y="1252229"/>
                  <a:pt x="66485" y="1265548"/>
                  <a:pt x="71919" y="1279132"/>
                </a:cubicBezTo>
                <a:cubicBezTo>
                  <a:pt x="86790" y="1316309"/>
                  <a:pt x="81503" y="1306352"/>
                  <a:pt x="97604" y="1330503"/>
                </a:cubicBezTo>
                <a:cubicBezTo>
                  <a:pt x="131851" y="1323654"/>
                  <a:pt x="165964" y="1316094"/>
                  <a:pt x="200346" y="1309955"/>
                </a:cubicBezTo>
                <a:cubicBezTo>
                  <a:pt x="213936" y="1307528"/>
                  <a:pt x="228624" y="1299691"/>
                  <a:pt x="241442" y="1304818"/>
                </a:cubicBezTo>
                <a:cubicBezTo>
                  <a:pt x="250004" y="1308243"/>
                  <a:pt x="248291" y="1321941"/>
                  <a:pt x="251716" y="1330503"/>
                </a:cubicBezTo>
                <a:cubicBezTo>
                  <a:pt x="255141" y="1366463"/>
                  <a:pt x="254317" y="1403084"/>
                  <a:pt x="261991" y="1438382"/>
                </a:cubicBezTo>
                <a:cubicBezTo>
                  <a:pt x="263303" y="1444415"/>
                  <a:pt x="273036" y="1444290"/>
                  <a:pt x="277402" y="1448656"/>
                </a:cubicBezTo>
                <a:cubicBezTo>
                  <a:pt x="281768" y="1453022"/>
                  <a:pt x="284749" y="1458631"/>
                  <a:pt x="287676" y="1464067"/>
                </a:cubicBezTo>
                <a:cubicBezTo>
                  <a:pt x="296752" y="1480923"/>
                  <a:pt x="304799" y="1498314"/>
                  <a:pt x="313361" y="1515438"/>
                </a:cubicBezTo>
                <a:cubicBezTo>
                  <a:pt x="315636" y="1524537"/>
                  <a:pt x="321272" y="1569677"/>
                  <a:pt x="339047" y="1577083"/>
                </a:cubicBezTo>
                <a:cubicBezTo>
                  <a:pt x="353360" y="1583047"/>
                  <a:pt x="369946" y="1579920"/>
                  <a:pt x="385280" y="1582220"/>
                </a:cubicBezTo>
                <a:cubicBezTo>
                  <a:pt x="425583" y="1588265"/>
                  <a:pt x="449271" y="1594157"/>
                  <a:pt x="488022" y="1602768"/>
                </a:cubicBezTo>
                <a:cubicBezTo>
                  <a:pt x="497378" y="1609006"/>
                  <a:pt x="521366" y="1625353"/>
                  <a:pt x="529119" y="1628454"/>
                </a:cubicBezTo>
                <a:cubicBezTo>
                  <a:pt x="537226" y="1631697"/>
                  <a:pt x="546281" y="1631697"/>
                  <a:pt x="554804" y="1633591"/>
                </a:cubicBezTo>
                <a:cubicBezTo>
                  <a:pt x="561696" y="1635123"/>
                  <a:pt x="568503" y="1637016"/>
                  <a:pt x="575352" y="1638728"/>
                </a:cubicBezTo>
                <a:cubicBezTo>
                  <a:pt x="686861" y="1635243"/>
                  <a:pt x="743794" y="1626561"/>
                  <a:pt x="847618" y="1643865"/>
                </a:cubicBezTo>
                <a:cubicBezTo>
                  <a:pt x="853708" y="1644880"/>
                  <a:pt x="857892" y="1650714"/>
                  <a:pt x="863029" y="1654139"/>
                </a:cubicBezTo>
                <a:cubicBezTo>
                  <a:pt x="880153" y="1652427"/>
                  <a:pt x="897525" y="1652377"/>
                  <a:pt x="914400" y="1649002"/>
                </a:cubicBezTo>
                <a:cubicBezTo>
                  <a:pt x="985452" y="1634792"/>
                  <a:pt x="943324" y="1627980"/>
                  <a:pt x="986319" y="1638728"/>
                </a:cubicBezTo>
                <a:cubicBezTo>
                  <a:pt x="1013114" y="1629796"/>
                  <a:pt x="1038431" y="1622457"/>
                  <a:pt x="1063375" y="1607906"/>
                </a:cubicBezTo>
                <a:cubicBezTo>
                  <a:pt x="1069650" y="1604245"/>
                  <a:pt x="1073649" y="1597631"/>
                  <a:pt x="1078786" y="1592494"/>
                </a:cubicBezTo>
                <a:cubicBezTo>
                  <a:pt x="1083923" y="1594206"/>
                  <a:pt x="1088801" y="1598081"/>
                  <a:pt x="1094197" y="1597631"/>
                </a:cubicBezTo>
                <a:cubicBezTo>
                  <a:pt x="1109930" y="1596320"/>
                  <a:pt x="1126461" y="1594710"/>
                  <a:pt x="1140431" y="1587357"/>
                </a:cubicBezTo>
                <a:cubicBezTo>
                  <a:pt x="1164522" y="1574678"/>
                  <a:pt x="1187214" y="1550849"/>
                  <a:pt x="1207213" y="1530849"/>
                </a:cubicBezTo>
                <a:cubicBezTo>
                  <a:pt x="1229426" y="1564171"/>
                  <a:pt x="1203815" y="1536666"/>
                  <a:pt x="1232898" y="1530849"/>
                </a:cubicBezTo>
                <a:cubicBezTo>
                  <a:pt x="1244771" y="1528474"/>
                  <a:pt x="1256871" y="1534274"/>
                  <a:pt x="1268858" y="1535986"/>
                </a:cubicBezTo>
                <a:cubicBezTo>
                  <a:pt x="1284269" y="1529137"/>
                  <a:pt x="1300449" y="1523805"/>
                  <a:pt x="1315092" y="1515438"/>
                </a:cubicBezTo>
                <a:cubicBezTo>
                  <a:pt x="1324612" y="1509998"/>
                  <a:pt x="1330375" y="1491423"/>
                  <a:pt x="1340777" y="1494890"/>
                </a:cubicBezTo>
                <a:cubicBezTo>
                  <a:pt x="1350658" y="1498184"/>
                  <a:pt x="1344202" y="1515438"/>
                  <a:pt x="1345914" y="1525712"/>
                </a:cubicBezTo>
                <a:cubicBezTo>
                  <a:pt x="1392240" y="1490967"/>
                  <a:pt x="1335716" y="1534057"/>
                  <a:pt x="1402422" y="1479479"/>
                </a:cubicBezTo>
                <a:cubicBezTo>
                  <a:pt x="1409049" y="1474057"/>
                  <a:pt x="1414664" y="1466144"/>
                  <a:pt x="1422970" y="1464067"/>
                </a:cubicBezTo>
                <a:cubicBezTo>
                  <a:pt x="1442974" y="1459066"/>
                  <a:pt x="1464067" y="1460642"/>
                  <a:pt x="1484615" y="1458930"/>
                </a:cubicBezTo>
                <a:cubicBezTo>
                  <a:pt x="1512013" y="1436669"/>
                  <a:pt x="1540308" y="1415469"/>
                  <a:pt x="1566809" y="1392148"/>
                </a:cubicBezTo>
                <a:cubicBezTo>
                  <a:pt x="1583171" y="1377750"/>
                  <a:pt x="1594560" y="1357465"/>
                  <a:pt x="1613042" y="1345914"/>
                </a:cubicBezTo>
                <a:cubicBezTo>
                  <a:pt x="1619029" y="1342172"/>
                  <a:pt x="1609617" y="1359613"/>
                  <a:pt x="1607905" y="1366463"/>
                </a:cubicBezTo>
                <a:cubicBezTo>
                  <a:pt x="1609617" y="1333928"/>
                  <a:pt x="1605974" y="1300662"/>
                  <a:pt x="1613042" y="1268858"/>
                </a:cubicBezTo>
                <a:cubicBezTo>
                  <a:pt x="1619871" y="1238126"/>
                  <a:pt x="1638474" y="1211197"/>
                  <a:pt x="1649002" y="1181528"/>
                </a:cubicBezTo>
                <a:cubicBezTo>
                  <a:pt x="1657340" y="1158031"/>
                  <a:pt x="1663205" y="1133720"/>
                  <a:pt x="1669550" y="1109609"/>
                </a:cubicBezTo>
                <a:cubicBezTo>
                  <a:pt x="1680331" y="1068642"/>
                  <a:pt x="1700373" y="986319"/>
                  <a:pt x="1700373" y="986319"/>
                </a:cubicBezTo>
                <a:cubicBezTo>
                  <a:pt x="1693523" y="981182"/>
                  <a:pt x="1687258" y="975156"/>
                  <a:pt x="1679824" y="970908"/>
                </a:cubicBezTo>
                <a:cubicBezTo>
                  <a:pt x="1675123" y="968222"/>
                  <a:pt x="1664648" y="971181"/>
                  <a:pt x="1664413" y="965771"/>
                </a:cubicBezTo>
                <a:cubicBezTo>
                  <a:pt x="1662770" y="927979"/>
                  <a:pt x="1671262" y="890427"/>
                  <a:pt x="1674687" y="852755"/>
                </a:cubicBezTo>
                <a:cubicBezTo>
                  <a:pt x="1672975" y="839056"/>
                  <a:pt x="1671502" y="825325"/>
                  <a:pt x="1669550" y="811658"/>
                </a:cubicBezTo>
                <a:cubicBezTo>
                  <a:pt x="1668077" y="801347"/>
                  <a:pt x="1665485" y="791196"/>
                  <a:pt x="1664413" y="780836"/>
                </a:cubicBezTo>
                <a:cubicBezTo>
                  <a:pt x="1660345" y="741513"/>
                  <a:pt x="1657978" y="702029"/>
                  <a:pt x="1654139" y="662683"/>
                </a:cubicBezTo>
                <a:cubicBezTo>
                  <a:pt x="1644467" y="563544"/>
                  <a:pt x="1673637" y="577659"/>
                  <a:pt x="1623316" y="565079"/>
                </a:cubicBezTo>
                <a:cubicBezTo>
                  <a:pt x="1618179" y="551380"/>
                  <a:pt x="1613959" y="537301"/>
                  <a:pt x="1607905" y="523982"/>
                </a:cubicBezTo>
                <a:cubicBezTo>
                  <a:pt x="1605350" y="518361"/>
                  <a:pt x="1603252" y="511126"/>
                  <a:pt x="1597631" y="508571"/>
                </a:cubicBezTo>
                <a:cubicBezTo>
                  <a:pt x="1583259" y="502038"/>
                  <a:pt x="1566808" y="501722"/>
                  <a:pt x="1551397" y="498297"/>
                </a:cubicBezTo>
                <a:cubicBezTo>
                  <a:pt x="1547197" y="496430"/>
                  <a:pt x="1487862" y="476682"/>
                  <a:pt x="1484615" y="457200"/>
                </a:cubicBezTo>
                <a:cubicBezTo>
                  <a:pt x="1482293" y="443272"/>
                  <a:pt x="1491464" y="429802"/>
                  <a:pt x="1494889" y="416103"/>
                </a:cubicBezTo>
                <a:cubicBezTo>
                  <a:pt x="1486327" y="402404"/>
                  <a:pt x="1478399" y="388289"/>
                  <a:pt x="1469204" y="375007"/>
                </a:cubicBezTo>
                <a:cubicBezTo>
                  <a:pt x="1462963" y="365992"/>
                  <a:pt x="1458995" y="352970"/>
                  <a:pt x="1448656" y="349321"/>
                </a:cubicBezTo>
                <a:cubicBezTo>
                  <a:pt x="1427602" y="341890"/>
                  <a:pt x="1404135" y="345896"/>
                  <a:pt x="1381874" y="344184"/>
                </a:cubicBezTo>
                <a:cubicBezTo>
                  <a:pt x="1366888" y="254269"/>
                  <a:pt x="1389964" y="369500"/>
                  <a:pt x="1361325" y="287676"/>
                </a:cubicBezTo>
                <a:cubicBezTo>
                  <a:pt x="1352543" y="262586"/>
                  <a:pt x="1358958" y="230013"/>
                  <a:pt x="1340777" y="210620"/>
                </a:cubicBezTo>
                <a:cubicBezTo>
                  <a:pt x="1327841" y="196822"/>
                  <a:pt x="1303105" y="207195"/>
                  <a:pt x="1284269" y="205483"/>
                </a:cubicBezTo>
                <a:cubicBezTo>
                  <a:pt x="1282149" y="203363"/>
                  <a:pt x="1254565" y="178466"/>
                  <a:pt x="1253447" y="169523"/>
                </a:cubicBezTo>
                <a:cubicBezTo>
                  <a:pt x="1252364" y="160859"/>
                  <a:pt x="1256872" y="152400"/>
                  <a:pt x="1258584" y="143838"/>
                </a:cubicBezTo>
                <a:cubicBezTo>
                  <a:pt x="1255159" y="136989"/>
                  <a:pt x="1255033" y="126957"/>
                  <a:pt x="1248310" y="123290"/>
                </a:cubicBezTo>
                <a:cubicBezTo>
                  <a:pt x="1234450" y="115730"/>
                  <a:pt x="1217330" y="117084"/>
                  <a:pt x="1202076" y="113016"/>
                </a:cubicBezTo>
                <a:cubicBezTo>
                  <a:pt x="1191612" y="110225"/>
                  <a:pt x="1181527" y="106166"/>
                  <a:pt x="1171253" y="102741"/>
                </a:cubicBezTo>
                <a:cubicBezTo>
                  <a:pt x="1167828" y="90755"/>
                  <a:pt x="1172734" y="70931"/>
                  <a:pt x="1160979" y="66782"/>
                </a:cubicBezTo>
                <a:cubicBezTo>
                  <a:pt x="1136704" y="58215"/>
                  <a:pt x="1109646" y="72908"/>
                  <a:pt x="1083923" y="71919"/>
                </a:cubicBezTo>
                <a:cubicBezTo>
                  <a:pt x="1063470" y="71132"/>
                  <a:pt x="1030130" y="62324"/>
                  <a:pt x="1006867" y="56508"/>
                </a:cubicBezTo>
                <a:cubicBezTo>
                  <a:pt x="1005155" y="51371"/>
                  <a:pt x="1005559" y="44926"/>
                  <a:pt x="1001730" y="41097"/>
                </a:cubicBezTo>
                <a:cubicBezTo>
                  <a:pt x="997901" y="37268"/>
                  <a:pt x="991572" y="37272"/>
                  <a:pt x="986319" y="35959"/>
                </a:cubicBezTo>
                <a:cubicBezTo>
                  <a:pt x="957307" y="28706"/>
                  <a:pt x="927936" y="22916"/>
                  <a:pt x="898988" y="15411"/>
                </a:cubicBezTo>
                <a:cubicBezTo>
                  <a:pt x="881683" y="10925"/>
                  <a:pt x="864741" y="5137"/>
                  <a:pt x="847618" y="0"/>
                </a:cubicBezTo>
                <a:cubicBezTo>
                  <a:pt x="739623" y="7714"/>
                  <a:pt x="775980" y="747"/>
                  <a:pt x="636997" y="41097"/>
                </a:cubicBezTo>
                <a:cubicBezTo>
                  <a:pt x="629643" y="43232"/>
                  <a:pt x="622745" y="47012"/>
                  <a:pt x="616449" y="51371"/>
                </a:cubicBezTo>
                <a:cubicBezTo>
                  <a:pt x="600397" y="62484"/>
                  <a:pt x="585626" y="75344"/>
                  <a:pt x="570215" y="87330"/>
                </a:cubicBezTo>
                <a:cubicBezTo>
                  <a:pt x="542319" y="143124"/>
                  <a:pt x="570889" y="106943"/>
                  <a:pt x="488022" y="128427"/>
                </a:cubicBezTo>
                <a:cubicBezTo>
                  <a:pt x="463381" y="134815"/>
                  <a:pt x="440684" y="147494"/>
                  <a:pt x="416103" y="154112"/>
                </a:cubicBezTo>
                <a:cubicBezTo>
                  <a:pt x="316157" y="181020"/>
                  <a:pt x="391273" y="158393"/>
                  <a:pt x="375006" y="164386"/>
                </a:cubicBezTo>
                <a:close/>
              </a:path>
            </a:pathLst>
          </a:custGeom>
          <a:solidFill>
            <a:srgbClr val="89975D">
              <a:alpha val="50196"/>
            </a:srgbClr>
          </a:solidFill>
          <a:ln w="3175">
            <a:solidFill>
              <a:srgbClr val="92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F2C9593-1215-8012-78C4-72EDCE14FD98}"/>
              </a:ext>
            </a:extLst>
          </p:cNvPr>
          <p:cNvCxnSpPr>
            <a:cxnSpLocks/>
          </p:cNvCxnSpPr>
          <p:nvPr/>
        </p:nvCxnSpPr>
        <p:spPr>
          <a:xfrm>
            <a:off x="1616468" y="5257464"/>
            <a:ext cx="28527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AD3D390-50D4-4D07-3F49-C89A150611F1}"/>
              </a:ext>
            </a:extLst>
          </p:cNvPr>
          <p:cNvCxnSpPr>
            <a:cxnSpLocks/>
          </p:cNvCxnSpPr>
          <p:nvPr/>
        </p:nvCxnSpPr>
        <p:spPr>
          <a:xfrm>
            <a:off x="1828800" y="5063968"/>
            <a:ext cx="78597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9F47CD2F-E629-6862-B324-16FB95D35F95}"/>
              </a:ext>
            </a:extLst>
          </p:cNvPr>
          <p:cNvSpPr txBox="1"/>
          <p:nvPr/>
        </p:nvSpPr>
        <p:spPr>
          <a:xfrm>
            <a:off x="887002" y="1639427"/>
            <a:ext cx="1296255" cy="430887"/>
          </a:xfrm>
          <a:prstGeom prst="rect">
            <a:avLst/>
          </a:prstGeom>
          <a:solidFill>
            <a:srgbClr val="A49A97"/>
          </a:solidFill>
        </p:spPr>
        <p:txBody>
          <a:bodyPr wrap="square" rtlCol="0">
            <a:spAutoFit/>
          </a:bodyPr>
          <a:lstStyle/>
          <a:p>
            <a:r>
              <a:rPr lang="en-US" sz="1100"/>
              <a:t>Raised vegetable garden beds</a:t>
            </a:r>
          </a:p>
        </p:txBody>
      </p:sp>
      <p:cxnSp>
        <p:nvCxnSpPr>
          <p:cNvPr id="27" name="Straight Arrow Connector 26">
            <a:extLst>
              <a:ext uri="{FF2B5EF4-FFF2-40B4-BE49-F238E27FC236}">
                <a16:creationId xmlns:a16="http://schemas.microsoft.com/office/drawing/2014/main" id="{BEC2E234-E46B-7304-075B-0DF84D8CDCE1}"/>
              </a:ext>
            </a:extLst>
          </p:cNvPr>
          <p:cNvCxnSpPr>
            <a:cxnSpLocks/>
          </p:cNvCxnSpPr>
          <p:nvPr/>
        </p:nvCxnSpPr>
        <p:spPr>
          <a:xfrm>
            <a:off x="2035139" y="1933774"/>
            <a:ext cx="8570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BD153BC7-33B4-3F8B-5C36-724CDE9F0133}"/>
              </a:ext>
            </a:extLst>
          </p:cNvPr>
          <p:cNvSpPr txBox="1"/>
          <p:nvPr/>
        </p:nvSpPr>
        <p:spPr>
          <a:xfrm>
            <a:off x="8048944" y="3502118"/>
            <a:ext cx="987177" cy="430887"/>
          </a:xfrm>
          <a:prstGeom prst="rect">
            <a:avLst/>
          </a:prstGeom>
          <a:solidFill>
            <a:srgbClr val="A49A97"/>
          </a:solidFill>
        </p:spPr>
        <p:txBody>
          <a:bodyPr wrap="square" rtlCol="0">
            <a:spAutoFit/>
          </a:bodyPr>
          <a:lstStyle/>
          <a:p>
            <a:r>
              <a:rPr lang="en-US" sz="1100" err="1"/>
              <a:t>Tussoc</a:t>
            </a:r>
            <a:endParaRPr lang="en-US" sz="1100"/>
          </a:p>
          <a:p>
            <a:r>
              <a:rPr lang="en-US" sz="1100"/>
              <a:t>grass</a:t>
            </a:r>
          </a:p>
        </p:txBody>
      </p:sp>
      <p:cxnSp>
        <p:nvCxnSpPr>
          <p:cNvPr id="34" name="Straight Arrow Connector 33">
            <a:extLst>
              <a:ext uri="{FF2B5EF4-FFF2-40B4-BE49-F238E27FC236}">
                <a16:creationId xmlns:a16="http://schemas.microsoft.com/office/drawing/2014/main" id="{A1865BFA-3E59-7118-E5A2-0FF80E2887D6}"/>
              </a:ext>
            </a:extLst>
          </p:cNvPr>
          <p:cNvCxnSpPr>
            <a:cxnSpLocks/>
          </p:cNvCxnSpPr>
          <p:nvPr/>
        </p:nvCxnSpPr>
        <p:spPr>
          <a:xfrm flipH="1">
            <a:off x="6369978" y="3594395"/>
            <a:ext cx="1700373" cy="28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4D947BA9-EA88-0A48-D6A8-9D05D70077CF}"/>
              </a:ext>
            </a:extLst>
          </p:cNvPr>
          <p:cNvSpPr txBox="1"/>
          <p:nvPr/>
        </p:nvSpPr>
        <p:spPr>
          <a:xfrm>
            <a:off x="7972745" y="1662655"/>
            <a:ext cx="1012005" cy="461665"/>
          </a:xfrm>
          <a:prstGeom prst="rect">
            <a:avLst/>
          </a:prstGeom>
          <a:solidFill>
            <a:srgbClr val="A49A97"/>
          </a:solidFill>
        </p:spPr>
        <p:txBody>
          <a:bodyPr wrap="square" rtlCol="0">
            <a:spAutoFit/>
          </a:bodyPr>
          <a:lstStyle/>
          <a:p>
            <a:r>
              <a:rPr lang="en-US" sz="1200"/>
              <a:t>Acacia </a:t>
            </a:r>
          </a:p>
          <a:p>
            <a:r>
              <a:rPr lang="en-US" sz="1200"/>
              <a:t>shrubs</a:t>
            </a:r>
          </a:p>
        </p:txBody>
      </p:sp>
      <p:cxnSp>
        <p:nvCxnSpPr>
          <p:cNvPr id="40" name="Straight Arrow Connector 39">
            <a:extLst>
              <a:ext uri="{FF2B5EF4-FFF2-40B4-BE49-F238E27FC236}">
                <a16:creationId xmlns:a16="http://schemas.microsoft.com/office/drawing/2014/main" id="{88F8FED8-D0CB-D171-D5A1-C1C413536F9F}"/>
              </a:ext>
            </a:extLst>
          </p:cNvPr>
          <p:cNvCxnSpPr>
            <a:cxnSpLocks/>
          </p:cNvCxnSpPr>
          <p:nvPr/>
        </p:nvCxnSpPr>
        <p:spPr>
          <a:xfrm flipH="1">
            <a:off x="6453883" y="2056703"/>
            <a:ext cx="15188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1AD2C123-D5A8-60CF-7C98-1DFFF6354DBF}"/>
              </a:ext>
            </a:extLst>
          </p:cNvPr>
          <p:cNvCxnSpPr>
            <a:cxnSpLocks/>
          </p:cNvCxnSpPr>
          <p:nvPr/>
        </p:nvCxnSpPr>
        <p:spPr>
          <a:xfrm flipH="1">
            <a:off x="4515492" y="3085824"/>
            <a:ext cx="35086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C36242E4-01EC-0E37-212C-ED611C6DD992}"/>
              </a:ext>
            </a:extLst>
          </p:cNvPr>
          <p:cNvSpPr txBox="1"/>
          <p:nvPr/>
        </p:nvSpPr>
        <p:spPr>
          <a:xfrm>
            <a:off x="897273" y="2079573"/>
            <a:ext cx="1296255" cy="430887"/>
          </a:xfrm>
          <a:prstGeom prst="rect">
            <a:avLst/>
          </a:prstGeom>
          <a:solidFill>
            <a:srgbClr val="A49A97"/>
          </a:solidFill>
        </p:spPr>
        <p:txBody>
          <a:bodyPr wrap="square" rtlCol="0">
            <a:spAutoFit/>
          </a:bodyPr>
          <a:lstStyle/>
          <a:p>
            <a:r>
              <a:rPr lang="en-US" sz="1100"/>
              <a:t>Firewood and sticks for habitat</a:t>
            </a:r>
          </a:p>
        </p:txBody>
      </p:sp>
      <p:cxnSp>
        <p:nvCxnSpPr>
          <p:cNvPr id="44" name="Straight Arrow Connector 43">
            <a:extLst>
              <a:ext uri="{FF2B5EF4-FFF2-40B4-BE49-F238E27FC236}">
                <a16:creationId xmlns:a16="http://schemas.microsoft.com/office/drawing/2014/main" id="{9C491977-6C86-97D2-8D10-E568827AD51A}"/>
              </a:ext>
            </a:extLst>
          </p:cNvPr>
          <p:cNvCxnSpPr>
            <a:cxnSpLocks/>
          </p:cNvCxnSpPr>
          <p:nvPr/>
        </p:nvCxnSpPr>
        <p:spPr>
          <a:xfrm flipV="1">
            <a:off x="2193528" y="2228122"/>
            <a:ext cx="2198674" cy="141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7" name="Picture 2">
            <a:extLst>
              <a:ext uri="{FF2B5EF4-FFF2-40B4-BE49-F238E27FC236}">
                <a16:creationId xmlns:a16="http://schemas.microsoft.com/office/drawing/2014/main" id="{55FFC58C-7659-52CF-1904-BADE18464A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79"/>
          <a:stretch>
            <a:fillRect/>
          </a:stretch>
        </p:blipFill>
        <p:spPr bwMode="auto">
          <a:xfrm>
            <a:off x="-3" y="1026407"/>
            <a:ext cx="9144000" cy="583159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3ECDFC4-9A07-F5FA-46F9-E481E390CF21}"/>
              </a:ext>
            </a:extLst>
          </p:cNvPr>
          <p:cNvSpPr txBox="1"/>
          <p:nvPr/>
        </p:nvSpPr>
        <p:spPr>
          <a:xfrm>
            <a:off x="8137130" y="5137078"/>
            <a:ext cx="898988" cy="461665"/>
          </a:xfrm>
          <a:prstGeom prst="rect">
            <a:avLst/>
          </a:prstGeom>
          <a:solidFill>
            <a:srgbClr val="A49A97"/>
          </a:solidFill>
        </p:spPr>
        <p:txBody>
          <a:bodyPr wrap="square" rtlCol="0">
            <a:spAutoFit/>
          </a:bodyPr>
          <a:lstStyle/>
          <a:p>
            <a:r>
              <a:rPr lang="en-US" sz="1200"/>
              <a:t>Acacia </a:t>
            </a:r>
          </a:p>
          <a:p>
            <a:r>
              <a:rPr lang="en-US" sz="1200"/>
              <a:t>shrubs</a:t>
            </a:r>
          </a:p>
        </p:txBody>
      </p:sp>
      <p:sp>
        <p:nvSpPr>
          <p:cNvPr id="49" name="TextBox 48">
            <a:extLst>
              <a:ext uri="{FF2B5EF4-FFF2-40B4-BE49-F238E27FC236}">
                <a16:creationId xmlns:a16="http://schemas.microsoft.com/office/drawing/2014/main" id="{77F0A566-A290-C68F-75C5-EF601A2525FF}"/>
              </a:ext>
            </a:extLst>
          </p:cNvPr>
          <p:cNvSpPr txBox="1"/>
          <p:nvPr/>
        </p:nvSpPr>
        <p:spPr>
          <a:xfrm>
            <a:off x="8023258" y="2777768"/>
            <a:ext cx="1070223" cy="430887"/>
          </a:xfrm>
          <a:prstGeom prst="rect">
            <a:avLst/>
          </a:prstGeom>
          <a:solidFill>
            <a:srgbClr val="A49A97"/>
          </a:solidFill>
        </p:spPr>
        <p:txBody>
          <a:bodyPr wrap="square" rtlCol="0">
            <a:spAutoFit/>
          </a:bodyPr>
          <a:lstStyle/>
          <a:p>
            <a:r>
              <a:rPr lang="en-US" sz="1100"/>
              <a:t>Fire pit</a:t>
            </a:r>
          </a:p>
          <a:p>
            <a:r>
              <a:rPr lang="en-US" sz="1100"/>
              <a:t>Yarning circle</a:t>
            </a:r>
          </a:p>
        </p:txBody>
      </p:sp>
      <p:cxnSp>
        <p:nvCxnSpPr>
          <p:cNvPr id="50" name="Straight Arrow Connector 49">
            <a:extLst>
              <a:ext uri="{FF2B5EF4-FFF2-40B4-BE49-F238E27FC236}">
                <a16:creationId xmlns:a16="http://schemas.microsoft.com/office/drawing/2014/main" id="{1921A797-6F0B-10A8-E697-DE6321F90811}"/>
              </a:ext>
            </a:extLst>
          </p:cNvPr>
          <p:cNvCxnSpPr>
            <a:cxnSpLocks/>
          </p:cNvCxnSpPr>
          <p:nvPr/>
        </p:nvCxnSpPr>
        <p:spPr>
          <a:xfrm flipH="1" flipV="1">
            <a:off x="4935017" y="3178842"/>
            <a:ext cx="3113924" cy="34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714FC850-F409-F19A-08B4-84F794FC1DD8}"/>
              </a:ext>
            </a:extLst>
          </p:cNvPr>
          <p:cNvCxnSpPr>
            <a:cxnSpLocks/>
          </p:cNvCxnSpPr>
          <p:nvPr/>
        </p:nvCxnSpPr>
        <p:spPr>
          <a:xfrm flipH="1">
            <a:off x="6770667" y="5437444"/>
            <a:ext cx="13664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47E35A8E-3AE9-BAD0-48CC-D13FD12107CE}"/>
              </a:ext>
            </a:extLst>
          </p:cNvPr>
          <p:cNvSpPr txBox="1"/>
          <p:nvPr/>
        </p:nvSpPr>
        <p:spPr>
          <a:xfrm>
            <a:off x="7316482" y="4549949"/>
            <a:ext cx="1413551" cy="261610"/>
          </a:xfrm>
          <a:prstGeom prst="rect">
            <a:avLst/>
          </a:prstGeom>
          <a:solidFill>
            <a:srgbClr val="A49A97"/>
          </a:solidFill>
        </p:spPr>
        <p:txBody>
          <a:bodyPr wrap="square" rtlCol="0">
            <a:spAutoFit/>
          </a:bodyPr>
          <a:lstStyle/>
          <a:p>
            <a:r>
              <a:rPr lang="en-US" sz="1100"/>
              <a:t>Flowering gums</a:t>
            </a:r>
          </a:p>
        </p:txBody>
      </p:sp>
      <p:sp>
        <p:nvSpPr>
          <p:cNvPr id="53" name="TextBox 52">
            <a:extLst>
              <a:ext uri="{FF2B5EF4-FFF2-40B4-BE49-F238E27FC236}">
                <a16:creationId xmlns:a16="http://schemas.microsoft.com/office/drawing/2014/main" id="{B3B8088B-ED0F-6307-EC3E-3EE2F124DA96}"/>
              </a:ext>
            </a:extLst>
          </p:cNvPr>
          <p:cNvSpPr txBox="1"/>
          <p:nvPr/>
        </p:nvSpPr>
        <p:spPr>
          <a:xfrm>
            <a:off x="7972743" y="1943849"/>
            <a:ext cx="821933" cy="430887"/>
          </a:xfrm>
          <a:prstGeom prst="rect">
            <a:avLst/>
          </a:prstGeom>
          <a:solidFill>
            <a:srgbClr val="A49A97"/>
          </a:solidFill>
        </p:spPr>
        <p:txBody>
          <a:bodyPr wrap="square" rtlCol="0">
            <a:spAutoFit/>
          </a:bodyPr>
          <a:lstStyle/>
          <a:p>
            <a:r>
              <a:rPr lang="en-US" sz="1100"/>
              <a:t>Mulch leaf/bark</a:t>
            </a:r>
          </a:p>
        </p:txBody>
      </p:sp>
      <p:cxnSp>
        <p:nvCxnSpPr>
          <p:cNvPr id="54" name="Straight Arrow Connector 53">
            <a:extLst>
              <a:ext uri="{FF2B5EF4-FFF2-40B4-BE49-F238E27FC236}">
                <a16:creationId xmlns:a16="http://schemas.microsoft.com/office/drawing/2014/main" id="{68893478-AA7E-4B38-5317-D79806C98B21}"/>
              </a:ext>
            </a:extLst>
          </p:cNvPr>
          <p:cNvCxnSpPr>
            <a:cxnSpLocks/>
          </p:cNvCxnSpPr>
          <p:nvPr/>
        </p:nvCxnSpPr>
        <p:spPr>
          <a:xfrm flipH="1">
            <a:off x="5969282" y="2149018"/>
            <a:ext cx="2003461" cy="102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Freeform: Shape 55">
            <a:extLst>
              <a:ext uri="{FF2B5EF4-FFF2-40B4-BE49-F238E27FC236}">
                <a16:creationId xmlns:a16="http://schemas.microsoft.com/office/drawing/2014/main" id="{45997531-6124-71D0-8DBF-EE1B45BCBF12}"/>
              </a:ext>
            </a:extLst>
          </p:cNvPr>
          <p:cNvSpPr/>
          <p:nvPr/>
        </p:nvSpPr>
        <p:spPr>
          <a:xfrm>
            <a:off x="3981233" y="4299735"/>
            <a:ext cx="1366463" cy="1421979"/>
          </a:xfrm>
          <a:custGeom>
            <a:avLst/>
            <a:gdLst>
              <a:gd name="connsiteX0" fmla="*/ 375006 w 1700373"/>
              <a:gd name="connsiteY0" fmla="*/ 164386 h 1654139"/>
              <a:gd name="connsiteX1" fmla="*/ 318498 w 1700373"/>
              <a:gd name="connsiteY1" fmla="*/ 190072 h 1654139"/>
              <a:gd name="connsiteX2" fmla="*/ 297950 w 1700373"/>
              <a:gd name="connsiteY2" fmla="*/ 210620 h 1654139"/>
              <a:gd name="connsiteX3" fmla="*/ 272265 w 1700373"/>
              <a:gd name="connsiteY3" fmla="*/ 226031 h 1654139"/>
              <a:gd name="connsiteX4" fmla="*/ 267128 w 1700373"/>
              <a:gd name="connsiteY4" fmla="*/ 241443 h 1654139"/>
              <a:gd name="connsiteX5" fmla="*/ 215757 w 1700373"/>
              <a:gd name="connsiteY5" fmla="*/ 282539 h 1654139"/>
              <a:gd name="connsiteX6" fmla="*/ 174660 w 1700373"/>
              <a:gd name="connsiteY6" fmla="*/ 344184 h 1654139"/>
              <a:gd name="connsiteX7" fmla="*/ 169523 w 1700373"/>
              <a:gd name="connsiteY7" fmla="*/ 359595 h 1654139"/>
              <a:gd name="connsiteX8" fmla="*/ 159249 w 1700373"/>
              <a:gd name="connsiteY8" fmla="*/ 375007 h 1654139"/>
              <a:gd name="connsiteX9" fmla="*/ 148975 w 1700373"/>
              <a:gd name="connsiteY9" fmla="*/ 395555 h 1654139"/>
              <a:gd name="connsiteX10" fmla="*/ 143838 w 1700373"/>
              <a:gd name="connsiteY10" fmla="*/ 421240 h 1654139"/>
              <a:gd name="connsiteX11" fmla="*/ 107878 w 1700373"/>
              <a:gd name="connsiteY11" fmla="*/ 498297 h 1654139"/>
              <a:gd name="connsiteX12" fmla="*/ 97604 w 1700373"/>
              <a:gd name="connsiteY12" fmla="*/ 518845 h 1654139"/>
              <a:gd name="connsiteX13" fmla="*/ 87330 w 1700373"/>
              <a:gd name="connsiteY13" fmla="*/ 539393 h 1654139"/>
              <a:gd name="connsiteX14" fmla="*/ 71919 w 1700373"/>
              <a:gd name="connsiteY14" fmla="*/ 590764 h 1654139"/>
              <a:gd name="connsiteX15" fmla="*/ 56507 w 1700373"/>
              <a:gd name="connsiteY15" fmla="*/ 616449 h 1654139"/>
              <a:gd name="connsiteX16" fmla="*/ 46233 w 1700373"/>
              <a:gd name="connsiteY16" fmla="*/ 647272 h 1654139"/>
              <a:gd name="connsiteX17" fmla="*/ 35959 w 1700373"/>
              <a:gd name="connsiteY17" fmla="*/ 683231 h 1654139"/>
              <a:gd name="connsiteX18" fmla="*/ 25685 w 1700373"/>
              <a:gd name="connsiteY18" fmla="*/ 750013 h 1654139"/>
              <a:gd name="connsiteX19" fmla="*/ 20548 w 1700373"/>
              <a:gd name="connsiteY19" fmla="*/ 827070 h 1654139"/>
              <a:gd name="connsiteX20" fmla="*/ 5137 w 1700373"/>
              <a:gd name="connsiteY20" fmla="*/ 842481 h 1654139"/>
              <a:gd name="connsiteX21" fmla="*/ 0 w 1700373"/>
              <a:gd name="connsiteY21" fmla="*/ 868166 h 1654139"/>
              <a:gd name="connsiteX22" fmla="*/ 15411 w 1700373"/>
              <a:gd name="connsiteY22" fmla="*/ 945222 h 1654139"/>
              <a:gd name="connsiteX23" fmla="*/ 30822 w 1700373"/>
              <a:gd name="connsiteY23" fmla="*/ 960634 h 1654139"/>
              <a:gd name="connsiteX24" fmla="*/ 35959 w 1700373"/>
              <a:gd name="connsiteY24" fmla="*/ 1114746 h 1654139"/>
              <a:gd name="connsiteX25" fmla="*/ 51370 w 1700373"/>
              <a:gd name="connsiteY25" fmla="*/ 1196939 h 1654139"/>
              <a:gd name="connsiteX26" fmla="*/ 56507 w 1700373"/>
              <a:gd name="connsiteY26" fmla="*/ 1238036 h 1654139"/>
              <a:gd name="connsiteX27" fmla="*/ 71919 w 1700373"/>
              <a:gd name="connsiteY27" fmla="*/ 1279132 h 1654139"/>
              <a:gd name="connsiteX28" fmla="*/ 97604 w 1700373"/>
              <a:gd name="connsiteY28" fmla="*/ 1330503 h 1654139"/>
              <a:gd name="connsiteX29" fmla="*/ 200346 w 1700373"/>
              <a:gd name="connsiteY29" fmla="*/ 1309955 h 1654139"/>
              <a:gd name="connsiteX30" fmla="*/ 241442 w 1700373"/>
              <a:gd name="connsiteY30" fmla="*/ 1304818 h 1654139"/>
              <a:gd name="connsiteX31" fmla="*/ 251716 w 1700373"/>
              <a:gd name="connsiteY31" fmla="*/ 1330503 h 1654139"/>
              <a:gd name="connsiteX32" fmla="*/ 261991 w 1700373"/>
              <a:gd name="connsiteY32" fmla="*/ 1438382 h 1654139"/>
              <a:gd name="connsiteX33" fmla="*/ 277402 w 1700373"/>
              <a:gd name="connsiteY33" fmla="*/ 1448656 h 1654139"/>
              <a:gd name="connsiteX34" fmla="*/ 287676 w 1700373"/>
              <a:gd name="connsiteY34" fmla="*/ 1464067 h 1654139"/>
              <a:gd name="connsiteX35" fmla="*/ 313361 w 1700373"/>
              <a:gd name="connsiteY35" fmla="*/ 1515438 h 1654139"/>
              <a:gd name="connsiteX36" fmla="*/ 339047 w 1700373"/>
              <a:gd name="connsiteY36" fmla="*/ 1577083 h 1654139"/>
              <a:gd name="connsiteX37" fmla="*/ 385280 w 1700373"/>
              <a:gd name="connsiteY37" fmla="*/ 1582220 h 1654139"/>
              <a:gd name="connsiteX38" fmla="*/ 488022 w 1700373"/>
              <a:gd name="connsiteY38" fmla="*/ 1602768 h 1654139"/>
              <a:gd name="connsiteX39" fmla="*/ 529119 w 1700373"/>
              <a:gd name="connsiteY39" fmla="*/ 1628454 h 1654139"/>
              <a:gd name="connsiteX40" fmla="*/ 554804 w 1700373"/>
              <a:gd name="connsiteY40" fmla="*/ 1633591 h 1654139"/>
              <a:gd name="connsiteX41" fmla="*/ 575352 w 1700373"/>
              <a:gd name="connsiteY41" fmla="*/ 1638728 h 1654139"/>
              <a:gd name="connsiteX42" fmla="*/ 847618 w 1700373"/>
              <a:gd name="connsiteY42" fmla="*/ 1643865 h 1654139"/>
              <a:gd name="connsiteX43" fmla="*/ 863029 w 1700373"/>
              <a:gd name="connsiteY43" fmla="*/ 1654139 h 1654139"/>
              <a:gd name="connsiteX44" fmla="*/ 914400 w 1700373"/>
              <a:gd name="connsiteY44" fmla="*/ 1649002 h 1654139"/>
              <a:gd name="connsiteX45" fmla="*/ 986319 w 1700373"/>
              <a:gd name="connsiteY45" fmla="*/ 1638728 h 1654139"/>
              <a:gd name="connsiteX46" fmla="*/ 1063375 w 1700373"/>
              <a:gd name="connsiteY46" fmla="*/ 1607906 h 1654139"/>
              <a:gd name="connsiteX47" fmla="*/ 1078786 w 1700373"/>
              <a:gd name="connsiteY47" fmla="*/ 1592494 h 1654139"/>
              <a:gd name="connsiteX48" fmla="*/ 1094197 w 1700373"/>
              <a:gd name="connsiteY48" fmla="*/ 1597631 h 1654139"/>
              <a:gd name="connsiteX49" fmla="*/ 1140431 w 1700373"/>
              <a:gd name="connsiteY49" fmla="*/ 1587357 h 1654139"/>
              <a:gd name="connsiteX50" fmla="*/ 1207213 w 1700373"/>
              <a:gd name="connsiteY50" fmla="*/ 1530849 h 1654139"/>
              <a:gd name="connsiteX51" fmla="*/ 1232898 w 1700373"/>
              <a:gd name="connsiteY51" fmla="*/ 1530849 h 1654139"/>
              <a:gd name="connsiteX52" fmla="*/ 1268858 w 1700373"/>
              <a:gd name="connsiteY52" fmla="*/ 1535986 h 1654139"/>
              <a:gd name="connsiteX53" fmla="*/ 1315092 w 1700373"/>
              <a:gd name="connsiteY53" fmla="*/ 1515438 h 1654139"/>
              <a:gd name="connsiteX54" fmla="*/ 1340777 w 1700373"/>
              <a:gd name="connsiteY54" fmla="*/ 1494890 h 1654139"/>
              <a:gd name="connsiteX55" fmla="*/ 1345914 w 1700373"/>
              <a:gd name="connsiteY55" fmla="*/ 1525712 h 1654139"/>
              <a:gd name="connsiteX56" fmla="*/ 1402422 w 1700373"/>
              <a:gd name="connsiteY56" fmla="*/ 1479479 h 1654139"/>
              <a:gd name="connsiteX57" fmla="*/ 1422970 w 1700373"/>
              <a:gd name="connsiteY57" fmla="*/ 1464067 h 1654139"/>
              <a:gd name="connsiteX58" fmla="*/ 1484615 w 1700373"/>
              <a:gd name="connsiteY58" fmla="*/ 1458930 h 1654139"/>
              <a:gd name="connsiteX59" fmla="*/ 1566809 w 1700373"/>
              <a:gd name="connsiteY59" fmla="*/ 1392148 h 1654139"/>
              <a:gd name="connsiteX60" fmla="*/ 1613042 w 1700373"/>
              <a:gd name="connsiteY60" fmla="*/ 1345914 h 1654139"/>
              <a:gd name="connsiteX61" fmla="*/ 1607905 w 1700373"/>
              <a:gd name="connsiteY61" fmla="*/ 1366463 h 1654139"/>
              <a:gd name="connsiteX62" fmla="*/ 1613042 w 1700373"/>
              <a:gd name="connsiteY62" fmla="*/ 1268858 h 1654139"/>
              <a:gd name="connsiteX63" fmla="*/ 1649002 w 1700373"/>
              <a:gd name="connsiteY63" fmla="*/ 1181528 h 1654139"/>
              <a:gd name="connsiteX64" fmla="*/ 1669550 w 1700373"/>
              <a:gd name="connsiteY64" fmla="*/ 1109609 h 1654139"/>
              <a:gd name="connsiteX65" fmla="*/ 1700373 w 1700373"/>
              <a:gd name="connsiteY65" fmla="*/ 986319 h 1654139"/>
              <a:gd name="connsiteX66" fmla="*/ 1679824 w 1700373"/>
              <a:gd name="connsiteY66" fmla="*/ 970908 h 1654139"/>
              <a:gd name="connsiteX67" fmla="*/ 1664413 w 1700373"/>
              <a:gd name="connsiteY67" fmla="*/ 965771 h 1654139"/>
              <a:gd name="connsiteX68" fmla="*/ 1674687 w 1700373"/>
              <a:gd name="connsiteY68" fmla="*/ 852755 h 1654139"/>
              <a:gd name="connsiteX69" fmla="*/ 1669550 w 1700373"/>
              <a:gd name="connsiteY69" fmla="*/ 811658 h 1654139"/>
              <a:gd name="connsiteX70" fmla="*/ 1664413 w 1700373"/>
              <a:gd name="connsiteY70" fmla="*/ 780836 h 1654139"/>
              <a:gd name="connsiteX71" fmla="*/ 1654139 w 1700373"/>
              <a:gd name="connsiteY71" fmla="*/ 662683 h 1654139"/>
              <a:gd name="connsiteX72" fmla="*/ 1623316 w 1700373"/>
              <a:gd name="connsiteY72" fmla="*/ 565079 h 1654139"/>
              <a:gd name="connsiteX73" fmla="*/ 1607905 w 1700373"/>
              <a:gd name="connsiteY73" fmla="*/ 523982 h 1654139"/>
              <a:gd name="connsiteX74" fmla="*/ 1597631 w 1700373"/>
              <a:gd name="connsiteY74" fmla="*/ 508571 h 1654139"/>
              <a:gd name="connsiteX75" fmla="*/ 1551397 w 1700373"/>
              <a:gd name="connsiteY75" fmla="*/ 498297 h 1654139"/>
              <a:gd name="connsiteX76" fmla="*/ 1484615 w 1700373"/>
              <a:gd name="connsiteY76" fmla="*/ 457200 h 1654139"/>
              <a:gd name="connsiteX77" fmla="*/ 1494889 w 1700373"/>
              <a:gd name="connsiteY77" fmla="*/ 416103 h 1654139"/>
              <a:gd name="connsiteX78" fmla="*/ 1469204 w 1700373"/>
              <a:gd name="connsiteY78" fmla="*/ 375007 h 1654139"/>
              <a:gd name="connsiteX79" fmla="*/ 1448656 w 1700373"/>
              <a:gd name="connsiteY79" fmla="*/ 349321 h 1654139"/>
              <a:gd name="connsiteX80" fmla="*/ 1381874 w 1700373"/>
              <a:gd name="connsiteY80" fmla="*/ 344184 h 1654139"/>
              <a:gd name="connsiteX81" fmla="*/ 1361325 w 1700373"/>
              <a:gd name="connsiteY81" fmla="*/ 287676 h 1654139"/>
              <a:gd name="connsiteX82" fmla="*/ 1340777 w 1700373"/>
              <a:gd name="connsiteY82" fmla="*/ 210620 h 1654139"/>
              <a:gd name="connsiteX83" fmla="*/ 1284269 w 1700373"/>
              <a:gd name="connsiteY83" fmla="*/ 205483 h 1654139"/>
              <a:gd name="connsiteX84" fmla="*/ 1253447 w 1700373"/>
              <a:gd name="connsiteY84" fmla="*/ 169523 h 1654139"/>
              <a:gd name="connsiteX85" fmla="*/ 1258584 w 1700373"/>
              <a:gd name="connsiteY85" fmla="*/ 143838 h 1654139"/>
              <a:gd name="connsiteX86" fmla="*/ 1248310 w 1700373"/>
              <a:gd name="connsiteY86" fmla="*/ 123290 h 1654139"/>
              <a:gd name="connsiteX87" fmla="*/ 1202076 w 1700373"/>
              <a:gd name="connsiteY87" fmla="*/ 113016 h 1654139"/>
              <a:gd name="connsiteX88" fmla="*/ 1171253 w 1700373"/>
              <a:gd name="connsiteY88" fmla="*/ 102741 h 1654139"/>
              <a:gd name="connsiteX89" fmla="*/ 1160979 w 1700373"/>
              <a:gd name="connsiteY89" fmla="*/ 66782 h 1654139"/>
              <a:gd name="connsiteX90" fmla="*/ 1083923 w 1700373"/>
              <a:gd name="connsiteY90" fmla="*/ 71919 h 1654139"/>
              <a:gd name="connsiteX91" fmla="*/ 1006867 w 1700373"/>
              <a:gd name="connsiteY91" fmla="*/ 56508 h 1654139"/>
              <a:gd name="connsiteX92" fmla="*/ 1001730 w 1700373"/>
              <a:gd name="connsiteY92" fmla="*/ 41097 h 1654139"/>
              <a:gd name="connsiteX93" fmla="*/ 986319 w 1700373"/>
              <a:gd name="connsiteY93" fmla="*/ 35959 h 1654139"/>
              <a:gd name="connsiteX94" fmla="*/ 898988 w 1700373"/>
              <a:gd name="connsiteY94" fmla="*/ 15411 h 1654139"/>
              <a:gd name="connsiteX95" fmla="*/ 847618 w 1700373"/>
              <a:gd name="connsiteY95" fmla="*/ 0 h 1654139"/>
              <a:gd name="connsiteX96" fmla="*/ 636997 w 1700373"/>
              <a:gd name="connsiteY96" fmla="*/ 41097 h 1654139"/>
              <a:gd name="connsiteX97" fmla="*/ 616449 w 1700373"/>
              <a:gd name="connsiteY97" fmla="*/ 51371 h 1654139"/>
              <a:gd name="connsiteX98" fmla="*/ 570215 w 1700373"/>
              <a:gd name="connsiteY98" fmla="*/ 87330 h 1654139"/>
              <a:gd name="connsiteX99" fmla="*/ 488022 w 1700373"/>
              <a:gd name="connsiteY99" fmla="*/ 128427 h 1654139"/>
              <a:gd name="connsiteX100" fmla="*/ 416103 w 1700373"/>
              <a:gd name="connsiteY100" fmla="*/ 154112 h 1654139"/>
              <a:gd name="connsiteX101" fmla="*/ 375006 w 1700373"/>
              <a:gd name="connsiteY101" fmla="*/ 164386 h 165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700373" h="1654139">
                <a:moveTo>
                  <a:pt x="375006" y="164386"/>
                </a:moveTo>
                <a:cubicBezTo>
                  <a:pt x="358739" y="170379"/>
                  <a:pt x="336240" y="179427"/>
                  <a:pt x="318498" y="190072"/>
                </a:cubicBezTo>
                <a:cubicBezTo>
                  <a:pt x="310192" y="195056"/>
                  <a:pt x="305596" y="204673"/>
                  <a:pt x="297950" y="210620"/>
                </a:cubicBezTo>
                <a:cubicBezTo>
                  <a:pt x="290069" y="216750"/>
                  <a:pt x="280827" y="220894"/>
                  <a:pt x="272265" y="226031"/>
                </a:cubicBezTo>
                <a:cubicBezTo>
                  <a:pt x="270553" y="231168"/>
                  <a:pt x="270132" y="236937"/>
                  <a:pt x="267128" y="241443"/>
                </a:cubicBezTo>
                <a:cubicBezTo>
                  <a:pt x="255330" y="259140"/>
                  <a:pt x="229181" y="269115"/>
                  <a:pt x="215757" y="282539"/>
                </a:cubicBezTo>
                <a:cubicBezTo>
                  <a:pt x="199218" y="299078"/>
                  <a:pt x="184149" y="322042"/>
                  <a:pt x="174660" y="344184"/>
                </a:cubicBezTo>
                <a:cubicBezTo>
                  <a:pt x="172527" y="349161"/>
                  <a:pt x="171945" y="354752"/>
                  <a:pt x="169523" y="359595"/>
                </a:cubicBezTo>
                <a:cubicBezTo>
                  <a:pt x="166762" y="365117"/>
                  <a:pt x="162312" y="369646"/>
                  <a:pt x="159249" y="375007"/>
                </a:cubicBezTo>
                <a:cubicBezTo>
                  <a:pt x="155450" y="381656"/>
                  <a:pt x="152400" y="388706"/>
                  <a:pt x="148975" y="395555"/>
                </a:cubicBezTo>
                <a:cubicBezTo>
                  <a:pt x="147263" y="404117"/>
                  <a:pt x="146347" y="412877"/>
                  <a:pt x="143838" y="421240"/>
                </a:cubicBezTo>
                <a:cubicBezTo>
                  <a:pt x="137318" y="442975"/>
                  <a:pt x="115134" y="483786"/>
                  <a:pt x="107878" y="498297"/>
                </a:cubicBezTo>
                <a:lnTo>
                  <a:pt x="97604" y="518845"/>
                </a:lnTo>
                <a:lnTo>
                  <a:pt x="87330" y="539393"/>
                </a:lnTo>
                <a:cubicBezTo>
                  <a:pt x="82518" y="563454"/>
                  <a:pt x="83183" y="568237"/>
                  <a:pt x="71919" y="590764"/>
                </a:cubicBezTo>
                <a:cubicBezTo>
                  <a:pt x="67454" y="599695"/>
                  <a:pt x="60639" y="607359"/>
                  <a:pt x="56507" y="616449"/>
                </a:cubicBezTo>
                <a:cubicBezTo>
                  <a:pt x="52025" y="626308"/>
                  <a:pt x="49418" y="636921"/>
                  <a:pt x="46233" y="647272"/>
                </a:cubicBezTo>
                <a:cubicBezTo>
                  <a:pt x="42567" y="659187"/>
                  <a:pt x="38762" y="671084"/>
                  <a:pt x="35959" y="683231"/>
                </a:cubicBezTo>
                <a:cubicBezTo>
                  <a:pt x="33287" y="694811"/>
                  <a:pt x="27116" y="739994"/>
                  <a:pt x="25685" y="750013"/>
                </a:cubicBezTo>
                <a:cubicBezTo>
                  <a:pt x="23973" y="775699"/>
                  <a:pt x="26132" y="801940"/>
                  <a:pt x="20548" y="827070"/>
                </a:cubicBezTo>
                <a:cubicBezTo>
                  <a:pt x="18972" y="834162"/>
                  <a:pt x="8386" y="835983"/>
                  <a:pt x="5137" y="842481"/>
                </a:cubicBezTo>
                <a:cubicBezTo>
                  <a:pt x="1232" y="850290"/>
                  <a:pt x="1712" y="859604"/>
                  <a:pt x="0" y="868166"/>
                </a:cubicBezTo>
                <a:cubicBezTo>
                  <a:pt x="3636" y="911796"/>
                  <a:pt x="-5698" y="919891"/>
                  <a:pt x="15411" y="945222"/>
                </a:cubicBezTo>
                <a:cubicBezTo>
                  <a:pt x="20062" y="950803"/>
                  <a:pt x="25685" y="955497"/>
                  <a:pt x="30822" y="960634"/>
                </a:cubicBezTo>
                <a:cubicBezTo>
                  <a:pt x="23059" y="1069324"/>
                  <a:pt x="23461" y="998100"/>
                  <a:pt x="35959" y="1114746"/>
                </a:cubicBezTo>
                <a:cubicBezTo>
                  <a:pt x="43831" y="1188221"/>
                  <a:pt x="31095" y="1156389"/>
                  <a:pt x="51370" y="1196939"/>
                </a:cubicBezTo>
                <a:cubicBezTo>
                  <a:pt x="53082" y="1210638"/>
                  <a:pt x="53159" y="1224643"/>
                  <a:pt x="56507" y="1238036"/>
                </a:cubicBezTo>
                <a:cubicBezTo>
                  <a:pt x="60055" y="1252229"/>
                  <a:pt x="66485" y="1265548"/>
                  <a:pt x="71919" y="1279132"/>
                </a:cubicBezTo>
                <a:cubicBezTo>
                  <a:pt x="86790" y="1316309"/>
                  <a:pt x="81503" y="1306352"/>
                  <a:pt x="97604" y="1330503"/>
                </a:cubicBezTo>
                <a:cubicBezTo>
                  <a:pt x="131851" y="1323654"/>
                  <a:pt x="165964" y="1316094"/>
                  <a:pt x="200346" y="1309955"/>
                </a:cubicBezTo>
                <a:cubicBezTo>
                  <a:pt x="213936" y="1307528"/>
                  <a:pt x="228624" y="1299691"/>
                  <a:pt x="241442" y="1304818"/>
                </a:cubicBezTo>
                <a:cubicBezTo>
                  <a:pt x="250004" y="1308243"/>
                  <a:pt x="248291" y="1321941"/>
                  <a:pt x="251716" y="1330503"/>
                </a:cubicBezTo>
                <a:cubicBezTo>
                  <a:pt x="255141" y="1366463"/>
                  <a:pt x="254317" y="1403084"/>
                  <a:pt x="261991" y="1438382"/>
                </a:cubicBezTo>
                <a:cubicBezTo>
                  <a:pt x="263303" y="1444415"/>
                  <a:pt x="273036" y="1444290"/>
                  <a:pt x="277402" y="1448656"/>
                </a:cubicBezTo>
                <a:cubicBezTo>
                  <a:pt x="281768" y="1453022"/>
                  <a:pt x="284749" y="1458631"/>
                  <a:pt x="287676" y="1464067"/>
                </a:cubicBezTo>
                <a:cubicBezTo>
                  <a:pt x="296752" y="1480923"/>
                  <a:pt x="304799" y="1498314"/>
                  <a:pt x="313361" y="1515438"/>
                </a:cubicBezTo>
                <a:cubicBezTo>
                  <a:pt x="315636" y="1524537"/>
                  <a:pt x="321272" y="1569677"/>
                  <a:pt x="339047" y="1577083"/>
                </a:cubicBezTo>
                <a:cubicBezTo>
                  <a:pt x="353360" y="1583047"/>
                  <a:pt x="369946" y="1579920"/>
                  <a:pt x="385280" y="1582220"/>
                </a:cubicBezTo>
                <a:cubicBezTo>
                  <a:pt x="425583" y="1588265"/>
                  <a:pt x="449271" y="1594157"/>
                  <a:pt x="488022" y="1602768"/>
                </a:cubicBezTo>
                <a:cubicBezTo>
                  <a:pt x="497378" y="1609006"/>
                  <a:pt x="521366" y="1625353"/>
                  <a:pt x="529119" y="1628454"/>
                </a:cubicBezTo>
                <a:cubicBezTo>
                  <a:pt x="537226" y="1631697"/>
                  <a:pt x="546281" y="1631697"/>
                  <a:pt x="554804" y="1633591"/>
                </a:cubicBezTo>
                <a:cubicBezTo>
                  <a:pt x="561696" y="1635123"/>
                  <a:pt x="568503" y="1637016"/>
                  <a:pt x="575352" y="1638728"/>
                </a:cubicBezTo>
                <a:cubicBezTo>
                  <a:pt x="686861" y="1635243"/>
                  <a:pt x="743794" y="1626561"/>
                  <a:pt x="847618" y="1643865"/>
                </a:cubicBezTo>
                <a:cubicBezTo>
                  <a:pt x="853708" y="1644880"/>
                  <a:pt x="857892" y="1650714"/>
                  <a:pt x="863029" y="1654139"/>
                </a:cubicBezTo>
                <a:cubicBezTo>
                  <a:pt x="880153" y="1652427"/>
                  <a:pt x="897525" y="1652377"/>
                  <a:pt x="914400" y="1649002"/>
                </a:cubicBezTo>
                <a:cubicBezTo>
                  <a:pt x="985452" y="1634792"/>
                  <a:pt x="943324" y="1627980"/>
                  <a:pt x="986319" y="1638728"/>
                </a:cubicBezTo>
                <a:cubicBezTo>
                  <a:pt x="1013114" y="1629796"/>
                  <a:pt x="1038431" y="1622457"/>
                  <a:pt x="1063375" y="1607906"/>
                </a:cubicBezTo>
                <a:cubicBezTo>
                  <a:pt x="1069650" y="1604245"/>
                  <a:pt x="1073649" y="1597631"/>
                  <a:pt x="1078786" y="1592494"/>
                </a:cubicBezTo>
                <a:cubicBezTo>
                  <a:pt x="1083923" y="1594206"/>
                  <a:pt x="1088801" y="1598081"/>
                  <a:pt x="1094197" y="1597631"/>
                </a:cubicBezTo>
                <a:cubicBezTo>
                  <a:pt x="1109930" y="1596320"/>
                  <a:pt x="1126461" y="1594710"/>
                  <a:pt x="1140431" y="1587357"/>
                </a:cubicBezTo>
                <a:cubicBezTo>
                  <a:pt x="1164522" y="1574678"/>
                  <a:pt x="1187214" y="1550849"/>
                  <a:pt x="1207213" y="1530849"/>
                </a:cubicBezTo>
                <a:cubicBezTo>
                  <a:pt x="1229426" y="1564171"/>
                  <a:pt x="1203815" y="1536666"/>
                  <a:pt x="1232898" y="1530849"/>
                </a:cubicBezTo>
                <a:cubicBezTo>
                  <a:pt x="1244771" y="1528474"/>
                  <a:pt x="1256871" y="1534274"/>
                  <a:pt x="1268858" y="1535986"/>
                </a:cubicBezTo>
                <a:cubicBezTo>
                  <a:pt x="1284269" y="1529137"/>
                  <a:pt x="1300449" y="1523805"/>
                  <a:pt x="1315092" y="1515438"/>
                </a:cubicBezTo>
                <a:cubicBezTo>
                  <a:pt x="1324612" y="1509998"/>
                  <a:pt x="1330375" y="1491423"/>
                  <a:pt x="1340777" y="1494890"/>
                </a:cubicBezTo>
                <a:cubicBezTo>
                  <a:pt x="1350658" y="1498184"/>
                  <a:pt x="1344202" y="1515438"/>
                  <a:pt x="1345914" y="1525712"/>
                </a:cubicBezTo>
                <a:cubicBezTo>
                  <a:pt x="1392240" y="1490967"/>
                  <a:pt x="1335716" y="1534057"/>
                  <a:pt x="1402422" y="1479479"/>
                </a:cubicBezTo>
                <a:cubicBezTo>
                  <a:pt x="1409049" y="1474057"/>
                  <a:pt x="1414664" y="1466144"/>
                  <a:pt x="1422970" y="1464067"/>
                </a:cubicBezTo>
                <a:cubicBezTo>
                  <a:pt x="1442974" y="1459066"/>
                  <a:pt x="1464067" y="1460642"/>
                  <a:pt x="1484615" y="1458930"/>
                </a:cubicBezTo>
                <a:cubicBezTo>
                  <a:pt x="1512013" y="1436669"/>
                  <a:pt x="1540308" y="1415469"/>
                  <a:pt x="1566809" y="1392148"/>
                </a:cubicBezTo>
                <a:cubicBezTo>
                  <a:pt x="1583171" y="1377750"/>
                  <a:pt x="1594560" y="1357465"/>
                  <a:pt x="1613042" y="1345914"/>
                </a:cubicBezTo>
                <a:cubicBezTo>
                  <a:pt x="1619029" y="1342172"/>
                  <a:pt x="1609617" y="1359613"/>
                  <a:pt x="1607905" y="1366463"/>
                </a:cubicBezTo>
                <a:cubicBezTo>
                  <a:pt x="1609617" y="1333928"/>
                  <a:pt x="1605974" y="1300662"/>
                  <a:pt x="1613042" y="1268858"/>
                </a:cubicBezTo>
                <a:cubicBezTo>
                  <a:pt x="1619871" y="1238126"/>
                  <a:pt x="1638474" y="1211197"/>
                  <a:pt x="1649002" y="1181528"/>
                </a:cubicBezTo>
                <a:cubicBezTo>
                  <a:pt x="1657340" y="1158031"/>
                  <a:pt x="1663205" y="1133720"/>
                  <a:pt x="1669550" y="1109609"/>
                </a:cubicBezTo>
                <a:cubicBezTo>
                  <a:pt x="1680331" y="1068642"/>
                  <a:pt x="1700373" y="986319"/>
                  <a:pt x="1700373" y="986319"/>
                </a:cubicBezTo>
                <a:cubicBezTo>
                  <a:pt x="1693523" y="981182"/>
                  <a:pt x="1687258" y="975156"/>
                  <a:pt x="1679824" y="970908"/>
                </a:cubicBezTo>
                <a:cubicBezTo>
                  <a:pt x="1675123" y="968222"/>
                  <a:pt x="1664648" y="971181"/>
                  <a:pt x="1664413" y="965771"/>
                </a:cubicBezTo>
                <a:cubicBezTo>
                  <a:pt x="1662770" y="927979"/>
                  <a:pt x="1671262" y="890427"/>
                  <a:pt x="1674687" y="852755"/>
                </a:cubicBezTo>
                <a:cubicBezTo>
                  <a:pt x="1672975" y="839056"/>
                  <a:pt x="1671502" y="825325"/>
                  <a:pt x="1669550" y="811658"/>
                </a:cubicBezTo>
                <a:cubicBezTo>
                  <a:pt x="1668077" y="801347"/>
                  <a:pt x="1665485" y="791196"/>
                  <a:pt x="1664413" y="780836"/>
                </a:cubicBezTo>
                <a:cubicBezTo>
                  <a:pt x="1660345" y="741513"/>
                  <a:pt x="1657978" y="702029"/>
                  <a:pt x="1654139" y="662683"/>
                </a:cubicBezTo>
                <a:cubicBezTo>
                  <a:pt x="1644467" y="563544"/>
                  <a:pt x="1673637" y="577659"/>
                  <a:pt x="1623316" y="565079"/>
                </a:cubicBezTo>
                <a:cubicBezTo>
                  <a:pt x="1618179" y="551380"/>
                  <a:pt x="1613959" y="537301"/>
                  <a:pt x="1607905" y="523982"/>
                </a:cubicBezTo>
                <a:cubicBezTo>
                  <a:pt x="1605350" y="518361"/>
                  <a:pt x="1603252" y="511126"/>
                  <a:pt x="1597631" y="508571"/>
                </a:cubicBezTo>
                <a:cubicBezTo>
                  <a:pt x="1583259" y="502038"/>
                  <a:pt x="1566808" y="501722"/>
                  <a:pt x="1551397" y="498297"/>
                </a:cubicBezTo>
                <a:cubicBezTo>
                  <a:pt x="1547197" y="496430"/>
                  <a:pt x="1487862" y="476682"/>
                  <a:pt x="1484615" y="457200"/>
                </a:cubicBezTo>
                <a:cubicBezTo>
                  <a:pt x="1482293" y="443272"/>
                  <a:pt x="1491464" y="429802"/>
                  <a:pt x="1494889" y="416103"/>
                </a:cubicBezTo>
                <a:cubicBezTo>
                  <a:pt x="1486327" y="402404"/>
                  <a:pt x="1478399" y="388289"/>
                  <a:pt x="1469204" y="375007"/>
                </a:cubicBezTo>
                <a:cubicBezTo>
                  <a:pt x="1462963" y="365992"/>
                  <a:pt x="1458995" y="352970"/>
                  <a:pt x="1448656" y="349321"/>
                </a:cubicBezTo>
                <a:cubicBezTo>
                  <a:pt x="1427602" y="341890"/>
                  <a:pt x="1404135" y="345896"/>
                  <a:pt x="1381874" y="344184"/>
                </a:cubicBezTo>
                <a:cubicBezTo>
                  <a:pt x="1366888" y="254269"/>
                  <a:pt x="1389964" y="369500"/>
                  <a:pt x="1361325" y="287676"/>
                </a:cubicBezTo>
                <a:cubicBezTo>
                  <a:pt x="1352543" y="262586"/>
                  <a:pt x="1358958" y="230013"/>
                  <a:pt x="1340777" y="210620"/>
                </a:cubicBezTo>
                <a:cubicBezTo>
                  <a:pt x="1327841" y="196822"/>
                  <a:pt x="1303105" y="207195"/>
                  <a:pt x="1284269" y="205483"/>
                </a:cubicBezTo>
                <a:cubicBezTo>
                  <a:pt x="1282149" y="203363"/>
                  <a:pt x="1254565" y="178466"/>
                  <a:pt x="1253447" y="169523"/>
                </a:cubicBezTo>
                <a:cubicBezTo>
                  <a:pt x="1252364" y="160859"/>
                  <a:pt x="1256872" y="152400"/>
                  <a:pt x="1258584" y="143838"/>
                </a:cubicBezTo>
                <a:cubicBezTo>
                  <a:pt x="1255159" y="136989"/>
                  <a:pt x="1255033" y="126957"/>
                  <a:pt x="1248310" y="123290"/>
                </a:cubicBezTo>
                <a:cubicBezTo>
                  <a:pt x="1234450" y="115730"/>
                  <a:pt x="1217330" y="117084"/>
                  <a:pt x="1202076" y="113016"/>
                </a:cubicBezTo>
                <a:cubicBezTo>
                  <a:pt x="1191612" y="110225"/>
                  <a:pt x="1181527" y="106166"/>
                  <a:pt x="1171253" y="102741"/>
                </a:cubicBezTo>
                <a:cubicBezTo>
                  <a:pt x="1167828" y="90755"/>
                  <a:pt x="1172734" y="70931"/>
                  <a:pt x="1160979" y="66782"/>
                </a:cubicBezTo>
                <a:cubicBezTo>
                  <a:pt x="1136704" y="58215"/>
                  <a:pt x="1109646" y="72908"/>
                  <a:pt x="1083923" y="71919"/>
                </a:cubicBezTo>
                <a:cubicBezTo>
                  <a:pt x="1063470" y="71132"/>
                  <a:pt x="1030130" y="62324"/>
                  <a:pt x="1006867" y="56508"/>
                </a:cubicBezTo>
                <a:cubicBezTo>
                  <a:pt x="1005155" y="51371"/>
                  <a:pt x="1005559" y="44926"/>
                  <a:pt x="1001730" y="41097"/>
                </a:cubicBezTo>
                <a:cubicBezTo>
                  <a:pt x="997901" y="37268"/>
                  <a:pt x="991572" y="37272"/>
                  <a:pt x="986319" y="35959"/>
                </a:cubicBezTo>
                <a:cubicBezTo>
                  <a:pt x="957307" y="28706"/>
                  <a:pt x="927936" y="22916"/>
                  <a:pt x="898988" y="15411"/>
                </a:cubicBezTo>
                <a:cubicBezTo>
                  <a:pt x="881683" y="10925"/>
                  <a:pt x="864741" y="5137"/>
                  <a:pt x="847618" y="0"/>
                </a:cubicBezTo>
                <a:cubicBezTo>
                  <a:pt x="739623" y="7714"/>
                  <a:pt x="775980" y="747"/>
                  <a:pt x="636997" y="41097"/>
                </a:cubicBezTo>
                <a:cubicBezTo>
                  <a:pt x="629643" y="43232"/>
                  <a:pt x="622745" y="47012"/>
                  <a:pt x="616449" y="51371"/>
                </a:cubicBezTo>
                <a:cubicBezTo>
                  <a:pt x="600397" y="62484"/>
                  <a:pt x="585626" y="75344"/>
                  <a:pt x="570215" y="87330"/>
                </a:cubicBezTo>
                <a:cubicBezTo>
                  <a:pt x="542319" y="143124"/>
                  <a:pt x="570889" y="106943"/>
                  <a:pt x="488022" y="128427"/>
                </a:cubicBezTo>
                <a:cubicBezTo>
                  <a:pt x="463381" y="134815"/>
                  <a:pt x="440684" y="147494"/>
                  <a:pt x="416103" y="154112"/>
                </a:cubicBezTo>
                <a:cubicBezTo>
                  <a:pt x="316157" y="181020"/>
                  <a:pt x="391273" y="158393"/>
                  <a:pt x="375006" y="164386"/>
                </a:cubicBezTo>
                <a:close/>
              </a:path>
            </a:pathLst>
          </a:custGeom>
          <a:solidFill>
            <a:srgbClr val="89975D">
              <a:alpha val="50196"/>
            </a:srgbClr>
          </a:solidFill>
          <a:ln w="3175">
            <a:solidFill>
              <a:srgbClr val="92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5821709C-DAB6-F228-47A7-F8C754D2EF55}"/>
              </a:ext>
            </a:extLst>
          </p:cNvPr>
          <p:cNvCxnSpPr>
            <a:cxnSpLocks/>
            <a:stCxn id="52" idx="1"/>
          </p:cNvCxnSpPr>
          <p:nvPr/>
        </p:nvCxnSpPr>
        <p:spPr>
          <a:xfrm flipH="1">
            <a:off x="4469255" y="4680754"/>
            <a:ext cx="2847227" cy="3727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D98514B3-342B-6642-8F3F-438C66A8986F}"/>
              </a:ext>
            </a:extLst>
          </p:cNvPr>
          <p:cNvSpPr txBox="1"/>
          <p:nvPr/>
        </p:nvSpPr>
        <p:spPr>
          <a:xfrm>
            <a:off x="886999" y="1435504"/>
            <a:ext cx="1296255" cy="430887"/>
          </a:xfrm>
          <a:prstGeom prst="rect">
            <a:avLst/>
          </a:prstGeom>
          <a:solidFill>
            <a:srgbClr val="A49A97"/>
          </a:solidFill>
        </p:spPr>
        <p:txBody>
          <a:bodyPr wrap="square" rtlCol="0">
            <a:spAutoFit/>
          </a:bodyPr>
          <a:lstStyle/>
          <a:p>
            <a:r>
              <a:rPr lang="en-US" sz="1100"/>
              <a:t>Raised vegetable garden beds</a:t>
            </a:r>
          </a:p>
        </p:txBody>
      </p:sp>
      <p:cxnSp>
        <p:nvCxnSpPr>
          <p:cNvPr id="60" name="Straight Arrow Connector 59">
            <a:extLst>
              <a:ext uri="{FF2B5EF4-FFF2-40B4-BE49-F238E27FC236}">
                <a16:creationId xmlns:a16="http://schemas.microsoft.com/office/drawing/2014/main" id="{6A3D72DA-439D-7984-4451-61E672A30EE3}"/>
              </a:ext>
            </a:extLst>
          </p:cNvPr>
          <p:cNvCxnSpPr>
            <a:cxnSpLocks/>
          </p:cNvCxnSpPr>
          <p:nvPr/>
        </p:nvCxnSpPr>
        <p:spPr>
          <a:xfrm>
            <a:off x="2035136" y="1729851"/>
            <a:ext cx="8570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37775D1B-37AD-AF5A-19BB-B678FBD40FFA}"/>
              </a:ext>
            </a:extLst>
          </p:cNvPr>
          <p:cNvSpPr txBox="1"/>
          <p:nvPr/>
        </p:nvSpPr>
        <p:spPr>
          <a:xfrm>
            <a:off x="8048941" y="3298195"/>
            <a:ext cx="987177" cy="430887"/>
          </a:xfrm>
          <a:prstGeom prst="rect">
            <a:avLst/>
          </a:prstGeom>
          <a:solidFill>
            <a:srgbClr val="A49A97"/>
          </a:solidFill>
        </p:spPr>
        <p:txBody>
          <a:bodyPr wrap="square" rtlCol="0">
            <a:spAutoFit/>
          </a:bodyPr>
          <a:lstStyle/>
          <a:p>
            <a:r>
              <a:rPr lang="en-US" sz="1100"/>
              <a:t>Tussock</a:t>
            </a:r>
          </a:p>
          <a:p>
            <a:r>
              <a:rPr lang="en-US" sz="1100"/>
              <a:t>grass</a:t>
            </a:r>
          </a:p>
        </p:txBody>
      </p:sp>
      <p:cxnSp>
        <p:nvCxnSpPr>
          <p:cNvPr id="62" name="Straight Arrow Connector 61">
            <a:extLst>
              <a:ext uri="{FF2B5EF4-FFF2-40B4-BE49-F238E27FC236}">
                <a16:creationId xmlns:a16="http://schemas.microsoft.com/office/drawing/2014/main" id="{43B957BF-529E-DDAC-4454-71C37A7D2E56}"/>
              </a:ext>
            </a:extLst>
          </p:cNvPr>
          <p:cNvCxnSpPr>
            <a:cxnSpLocks/>
          </p:cNvCxnSpPr>
          <p:nvPr/>
        </p:nvCxnSpPr>
        <p:spPr>
          <a:xfrm flipH="1">
            <a:off x="6369975" y="3390472"/>
            <a:ext cx="1700373" cy="28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FB328925-A0C0-F446-EDC4-21C5E5B0794C}"/>
              </a:ext>
            </a:extLst>
          </p:cNvPr>
          <p:cNvSpPr txBox="1"/>
          <p:nvPr/>
        </p:nvSpPr>
        <p:spPr>
          <a:xfrm>
            <a:off x="7972742" y="1627345"/>
            <a:ext cx="1120739" cy="261610"/>
          </a:xfrm>
          <a:prstGeom prst="rect">
            <a:avLst/>
          </a:prstGeom>
          <a:solidFill>
            <a:srgbClr val="A49A97"/>
          </a:solidFill>
        </p:spPr>
        <p:txBody>
          <a:bodyPr wrap="square" rtlCol="0">
            <a:spAutoFit/>
          </a:bodyPr>
          <a:lstStyle/>
          <a:p>
            <a:r>
              <a:rPr lang="en-US" sz="1100"/>
              <a:t>Acacia shrubs</a:t>
            </a:r>
          </a:p>
        </p:txBody>
      </p:sp>
      <p:cxnSp>
        <p:nvCxnSpPr>
          <p:cNvPr id="5120" name="Straight Arrow Connector 5119">
            <a:extLst>
              <a:ext uri="{FF2B5EF4-FFF2-40B4-BE49-F238E27FC236}">
                <a16:creationId xmlns:a16="http://schemas.microsoft.com/office/drawing/2014/main" id="{9A595A39-65A8-537F-6A61-B5365DEE1E51}"/>
              </a:ext>
            </a:extLst>
          </p:cNvPr>
          <p:cNvCxnSpPr>
            <a:cxnSpLocks/>
          </p:cNvCxnSpPr>
          <p:nvPr/>
        </p:nvCxnSpPr>
        <p:spPr>
          <a:xfrm flipH="1">
            <a:off x="6453880" y="1852780"/>
            <a:ext cx="15188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21" name="Straight Arrow Connector 5120">
            <a:extLst>
              <a:ext uri="{FF2B5EF4-FFF2-40B4-BE49-F238E27FC236}">
                <a16:creationId xmlns:a16="http://schemas.microsoft.com/office/drawing/2014/main" id="{47B43DDA-C606-3653-8421-34B1EBB9414D}"/>
              </a:ext>
            </a:extLst>
          </p:cNvPr>
          <p:cNvCxnSpPr>
            <a:cxnSpLocks/>
          </p:cNvCxnSpPr>
          <p:nvPr/>
        </p:nvCxnSpPr>
        <p:spPr>
          <a:xfrm flipH="1">
            <a:off x="4515489" y="2881901"/>
            <a:ext cx="35086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23" name="TextBox 5122">
            <a:extLst>
              <a:ext uri="{FF2B5EF4-FFF2-40B4-BE49-F238E27FC236}">
                <a16:creationId xmlns:a16="http://schemas.microsoft.com/office/drawing/2014/main" id="{B7A5FEDE-ED6C-3AC3-9BC9-072B435BD5B4}"/>
              </a:ext>
            </a:extLst>
          </p:cNvPr>
          <p:cNvSpPr txBox="1"/>
          <p:nvPr/>
        </p:nvSpPr>
        <p:spPr>
          <a:xfrm>
            <a:off x="897270" y="1917561"/>
            <a:ext cx="1296255" cy="430887"/>
          </a:xfrm>
          <a:prstGeom prst="rect">
            <a:avLst/>
          </a:prstGeom>
          <a:solidFill>
            <a:srgbClr val="A49A97"/>
          </a:solidFill>
        </p:spPr>
        <p:txBody>
          <a:bodyPr wrap="square" rtlCol="0">
            <a:spAutoFit/>
          </a:bodyPr>
          <a:lstStyle/>
          <a:p>
            <a:r>
              <a:rPr lang="en-US" sz="1100"/>
              <a:t>Firewood and sticks for habitat</a:t>
            </a:r>
          </a:p>
        </p:txBody>
      </p:sp>
      <p:cxnSp>
        <p:nvCxnSpPr>
          <p:cNvPr id="5124" name="Straight Arrow Connector 5123">
            <a:extLst>
              <a:ext uri="{FF2B5EF4-FFF2-40B4-BE49-F238E27FC236}">
                <a16:creationId xmlns:a16="http://schemas.microsoft.com/office/drawing/2014/main" id="{63AD973C-0FF7-D5EC-58EE-FFF9A7237957}"/>
              </a:ext>
            </a:extLst>
          </p:cNvPr>
          <p:cNvCxnSpPr>
            <a:cxnSpLocks/>
          </p:cNvCxnSpPr>
          <p:nvPr/>
        </p:nvCxnSpPr>
        <p:spPr>
          <a:xfrm flipV="1">
            <a:off x="2193525" y="2024199"/>
            <a:ext cx="2198674" cy="141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26" name="Oval 5125">
            <a:extLst>
              <a:ext uri="{FF2B5EF4-FFF2-40B4-BE49-F238E27FC236}">
                <a16:creationId xmlns:a16="http://schemas.microsoft.com/office/drawing/2014/main" id="{9A86FD79-098B-ADBF-2B8E-8F9899805C42}"/>
              </a:ext>
            </a:extLst>
          </p:cNvPr>
          <p:cNvSpPr/>
          <p:nvPr/>
        </p:nvSpPr>
        <p:spPr>
          <a:xfrm>
            <a:off x="3960685" y="817930"/>
            <a:ext cx="554804" cy="513701"/>
          </a:xfrm>
          <a:prstGeom prst="ellipse">
            <a:avLst/>
          </a:prstGeom>
          <a:solidFill>
            <a:srgbClr val="676060">
              <a:alpha val="50196"/>
            </a:srgbClr>
          </a:solidFill>
          <a:ln>
            <a:solidFill>
              <a:srgbClr val="676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oogle Shape;428;p47">
            <a:extLst>
              <a:ext uri="{FF2B5EF4-FFF2-40B4-BE49-F238E27FC236}">
                <a16:creationId xmlns:a16="http://schemas.microsoft.com/office/drawing/2014/main" id="{E6EE6316-808B-3AEE-214E-DEC4B78CB58F}"/>
              </a:ext>
            </a:extLst>
          </p:cNvPr>
          <p:cNvPicPr preferRelativeResize="0"/>
          <p:nvPr/>
        </p:nvPicPr>
        <p:blipFill>
          <a:blip r:embed="rId3" cstate="email">
            <a:alphaModFix/>
            <a:extLst>
              <a:ext uri="{28A0092B-C50C-407E-A947-70E740481C1C}">
                <a14:useLocalDpi xmlns:a14="http://schemas.microsoft.com/office/drawing/2010/main" val="0"/>
              </a:ext>
            </a:extLst>
          </a:blip>
          <a:srcRect b="84994"/>
          <a:stretch>
            <a:fillRect/>
          </a:stretch>
        </p:blipFill>
        <p:spPr>
          <a:xfrm>
            <a:off x="-3" y="-2721"/>
            <a:ext cx="9144003" cy="1029128"/>
          </a:xfrm>
          <a:prstGeom prst="rect">
            <a:avLst/>
          </a:prstGeom>
          <a:noFill/>
          <a:ln>
            <a:noFill/>
          </a:ln>
        </p:spPr>
      </p:pic>
      <p:sp>
        <p:nvSpPr>
          <p:cNvPr id="5127" name="TextBox 5126">
            <a:extLst>
              <a:ext uri="{FF2B5EF4-FFF2-40B4-BE49-F238E27FC236}">
                <a16:creationId xmlns:a16="http://schemas.microsoft.com/office/drawing/2014/main" id="{60B9D6BF-D8FA-B48E-6D8D-8F9A63EBBF85}"/>
              </a:ext>
            </a:extLst>
          </p:cNvPr>
          <p:cNvSpPr txBox="1"/>
          <p:nvPr/>
        </p:nvSpPr>
        <p:spPr>
          <a:xfrm>
            <a:off x="886998" y="1037355"/>
            <a:ext cx="1296255" cy="261610"/>
          </a:xfrm>
          <a:prstGeom prst="rect">
            <a:avLst/>
          </a:prstGeom>
          <a:solidFill>
            <a:srgbClr val="A49A97"/>
          </a:solidFill>
        </p:spPr>
        <p:txBody>
          <a:bodyPr wrap="square" rtlCol="0">
            <a:spAutoFit/>
          </a:bodyPr>
          <a:lstStyle/>
          <a:p>
            <a:r>
              <a:rPr lang="en-US" sz="1100"/>
              <a:t>Rainwater tank</a:t>
            </a:r>
          </a:p>
        </p:txBody>
      </p:sp>
      <p:cxnSp>
        <p:nvCxnSpPr>
          <p:cNvPr id="5128" name="Straight Arrow Connector 5127">
            <a:extLst>
              <a:ext uri="{FF2B5EF4-FFF2-40B4-BE49-F238E27FC236}">
                <a16:creationId xmlns:a16="http://schemas.microsoft.com/office/drawing/2014/main" id="{06001F73-F812-C24B-B568-A245B7C78E2E}"/>
              </a:ext>
            </a:extLst>
          </p:cNvPr>
          <p:cNvCxnSpPr>
            <a:cxnSpLocks/>
            <a:stCxn id="5127" idx="3"/>
          </p:cNvCxnSpPr>
          <p:nvPr/>
        </p:nvCxnSpPr>
        <p:spPr>
          <a:xfrm flipV="1">
            <a:off x="2183253" y="1116512"/>
            <a:ext cx="2062533" cy="516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31" name="Google Shape;453;p49">
            <a:extLst>
              <a:ext uri="{FF2B5EF4-FFF2-40B4-BE49-F238E27FC236}">
                <a16:creationId xmlns:a16="http://schemas.microsoft.com/office/drawing/2014/main" id="{2D2F9839-0680-52AE-065F-4CF3211EC9F3}"/>
              </a:ext>
            </a:extLst>
          </p:cNvPr>
          <p:cNvSpPr txBox="1"/>
          <p:nvPr/>
        </p:nvSpPr>
        <p:spPr>
          <a:xfrm>
            <a:off x="1732750" y="301550"/>
            <a:ext cx="714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bg1"/>
                </a:solidFill>
              </a:rPr>
              <a:t>Gardens for Wildlife: Design</a:t>
            </a:r>
            <a:endParaRPr sz="1700">
              <a:solidFill>
                <a:schemeClr val="bg1"/>
              </a:solidFill>
            </a:endParaRPr>
          </a:p>
        </p:txBody>
      </p:sp>
      <p:sp>
        <p:nvSpPr>
          <p:cNvPr id="5133" name="TextBox 5132">
            <a:extLst>
              <a:ext uri="{FF2B5EF4-FFF2-40B4-BE49-F238E27FC236}">
                <a16:creationId xmlns:a16="http://schemas.microsoft.com/office/drawing/2014/main" id="{7041DD5F-AC85-F87F-767C-DE49562ECB7C}"/>
              </a:ext>
            </a:extLst>
          </p:cNvPr>
          <p:cNvSpPr txBox="1"/>
          <p:nvPr/>
        </p:nvSpPr>
        <p:spPr>
          <a:xfrm>
            <a:off x="7837588" y="2488289"/>
            <a:ext cx="1253447" cy="261610"/>
          </a:xfrm>
          <a:prstGeom prst="rect">
            <a:avLst/>
          </a:prstGeom>
          <a:solidFill>
            <a:srgbClr val="A49A97"/>
          </a:solidFill>
        </p:spPr>
        <p:txBody>
          <a:bodyPr wrap="square" rtlCol="0">
            <a:spAutoFit/>
          </a:bodyPr>
          <a:lstStyle/>
          <a:p>
            <a:r>
              <a:rPr lang="en-US" sz="1100"/>
              <a:t>Native turf grass</a:t>
            </a:r>
          </a:p>
        </p:txBody>
      </p:sp>
      <p:cxnSp>
        <p:nvCxnSpPr>
          <p:cNvPr id="5134" name="Straight Arrow Connector 5133">
            <a:extLst>
              <a:ext uri="{FF2B5EF4-FFF2-40B4-BE49-F238E27FC236}">
                <a16:creationId xmlns:a16="http://schemas.microsoft.com/office/drawing/2014/main" id="{EAA3D50E-D82F-AE18-BA85-FCAE3C0C954C}"/>
              </a:ext>
            </a:extLst>
          </p:cNvPr>
          <p:cNvCxnSpPr>
            <a:cxnSpLocks/>
          </p:cNvCxnSpPr>
          <p:nvPr/>
        </p:nvCxnSpPr>
        <p:spPr>
          <a:xfrm flipH="1">
            <a:off x="5347696" y="2710152"/>
            <a:ext cx="24898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149" name="Picture 5148">
            <a:extLst>
              <a:ext uri="{FF2B5EF4-FFF2-40B4-BE49-F238E27FC236}">
                <a16:creationId xmlns:a16="http://schemas.microsoft.com/office/drawing/2014/main" id="{E8BFEAD2-9DD0-B1E3-B8F2-56523AE9C6CB}"/>
              </a:ext>
            </a:extLst>
          </p:cNvPr>
          <p:cNvPicPr>
            <a:picLocks noChangeAspect="1"/>
          </p:cNvPicPr>
          <p:nvPr/>
        </p:nvPicPr>
        <p:blipFill>
          <a:blip r:embed="rId4"/>
          <a:srcRect t="87666"/>
          <a:stretch>
            <a:fillRect/>
          </a:stretch>
        </p:blipFill>
        <p:spPr>
          <a:xfrm>
            <a:off x="-10958" y="6164494"/>
            <a:ext cx="2719052" cy="721887"/>
          </a:xfrm>
          <a:prstGeom prst="rect">
            <a:avLst/>
          </a:prstGeom>
        </p:spPr>
      </p:pic>
      <p:sp>
        <p:nvSpPr>
          <p:cNvPr id="5140" name="Google Shape;269;p28">
            <a:extLst>
              <a:ext uri="{FF2B5EF4-FFF2-40B4-BE49-F238E27FC236}">
                <a16:creationId xmlns:a16="http://schemas.microsoft.com/office/drawing/2014/main" id="{F1DA6613-6C52-4F81-3DEF-4B901497CA2A}"/>
              </a:ext>
            </a:extLst>
          </p:cNvPr>
          <p:cNvSpPr/>
          <p:nvPr/>
        </p:nvSpPr>
        <p:spPr>
          <a:xfrm flipH="1">
            <a:off x="-1" y="1022850"/>
            <a:ext cx="2708095" cy="5835150"/>
          </a:xfrm>
          <a:custGeom>
            <a:avLst/>
            <a:gdLst>
              <a:gd name="connsiteX0" fmla="*/ 0 w 9142412"/>
              <a:gd name="connsiteY0" fmla="*/ 0 h 4812300"/>
              <a:gd name="connsiteX1" fmla="*/ 9142412 w 9142412"/>
              <a:gd name="connsiteY1" fmla="*/ 0 h 4812300"/>
              <a:gd name="connsiteX2" fmla="*/ 9142412 w 9142412"/>
              <a:gd name="connsiteY2" fmla="*/ 4812300 h 4812300"/>
              <a:gd name="connsiteX3" fmla="*/ 0 w 9142412"/>
              <a:gd name="connsiteY3" fmla="*/ 4812300 h 4812300"/>
              <a:gd name="connsiteX4" fmla="*/ 0 w 9142412"/>
              <a:gd name="connsiteY4" fmla="*/ 0 h 4812300"/>
              <a:gd name="connsiteX0" fmla="*/ 4572000 w 9142412"/>
              <a:gd name="connsiteY0" fmla="*/ 0 h 4827711"/>
              <a:gd name="connsiteX1" fmla="*/ 9142412 w 9142412"/>
              <a:gd name="connsiteY1" fmla="*/ 15411 h 4827711"/>
              <a:gd name="connsiteX2" fmla="*/ 9142412 w 9142412"/>
              <a:gd name="connsiteY2" fmla="*/ 4827711 h 4827711"/>
              <a:gd name="connsiteX3" fmla="*/ 0 w 9142412"/>
              <a:gd name="connsiteY3" fmla="*/ 4827711 h 4827711"/>
              <a:gd name="connsiteX4" fmla="*/ 4572000 w 9142412"/>
              <a:gd name="connsiteY4" fmla="*/ 0 h 4827711"/>
              <a:gd name="connsiteX0" fmla="*/ 1058238 w 5628650"/>
              <a:gd name="connsiteY0" fmla="*/ 0 h 4827711"/>
              <a:gd name="connsiteX1" fmla="*/ 5628650 w 5628650"/>
              <a:gd name="connsiteY1" fmla="*/ 15411 h 4827711"/>
              <a:gd name="connsiteX2" fmla="*/ 5628650 w 5628650"/>
              <a:gd name="connsiteY2" fmla="*/ 4827711 h 4827711"/>
              <a:gd name="connsiteX3" fmla="*/ 0 w 5628650"/>
              <a:gd name="connsiteY3" fmla="*/ 4817437 h 4827711"/>
              <a:gd name="connsiteX4" fmla="*/ 1058238 w 5628650"/>
              <a:gd name="connsiteY4" fmla="*/ 0 h 4827711"/>
              <a:gd name="connsiteX0" fmla="*/ 2101065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2101065 w 5628650"/>
              <a:gd name="connsiteY4" fmla="*/ 10275 h 4812300"/>
              <a:gd name="connsiteX0" fmla="*/ 5193586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5193586 w 5628650"/>
              <a:gd name="connsiteY4" fmla="*/ 10275 h 4812300"/>
              <a:gd name="connsiteX0" fmla="*/ 5203860 w 5628650"/>
              <a:gd name="connsiteY0" fmla="*/ 5138 h 4812300"/>
              <a:gd name="connsiteX1" fmla="*/ 5628650 w 5628650"/>
              <a:gd name="connsiteY1" fmla="*/ 0 h 4812300"/>
              <a:gd name="connsiteX2" fmla="*/ 5628650 w 5628650"/>
              <a:gd name="connsiteY2" fmla="*/ 4812300 h 4812300"/>
              <a:gd name="connsiteX3" fmla="*/ 0 w 5628650"/>
              <a:gd name="connsiteY3" fmla="*/ 4802026 h 4812300"/>
              <a:gd name="connsiteX4" fmla="*/ 5203860 w 5628650"/>
              <a:gd name="connsiteY4" fmla="*/ 5138 h 4812300"/>
              <a:gd name="connsiteX0" fmla="*/ 2147298 w 2572088"/>
              <a:gd name="connsiteY0" fmla="*/ 5138 h 4812300"/>
              <a:gd name="connsiteX1" fmla="*/ 2572088 w 2572088"/>
              <a:gd name="connsiteY1" fmla="*/ 0 h 4812300"/>
              <a:gd name="connsiteX2" fmla="*/ 2572088 w 2572088"/>
              <a:gd name="connsiteY2" fmla="*/ 4812300 h 4812300"/>
              <a:gd name="connsiteX3" fmla="*/ 0 w 2572088"/>
              <a:gd name="connsiteY3" fmla="*/ 4796889 h 4812300"/>
              <a:gd name="connsiteX4" fmla="*/ 2147298 w 2572088"/>
              <a:gd name="connsiteY4" fmla="*/ 5138 h 481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088" h="4812300">
                <a:moveTo>
                  <a:pt x="2147298" y="5138"/>
                </a:moveTo>
                <a:lnTo>
                  <a:pt x="2572088" y="0"/>
                </a:lnTo>
                <a:lnTo>
                  <a:pt x="2572088" y="4812300"/>
                </a:lnTo>
                <a:lnTo>
                  <a:pt x="0" y="4796889"/>
                </a:lnTo>
                <a:lnTo>
                  <a:pt x="2147298" y="5138"/>
                </a:lnTo>
                <a:close/>
              </a:path>
            </a:pathLst>
          </a:custGeom>
          <a:solidFill>
            <a:srgbClr val="15064D">
              <a:alpha val="6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solidFill>
                  <a:schemeClr val="bg1"/>
                </a:solidFill>
              </a:rPr>
              <a:t>Landscapers also </a:t>
            </a:r>
          </a:p>
          <a:p>
            <a:pPr marL="0" lvl="0" indent="0" algn="l" rtl="0">
              <a:spcBef>
                <a:spcPts val="0"/>
              </a:spcBef>
              <a:spcAft>
                <a:spcPts val="0"/>
              </a:spcAft>
              <a:buNone/>
            </a:pPr>
            <a:r>
              <a:rPr lang="en-US">
                <a:solidFill>
                  <a:schemeClr val="bg1"/>
                </a:solidFill>
              </a:rPr>
              <a:t>use special drawing</a:t>
            </a:r>
          </a:p>
          <a:p>
            <a:pPr marL="0" lvl="0" indent="0" algn="l" rtl="0">
              <a:spcBef>
                <a:spcPts val="0"/>
              </a:spcBef>
              <a:spcAft>
                <a:spcPts val="0"/>
              </a:spcAft>
              <a:buNone/>
            </a:pPr>
            <a:r>
              <a:rPr lang="en-US">
                <a:solidFill>
                  <a:schemeClr val="bg1"/>
                </a:solidFill>
              </a:rPr>
              <a:t>techniques to illustrate </a:t>
            </a:r>
          </a:p>
          <a:p>
            <a:pPr marL="0" lvl="0" indent="0" algn="l" rtl="0">
              <a:spcBef>
                <a:spcPts val="0"/>
              </a:spcBef>
              <a:spcAft>
                <a:spcPts val="0"/>
              </a:spcAft>
              <a:buNone/>
            </a:pPr>
            <a:r>
              <a:rPr lang="en-US">
                <a:solidFill>
                  <a:schemeClr val="bg1"/>
                </a:solidFill>
              </a:rPr>
              <a:t>their designs. </a:t>
            </a:r>
          </a:p>
          <a:p>
            <a:pPr marL="0" lvl="0" indent="0" algn="l" rtl="0">
              <a:spcBef>
                <a:spcPts val="0"/>
              </a:spcBef>
              <a:spcAft>
                <a:spcPts val="0"/>
              </a:spcAft>
              <a:buNone/>
            </a:pPr>
            <a:endParaRPr lang="en-US">
              <a:solidFill>
                <a:schemeClr val="bg1"/>
              </a:solidFill>
            </a:endParaRPr>
          </a:p>
          <a:p>
            <a:pPr marL="0" lvl="0" indent="0" algn="l" rtl="0">
              <a:spcBef>
                <a:spcPts val="0"/>
              </a:spcBef>
              <a:spcAft>
                <a:spcPts val="0"/>
              </a:spcAft>
              <a:buNone/>
            </a:pPr>
            <a:r>
              <a:rPr lang="en-US">
                <a:solidFill>
                  <a:schemeClr val="bg1"/>
                </a:solidFill>
              </a:rPr>
              <a:t>Accurate size, scale and </a:t>
            </a:r>
          </a:p>
          <a:p>
            <a:pPr marL="0" lvl="0" indent="0" algn="l" rtl="0">
              <a:spcBef>
                <a:spcPts val="0"/>
              </a:spcBef>
              <a:spcAft>
                <a:spcPts val="0"/>
              </a:spcAft>
              <a:buNone/>
            </a:pPr>
            <a:r>
              <a:rPr lang="en-US">
                <a:solidFill>
                  <a:schemeClr val="bg1"/>
                </a:solidFill>
              </a:rPr>
              <a:t>shape is as important as in </a:t>
            </a:r>
          </a:p>
          <a:p>
            <a:pPr marL="0" lvl="0" indent="0" algn="l" rtl="0">
              <a:spcBef>
                <a:spcPts val="0"/>
              </a:spcBef>
              <a:spcAft>
                <a:spcPts val="0"/>
              </a:spcAft>
              <a:buNone/>
            </a:pPr>
            <a:r>
              <a:rPr lang="en-US">
                <a:solidFill>
                  <a:schemeClr val="bg1"/>
                </a:solidFill>
              </a:rPr>
              <a:t>botanical illustration.</a:t>
            </a:r>
          </a:p>
        </p:txBody>
      </p:sp>
      <p:sp>
        <p:nvSpPr>
          <p:cNvPr id="55" name="Freeform: Shape 54">
            <a:extLst>
              <a:ext uri="{FF2B5EF4-FFF2-40B4-BE49-F238E27FC236}">
                <a16:creationId xmlns:a16="http://schemas.microsoft.com/office/drawing/2014/main" id="{D5059136-BD06-2D82-2BFE-E068A320435B}"/>
              </a:ext>
            </a:extLst>
          </p:cNvPr>
          <p:cNvSpPr/>
          <p:nvPr/>
        </p:nvSpPr>
        <p:spPr>
          <a:xfrm>
            <a:off x="1764583" y="3302654"/>
            <a:ext cx="1700373" cy="1654139"/>
          </a:xfrm>
          <a:custGeom>
            <a:avLst/>
            <a:gdLst>
              <a:gd name="connsiteX0" fmla="*/ 375006 w 1700373"/>
              <a:gd name="connsiteY0" fmla="*/ 164386 h 1654139"/>
              <a:gd name="connsiteX1" fmla="*/ 318498 w 1700373"/>
              <a:gd name="connsiteY1" fmla="*/ 190072 h 1654139"/>
              <a:gd name="connsiteX2" fmla="*/ 297950 w 1700373"/>
              <a:gd name="connsiteY2" fmla="*/ 210620 h 1654139"/>
              <a:gd name="connsiteX3" fmla="*/ 272265 w 1700373"/>
              <a:gd name="connsiteY3" fmla="*/ 226031 h 1654139"/>
              <a:gd name="connsiteX4" fmla="*/ 267128 w 1700373"/>
              <a:gd name="connsiteY4" fmla="*/ 241443 h 1654139"/>
              <a:gd name="connsiteX5" fmla="*/ 215757 w 1700373"/>
              <a:gd name="connsiteY5" fmla="*/ 282539 h 1654139"/>
              <a:gd name="connsiteX6" fmla="*/ 174660 w 1700373"/>
              <a:gd name="connsiteY6" fmla="*/ 344184 h 1654139"/>
              <a:gd name="connsiteX7" fmla="*/ 169523 w 1700373"/>
              <a:gd name="connsiteY7" fmla="*/ 359595 h 1654139"/>
              <a:gd name="connsiteX8" fmla="*/ 159249 w 1700373"/>
              <a:gd name="connsiteY8" fmla="*/ 375007 h 1654139"/>
              <a:gd name="connsiteX9" fmla="*/ 148975 w 1700373"/>
              <a:gd name="connsiteY9" fmla="*/ 395555 h 1654139"/>
              <a:gd name="connsiteX10" fmla="*/ 143838 w 1700373"/>
              <a:gd name="connsiteY10" fmla="*/ 421240 h 1654139"/>
              <a:gd name="connsiteX11" fmla="*/ 107878 w 1700373"/>
              <a:gd name="connsiteY11" fmla="*/ 498297 h 1654139"/>
              <a:gd name="connsiteX12" fmla="*/ 97604 w 1700373"/>
              <a:gd name="connsiteY12" fmla="*/ 518845 h 1654139"/>
              <a:gd name="connsiteX13" fmla="*/ 87330 w 1700373"/>
              <a:gd name="connsiteY13" fmla="*/ 539393 h 1654139"/>
              <a:gd name="connsiteX14" fmla="*/ 71919 w 1700373"/>
              <a:gd name="connsiteY14" fmla="*/ 590764 h 1654139"/>
              <a:gd name="connsiteX15" fmla="*/ 56507 w 1700373"/>
              <a:gd name="connsiteY15" fmla="*/ 616449 h 1654139"/>
              <a:gd name="connsiteX16" fmla="*/ 46233 w 1700373"/>
              <a:gd name="connsiteY16" fmla="*/ 647272 h 1654139"/>
              <a:gd name="connsiteX17" fmla="*/ 35959 w 1700373"/>
              <a:gd name="connsiteY17" fmla="*/ 683231 h 1654139"/>
              <a:gd name="connsiteX18" fmla="*/ 25685 w 1700373"/>
              <a:gd name="connsiteY18" fmla="*/ 750013 h 1654139"/>
              <a:gd name="connsiteX19" fmla="*/ 20548 w 1700373"/>
              <a:gd name="connsiteY19" fmla="*/ 827070 h 1654139"/>
              <a:gd name="connsiteX20" fmla="*/ 5137 w 1700373"/>
              <a:gd name="connsiteY20" fmla="*/ 842481 h 1654139"/>
              <a:gd name="connsiteX21" fmla="*/ 0 w 1700373"/>
              <a:gd name="connsiteY21" fmla="*/ 868166 h 1654139"/>
              <a:gd name="connsiteX22" fmla="*/ 15411 w 1700373"/>
              <a:gd name="connsiteY22" fmla="*/ 945222 h 1654139"/>
              <a:gd name="connsiteX23" fmla="*/ 30822 w 1700373"/>
              <a:gd name="connsiteY23" fmla="*/ 960634 h 1654139"/>
              <a:gd name="connsiteX24" fmla="*/ 35959 w 1700373"/>
              <a:gd name="connsiteY24" fmla="*/ 1114746 h 1654139"/>
              <a:gd name="connsiteX25" fmla="*/ 51370 w 1700373"/>
              <a:gd name="connsiteY25" fmla="*/ 1196939 h 1654139"/>
              <a:gd name="connsiteX26" fmla="*/ 56507 w 1700373"/>
              <a:gd name="connsiteY26" fmla="*/ 1238036 h 1654139"/>
              <a:gd name="connsiteX27" fmla="*/ 71919 w 1700373"/>
              <a:gd name="connsiteY27" fmla="*/ 1279132 h 1654139"/>
              <a:gd name="connsiteX28" fmla="*/ 97604 w 1700373"/>
              <a:gd name="connsiteY28" fmla="*/ 1330503 h 1654139"/>
              <a:gd name="connsiteX29" fmla="*/ 200346 w 1700373"/>
              <a:gd name="connsiteY29" fmla="*/ 1309955 h 1654139"/>
              <a:gd name="connsiteX30" fmla="*/ 241442 w 1700373"/>
              <a:gd name="connsiteY30" fmla="*/ 1304818 h 1654139"/>
              <a:gd name="connsiteX31" fmla="*/ 251716 w 1700373"/>
              <a:gd name="connsiteY31" fmla="*/ 1330503 h 1654139"/>
              <a:gd name="connsiteX32" fmla="*/ 261991 w 1700373"/>
              <a:gd name="connsiteY32" fmla="*/ 1438382 h 1654139"/>
              <a:gd name="connsiteX33" fmla="*/ 277402 w 1700373"/>
              <a:gd name="connsiteY33" fmla="*/ 1448656 h 1654139"/>
              <a:gd name="connsiteX34" fmla="*/ 287676 w 1700373"/>
              <a:gd name="connsiteY34" fmla="*/ 1464067 h 1654139"/>
              <a:gd name="connsiteX35" fmla="*/ 313361 w 1700373"/>
              <a:gd name="connsiteY35" fmla="*/ 1515438 h 1654139"/>
              <a:gd name="connsiteX36" fmla="*/ 339047 w 1700373"/>
              <a:gd name="connsiteY36" fmla="*/ 1577083 h 1654139"/>
              <a:gd name="connsiteX37" fmla="*/ 385280 w 1700373"/>
              <a:gd name="connsiteY37" fmla="*/ 1582220 h 1654139"/>
              <a:gd name="connsiteX38" fmla="*/ 488022 w 1700373"/>
              <a:gd name="connsiteY38" fmla="*/ 1602768 h 1654139"/>
              <a:gd name="connsiteX39" fmla="*/ 529119 w 1700373"/>
              <a:gd name="connsiteY39" fmla="*/ 1628454 h 1654139"/>
              <a:gd name="connsiteX40" fmla="*/ 554804 w 1700373"/>
              <a:gd name="connsiteY40" fmla="*/ 1633591 h 1654139"/>
              <a:gd name="connsiteX41" fmla="*/ 575352 w 1700373"/>
              <a:gd name="connsiteY41" fmla="*/ 1638728 h 1654139"/>
              <a:gd name="connsiteX42" fmla="*/ 847618 w 1700373"/>
              <a:gd name="connsiteY42" fmla="*/ 1643865 h 1654139"/>
              <a:gd name="connsiteX43" fmla="*/ 863029 w 1700373"/>
              <a:gd name="connsiteY43" fmla="*/ 1654139 h 1654139"/>
              <a:gd name="connsiteX44" fmla="*/ 914400 w 1700373"/>
              <a:gd name="connsiteY44" fmla="*/ 1649002 h 1654139"/>
              <a:gd name="connsiteX45" fmla="*/ 986319 w 1700373"/>
              <a:gd name="connsiteY45" fmla="*/ 1638728 h 1654139"/>
              <a:gd name="connsiteX46" fmla="*/ 1063375 w 1700373"/>
              <a:gd name="connsiteY46" fmla="*/ 1607906 h 1654139"/>
              <a:gd name="connsiteX47" fmla="*/ 1078786 w 1700373"/>
              <a:gd name="connsiteY47" fmla="*/ 1592494 h 1654139"/>
              <a:gd name="connsiteX48" fmla="*/ 1094197 w 1700373"/>
              <a:gd name="connsiteY48" fmla="*/ 1597631 h 1654139"/>
              <a:gd name="connsiteX49" fmla="*/ 1140431 w 1700373"/>
              <a:gd name="connsiteY49" fmla="*/ 1587357 h 1654139"/>
              <a:gd name="connsiteX50" fmla="*/ 1207213 w 1700373"/>
              <a:gd name="connsiteY50" fmla="*/ 1530849 h 1654139"/>
              <a:gd name="connsiteX51" fmla="*/ 1232898 w 1700373"/>
              <a:gd name="connsiteY51" fmla="*/ 1530849 h 1654139"/>
              <a:gd name="connsiteX52" fmla="*/ 1268858 w 1700373"/>
              <a:gd name="connsiteY52" fmla="*/ 1535986 h 1654139"/>
              <a:gd name="connsiteX53" fmla="*/ 1315092 w 1700373"/>
              <a:gd name="connsiteY53" fmla="*/ 1515438 h 1654139"/>
              <a:gd name="connsiteX54" fmla="*/ 1340777 w 1700373"/>
              <a:gd name="connsiteY54" fmla="*/ 1494890 h 1654139"/>
              <a:gd name="connsiteX55" fmla="*/ 1345914 w 1700373"/>
              <a:gd name="connsiteY55" fmla="*/ 1525712 h 1654139"/>
              <a:gd name="connsiteX56" fmla="*/ 1402422 w 1700373"/>
              <a:gd name="connsiteY56" fmla="*/ 1479479 h 1654139"/>
              <a:gd name="connsiteX57" fmla="*/ 1422970 w 1700373"/>
              <a:gd name="connsiteY57" fmla="*/ 1464067 h 1654139"/>
              <a:gd name="connsiteX58" fmla="*/ 1484615 w 1700373"/>
              <a:gd name="connsiteY58" fmla="*/ 1458930 h 1654139"/>
              <a:gd name="connsiteX59" fmla="*/ 1566809 w 1700373"/>
              <a:gd name="connsiteY59" fmla="*/ 1392148 h 1654139"/>
              <a:gd name="connsiteX60" fmla="*/ 1613042 w 1700373"/>
              <a:gd name="connsiteY60" fmla="*/ 1345914 h 1654139"/>
              <a:gd name="connsiteX61" fmla="*/ 1607905 w 1700373"/>
              <a:gd name="connsiteY61" fmla="*/ 1366463 h 1654139"/>
              <a:gd name="connsiteX62" fmla="*/ 1613042 w 1700373"/>
              <a:gd name="connsiteY62" fmla="*/ 1268858 h 1654139"/>
              <a:gd name="connsiteX63" fmla="*/ 1649002 w 1700373"/>
              <a:gd name="connsiteY63" fmla="*/ 1181528 h 1654139"/>
              <a:gd name="connsiteX64" fmla="*/ 1669550 w 1700373"/>
              <a:gd name="connsiteY64" fmla="*/ 1109609 h 1654139"/>
              <a:gd name="connsiteX65" fmla="*/ 1700373 w 1700373"/>
              <a:gd name="connsiteY65" fmla="*/ 986319 h 1654139"/>
              <a:gd name="connsiteX66" fmla="*/ 1679824 w 1700373"/>
              <a:gd name="connsiteY66" fmla="*/ 970908 h 1654139"/>
              <a:gd name="connsiteX67" fmla="*/ 1664413 w 1700373"/>
              <a:gd name="connsiteY67" fmla="*/ 965771 h 1654139"/>
              <a:gd name="connsiteX68" fmla="*/ 1674687 w 1700373"/>
              <a:gd name="connsiteY68" fmla="*/ 852755 h 1654139"/>
              <a:gd name="connsiteX69" fmla="*/ 1669550 w 1700373"/>
              <a:gd name="connsiteY69" fmla="*/ 811658 h 1654139"/>
              <a:gd name="connsiteX70" fmla="*/ 1664413 w 1700373"/>
              <a:gd name="connsiteY70" fmla="*/ 780836 h 1654139"/>
              <a:gd name="connsiteX71" fmla="*/ 1654139 w 1700373"/>
              <a:gd name="connsiteY71" fmla="*/ 662683 h 1654139"/>
              <a:gd name="connsiteX72" fmla="*/ 1623316 w 1700373"/>
              <a:gd name="connsiteY72" fmla="*/ 565079 h 1654139"/>
              <a:gd name="connsiteX73" fmla="*/ 1607905 w 1700373"/>
              <a:gd name="connsiteY73" fmla="*/ 523982 h 1654139"/>
              <a:gd name="connsiteX74" fmla="*/ 1597631 w 1700373"/>
              <a:gd name="connsiteY74" fmla="*/ 508571 h 1654139"/>
              <a:gd name="connsiteX75" fmla="*/ 1551397 w 1700373"/>
              <a:gd name="connsiteY75" fmla="*/ 498297 h 1654139"/>
              <a:gd name="connsiteX76" fmla="*/ 1484615 w 1700373"/>
              <a:gd name="connsiteY76" fmla="*/ 457200 h 1654139"/>
              <a:gd name="connsiteX77" fmla="*/ 1494889 w 1700373"/>
              <a:gd name="connsiteY77" fmla="*/ 416103 h 1654139"/>
              <a:gd name="connsiteX78" fmla="*/ 1469204 w 1700373"/>
              <a:gd name="connsiteY78" fmla="*/ 375007 h 1654139"/>
              <a:gd name="connsiteX79" fmla="*/ 1448656 w 1700373"/>
              <a:gd name="connsiteY79" fmla="*/ 349321 h 1654139"/>
              <a:gd name="connsiteX80" fmla="*/ 1381874 w 1700373"/>
              <a:gd name="connsiteY80" fmla="*/ 344184 h 1654139"/>
              <a:gd name="connsiteX81" fmla="*/ 1361325 w 1700373"/>
              <a:gd name="connsiteY81" fmla="*/ 287676 h 1654139"/>
              <a:gd name="connsiteX82" fmla="*/ 1340777 w 1700373"/>
              <a:gd name="connsiteY82" fmla="*/ 210620 h 1654139"/>
              <a:gd name="connsiteX83" fmla="*/ 1284269 w 1700373"/>
              <a:gd name="connsiteY83" fmla="*/ 205483 h 1654139"/>
              <a:gd name="connsiteX84" fmla="*/ 1253447 w 1700373"/>
              <a:gd name="connsiteY84" fmla="*/ 169523 h 1654139"/>
              <a:gd name="connsiteX85" fmla="*/ 1258584 w 1700373"/>
              <a:gd name="connsiteY85" fmla="*/ 143838 h 1654139"/>
              <a:gd name="connsiteX86" fmla="*/ 1248310 w 1700373"/>
              <a:gd name="connsiteY86" fmla="*/ 123290 h 1654139"/>
              <a:gd name="connsiteX87" fmla="*/ 1202076 w 1700373"/>
              <a:gd name="connsiteY87" fmla="*/ 113016 h 1654139"/>
              <a:gd name="connsiteX88" fmla="*/ 1171253 w 1700373"/>
              <a:gd name="connsiteY88" fmla="*/ 102741 h 1654139"/>
              <a:gd name="connsiteX89" fmla="*/ 1160979 w 1700373"/>
              <a:gd name="connsiteY89" fmla="*/ 66782 h 1654139"/>
              <a:gd name="connsiteX90" fmla="*/ 1083923 w 1700373"/>
              <a:gd name="connsiteY90" fmla="*/ 71919 h 1654139"/>
              <a:gd name="connsiteX91" fmla="*/ 1006867 w 1700373"/>
              <a:gd name="connsiteY91" fmla="*/ 56508 h 1654139"/>
              <a:gd name="connsiteX92" fmla="*/ 1001730 w 1700373"/>
              <a:gd name="connsiteY92" fmla="*/ 41097 h 1654139"/>
              <a:gd name="connsiteX93" fmla="*/ 986319 w 1700373"/>
              <a:gd name="connsiteY93" fmla="*/ 35959 h 1654139"/>
              <a:gd name="connsiteX94" fmla="*/ 898988 w 1700373"/>
              <a:gd name="connsiteY94" fmla="*/ 15411 h 1654139"/>
              <a:gd name="connsiteX95" fmla="*/ 847618 w 1700373"/>
              <a:gd name="connsiteY95" fmla="*/ 0 h 1654139"/>
              <a:gd name="connsiteX96" fmla="*/ 636997 w 1700373"/>
              <a:gd name="connsiteY96" fmla="*/ 41097 h 1654139"/>
              <a:gd name="connsiteX97" fmla="*/ 616449 w 1700373"/>
              <a:gd name="connsiteY97" fmla="*/ 51371 h 1654139"/>
              <a:gd name="connsiteX98" fmla="*/ 570215 w 1700373"/>
              <a:gd name="connsiteY98" fmla="*/ 87330 h 1654139"/>
              <a:gd name="connsiteX99" fmla="*/ 488022 w 1700373"/>
              <a:gd name="connsiteY99" fmla="*/ 128427 h 1654139"/>
              <a:gd name="connsiteX100" fmla="*/ 416103 w 1700373"/>
              <a:gd name="connsiteY100" fmla="*/ 154112 h 1654139"/>
              <a:gd name="connsiteX101" fmla="*/ 375006 w 1700373"/>
              <a:gd name="connsiteY101" fmla="*/ 164386 h 165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700373" h="1654139">
                <a:moveTo>
                  <a:pt x="375006" y="164386"/>
                </a:moveTo>
                <a:cubicBezTo>
                  <a:pt x="358739" y="170379"/>
                  <a:pt x="336240" y="179427"/>
                  <a:pt x="318498" y="190072"/>
                </a:cubicBezTo>
                <a:cubicBezTo>
                  <a:pt x="310192" y="195056"/>
                  <a:pt x="305596" y="204673"/>
                  <a:pt x="297950" y="210620"/>
                </a:cubicBezTo>
                <a:cubicBezTo>
                  <a:pt x="290069" y="216750"/>
                  <a:pt x="280827" y="220894"/>
                  <a:pt x="272265" y="226031"/>
                </a:cubicBezTo>
                <a:cubicBezTo>
                  <a:pt x="270553" y="231168"/>
                  <a:pt x="270132" y="236937"/>
                  <a:pt x="267128" y="241443"/>
                </a:cubicBezTo>
                <a:cubicBezTo>
                  <a:pt x="255330" y="259140"/>
                  <a:pt x="229181" y="269115"/>
                  <a:pt x="215757" y="282539"/>
                </a:cubicBezTo>
                <a:cubicBezTo>
                  <a:pt x="199218" y="299078"/>
                  <a:pt x="184149" y="322042"/>
                  <a:pt x="174660" y="344184"/>
                </a:cubicBezTo>
                <a:cubicBezTo>
                  <a:pt x="172527" y="349161"/>
                  <a:pt x="171945" y="354752"/>
                  <a:pt x="169523" y="359595"/>
                </a:cubicBezTo>
                <a:cubicBezTo>
                  <a:pt x="166762" y="365117"/>
                  <a:pt x="162312" y="369646"/>
                  <a:pt x="159249" y="375007"/>
                </a:cubicBezTo>
                <a:cubicBezTo>
                  <a:pt x="155450" y="381656"/>
                  <a:pt x="152400" y="388706"/>
                  <a:pt x="148975" y="395555"/>
                </a:cubicBezTo>
                <a:cubicBezTo>
                  <a:pt x="147263" y="404117"/>
                  <a:pt x="146347" y="412877"/>
                  <a:pt x="143838" y="421240"/>
                </a:cubicBezTo>
                <a:cubicBezTo>
                  <a:pt x="137318" y="442975"/>
                  <a:pt x="115134" y="483786"/>
                  <a:pt x="107878" y="498297"/>
                </a:cubicBezTo>
                <a:lnTo>
                  <a:pt x="97604" y="518845"/>
                </a:lnTo>
                <a:lnTo>
                  <a:pt x="87330" y="539393"/>
                </a:lnTo>
                <a:cubicBezTo>
                  <a:pt x="82518" y="563454"/>
                  <a:pt x="83183" y="568237"/>
                  <a:pt x="71919" y="590764"/>
                </a:cubicBezTo>
                <a:cubicBezTo>
                  <a:pt x="67454" y="599695"/>
                  <a:pt x="60639" y="607359"/>
                  <a:pt x="56507" y="616449"/>
                </a:cubicBezTo>
                <a:cubicBezTo>
                  <a:pt x="52025" y="626308"/>
                  <a:pt x="49418" y="636921"/>
                  <a:pt x="46233" y="647272"/>
                </a:cubicBezTo>
                <a:cubicBezTo>
                  <a:pt x="42567" y="659187"/>
                  <a:pt x="38762" y="671084"/>
                  <a:pt x="35959" y="683231"/>
                </a:cubicBezTo>
                <a:cubicBezTo>
                  <a:pt x="33287" y="694811"/>
                  <a:pt x="27116" y="739994"/>
                  <a:pt x="25685" y="750013"/>
                </a:cubicBezTo>
                <a:cubicBezTo>
                  <a:pt x="23973" y="775699"/>
                  <a:pt x="26132" y="801940"/>
                  <a:pt x="20548" y="827070"/>
                </a:cubicBezTo>
                <a:cubicBezTo>
                  <a:pt x="18972" y="834162"/>
                  <a:pt x="8386" y="835983"/>
                  <a:pt x="5137" y="842481"/>
                </a:cubicBezTo>
                <a:cubicBezTo>
                  <a:pt x="1232" y="850290"/>
                  <a:pt x="1712" y="859604"/>
                  <a:pt x="0" y="868166"/>
                </a:cubicBezTo>
                <a:cubicBezTo>
                  <a:pt x="3636" y="911796"/>
                  <a:pt x="-5698" y="919891"/>
                  <a:pt x="15411" y="945222"/>
                </a:cubicBezTo>
                <a:cubicBezTo>
                  <a:pt x="20062" y="950803"/>
                  <a:pt x="25685" y="955497"/>
                  <a:pt x="30822" y="960634"/>
                </a:cubicBezTo>
                <a:cubicBezTo>
                  <a:pt x="23059" y="1069324"/>
                  <a:pt x="23461" y="998100"/>
                  <a:pt x="35959" y="1114746"/>
                </a:cubicBezTo>
                <a:cubicBezTo>
                  <a:pt x="43831" y="1188221"/>
                  <a:pt x="31095" y="1156389"/>
                  <a:pt x="51370" y="1196939"/>
                </a:cubicBezTo>
                <a:cubicBezTo>
                  <a:pt x="53082" y="1210638"/>
                  <a:pt x="53159" y="1224643"/>
                  <a:pt x="56507" y="1238036"/>
                </a:cubicBezTo>
                <a:cubicBezTo>
                  <a:pt x="60055" y="1252229"/>
                  <a:pt x="66485" y="1265548"/>
                  <a:pt x="71919" y="1279132"/>
                </a:cubicBezTo>
                <a:cubicBezTo>
                  <a:pt x="86790" y="1316309"/>
                  <a:pt x="81503" y="1306352"/>
                  <a:pt x="97604" y="1330503"/>
                </a:cubicBezTo>
                <a:cubicBezTo>
                  <a:pt x="131851" y="1323654"/>
                  <a:pt x="165964" y="1316094"/>
                  <a:pt x="200346" y="1309955"/>
                </a:cubicBezTo>
                <a:cubicBezTo>
                  <a:pt x="213936" y="1307528"/>
                  <a:pt x="228624" y="1299691"/>
                  <a:pt x="241442" y="1304818"/>
                </a:cubicBezTo>
                <a:cubicBezTo>
                  <a:pt x="250004" y="1308243"/>
                  <a:pt x="248291" y="1321941"/>
                  <a:pt x="251716" y="1330503"/>
                </a:cubicBezTo>
                <a:cubicBezTo>
                  <a:pt x="255141" y="1366463"/>
                  <a:pt x="254317" y="1403084"/>
                  <a:pt x="261991" y="1438382"/>
                </a:cubicBezTo>
                <a:cubicBezTo>
                  <a:pt x="263303" y="1444415"/>
                  <a:pt x="273036" y="1444290"/>
                  <a:pt x="277402" y="1448656"/>
                </a:cubicBezTo>
                <a:cubicBezTo>
                  <a:pt x="281768" y="1453022"/>
                  <a:pt x="284749" y="1458631"/>
                  <a:pt x="287676" y="1464067"/>
                </a:cubicBezTo>
                <a:cubicBezTo>
                  <a:pt x="296752" y="1480923"/>
                  <a:pt x="304799" y="1498314"/>
                  <a:pt x="313361" y="1515438"/>
                </a:cubicBezTo>
                <a:cubicBezTo>
                  <a:pt x="315636" y="1524537"/>
                  <a:pt x="321272" y="1569677"/>
                  <a:pt x="339047" y="1577083"/>
                </a:cubicBezTo>
                <a:cubicBezTo>
                  <a:pt x="353360" y="1583047"/>
                  <a:pt x="369946" y="1579920"/>
                  <a:pt x="385280" y="1582220"/>
                </a:cubicBezTo>
                <a:cubicBezTo>
                  <a:pt x="425583" y="1588265"/>
                  <a:pt x="449271" y="1594157"/>
                  <a:pt x="488022" y="1602768"/>
                </a:cubicBezTo>
                <a:cubicBezTo>
                  <a:pt x="497378" y="1609006"/>
                  <a:pt x="521366" y="1625353"/>
                  <a:pt x="529119" y="1628454"/>
                </a:cubicBezTo>
                <a:cubicBezTo>
                  <a:pt x="537226" y="1631697"/>
                  <a:pt x="546281" y="1631697"/>
                  <a:pt x="554804" y="1633591"/>
                </a:cubicBezTo>
                <a:cubicBezTo>
                  <a:pt x="561696" y="1635123"/>
                  <a:pt x="568503" y="1637016"/>
                  <a:pt x="575352" y="1638728"/>
                </a:cubicBezTo>
                <a:cubicBezTo>
                  <a:pt x="686861" y="1635243"/>
                  <a:pt x="743794" y="1626561"/>
                  <a:pt x="847618" y="1643865"/>
                </a:cubicBezTo>
                <a:cubicBezTo>
                  <a:pt x="853708" y="1644880"/>
                  <a:pt x="857892" y="1650714"/>
                  <a:pt x="863029" y="1654139"/>
                </a:cubicBezTo>
                <a:cubicBezTo>
                  <a:pt x="880153" y="1652427"/>
                  <a:pt x="897525" y="1652377"/>
                  <a:pt x="914400" y="1649002"/>
                </a:cubicBezTo>
                <a:cubicBezTo>
                  <a:pt x="985452" y="1634792"/>
                  <a:pt x="943324" y="1627980"/>
                  <a:pt x="986319" y="1638728"/>
                </a:cubicBezTo>
                <a:cubicBezTo>
                  <a:pt x="1013114" y="1629796"/>
                  <a:pt x="1038431" y="1622457"/>
                  <a:pt x="1063375" y="1607906"/>
                </a:cubicBezTo>
                <a:cubicBezTo>
                  <a:pt x="1069650" y="1604245"/>
                  <a:pt x="1073649" y="1597631"/>
                  <a:pt x="1078786" y="1592494"/>
                </a:cubicBezTo>
                <a:cubicBezTo>
                  <a:pt x="1083923" y="1594206"/>
                  <a:pt x="1088801" y="1598081"/>
                  <a:pt x="1094197" y="1597631"/>
                </a:cubicBezTo>
                <a:cubicBezTo>
                  <a:pt x="1109930" y="1596320"/>
                  <a:pt x="1126461" y="1594710"/>
                  <a:pt x="1140431" y="1587357"/>
                </a:cubicBezTo>
                <a:cubicBezTo>
                  <a:pt x="1164522" y="1574678"/>
                  <a:pt x="1187214" y="1550849"/>
                  <a:pt x="1207213" y="1530849"/>
                </a:cubicBezTo>
                <a:cubicBezTo>
                  <a:pt x="1229426" y="1564171"/>
                  <a:pt x="1203815" y="1536666"/>
                  <a:pt x="1232898" y="1530849"/>
                </a:cubicBezTo>
                <a:cubicBezTo>
                  <a:pt x="1244771" y="1528474"/>
                  <a:pt x="1256871" y="1534274"/>
                  <a:pt x="1268858" y="1535986"/>
                </a:cubicBezTo>
                <a:cubicBezTo>
                  <a:pt x="1284269" y="1529137"/>
                  <a:pt x="1300449" y="1523805"/>
                  <a:pt x="1315092" y="1515438"/>
                </a:cubicBezTo>
                <a:cubicBezTo>
                  <a:pt x="1324612" y="1509998"/>
                  <a:pt x="1330375" y="1491423"/>
                  <a:pt x="1340777" y="1494890"/>
                </a:cubicBezTo>
                <a:cubicBezTo>
                  <a:pt x="1350658" y="1498184"/>
                  <a:pt x="1344202" y="1515438"/>
                  <a:pt x="1345914" y="1525712"/>
                </a:cubicBezTo>
                <a:cubicBezTo>
                  <a:pt x="1392240" y="1490967"/>
                  <a:pt x="1335716" y="1534057"/>
                  <a:pt x="1402422" y="1479479"/>
                </a:cubicBezTo>
                <a:cubicBezTo>
                  <a:pt x="1409049" y="1474057"/>
                  <a:pt x="1414664" y="1466144"/>
                  <a:pt x="1422970" y="1464067"/>
                </a:cubicBezTo>
                <a:cubicBezTo>
                  <a:pt x="1442974" y="1459066"/>
                  <a:pt x="1464067" y="1460642"/>
                  <a:pt x="1484615" y="1458930"/>
                </a:cubicBezTo>
                <a:cubicBezTo>
                  <a:pt x="1512013" y="1436669"/>
                  <a:pt x="1540308" y="1415469"/>
                  <a:pt x="1566809" y="1392148"/>
                </a:cubicBezTo>
                <a:cubicBezTo>
                  <a:pt x="1583171" y="1377750"/>
                  <a:pt x="1594560" y="1357465"/>
                  <a:pt x="1613042" y="1345914"/>
                </a:cubicBezTo>
                <a:cubicBezTo>
                  <a:pt x="1619029" y="1342172"/>
                  <a:pt x="1609617" y="1359613"/>
                  <a:pt x="1607905" y="1366463"/>
                </a:cubicBezTo>
                <a:cubicBezTo>
                  <a:pt x="1609617" y="1333928"/>
                  <a:pt x="1605974" y="1300662"/>
                  <a:pt x="1613042" y="1268858"/>
                </a:cubicBezTo>
                <a:cubicBezTo>
                  <a:pt x="1619871" y="1238126"/>
                  <a:pt x="1638474" y="1211197"/>
                  <a:pt x="1649002" y="1181528"/>
                </a:cubicBezTo>
                <a:cubicBezTo>
                  <a:pt x="1657340" y="1158031"/>
                  <a:pt x="1663205" y="1133720"/>
                  <a:pt x="1669550" y="1109609"/>
                </a:cubicBezTo>
                <a:cubicBezTo>
                  <a:pt x="1680331" y="1068642"/>
                  <a:pt x="1700373" y="986319"/>
                  <a:pt x="1700373" y="986319"/>
                </a:cubicBezTo>
                <a:cubicBezTo>
                  <a:pt x="1693523" y="981182"/>
                  <a:pt x="1687258" y="975156"/>
                  <a:pt x="1679824" y="970908"/>
                </a:cubicBezTo>
                <a:cubicBezTo>
                  <a:pt x="1675123" y="968222"/>
                  <a:pt x="1664648" y="971181"/>
                  <a:pt x="1664413" y="965771"/>
                </a:cubicBezTo>
                <a:cubicBezTo>
                  <a:pt x="1662770" y="927979"/>
                  <a:pt x="1671262" y="890427"/>
                  <a:pt x="1674687" y="852755"/>
                </a:cubicBezTo>
                <a:cubicBezTo>
                  <a:pt x="1672975" y="839056"/>
                  <a:pt x="1671502" y="825325"/>
                  <a:pt x="1669550" y="811658"/>
                </a:cubicBezTo>
                <a:cubicBezTo>
                  <a:pt x="1668077" y="801347"/>
                  <a:pt x="1665485" y="791196"/>
                  <a:pt x="1664413" y="780836"/>
                </a:cubicBezTo>
                <a:cubicBezTo>
                  <a:pt x="1660345" y="741513"/>
                  <a:pt x="1657978" y="702029"/>
                  <a:pt x="1654139" y="662683"/>
                </a:cubicBezTo>
                <a:cubicBezTo>
                  <a:pt x="1644467" y="563544"/>
                  <a:pt x="1673637" y="577659"/>
                  <a:pt x="1623316" y="565079"/>
                </a:cubicBezTo>
                <a:cubicBezTo>
                  <a:pt x="1618179" y="551380"/>
                  <a:pt x="1613959" y="537301"/>
                  <a:pt x="1607905" y="523982"/>
                </a:cubicBezTo>
                <a:cubicBezTo>
                  <a:pt x="1605350" y="518361"/>
                  <a:pt x="1603252" y="511126"/>
                  <a:pt x="1597631" y="508571"/>
                </a:cubicBezTo>
                <a:cubicBezTo>
                  <a:pt x="1583259" y="502038"/>
                  <a:pt x="1566808" y="501722"/>
                  <a:pt x="1551397" y="498297"/>
                </a:cubicBezTo>
                <a:cubicBezTo>
                  <a:pt x="1547197" y="496430"/>
                  <a:pt x="1487862" y="476682"/>
                  <a:pt x="1484615" y="457200"/>
                </a:cubicBezTo>
                <a:cubicBezTo>
                  <a:pt x="1482293" y="443272"/>
                  <a:pt x="1491464" y="429802"/>
                  <a:pt x="1494889" y="416103"/>
                </a:cubicBezTo>
                <a:cubicBezTo>
                  <a:pt x="1486327" y="402404"/>
                  <a:pt x="1478399" y="388289"/>
                  <a:pt x="1469204" y="375007"/>
                </a:cubicBezTo>
                <a:cubicBezTo>
                  <a:pt x="1462963" y="365992"/>
                  <a:pt x="1458995" y="352970"/>
                  <a:pt x="1448656" y="349321"/>
                </a:cubicBezTo>
                <a:cubicBezTo>
                  <a:pt x="1427602" y="341890"/>
                  <a:pt x="1404135" y="345896"/>
                  <a:pt x="1381874" y="344184"/>
                </a:cubicBezTo>
                <a:cubicBezTo>
                  <a:pt x="1366888" y="254269"/>
                  <a:pt x="1389964" y="369500"/>
                  <a:pt x="1361325" y="287676"/>
                </a:cubicBezTo>
                <a:cubicBezTo>
                  <a:pt x="1352543" y="262586"/>
                  <a:pt x="1358958" y="230013"/>
                  <a:pt x="1340777" y="210620"/>
                </a:cubicBezTo>
                <a:cubicBezTo>
                  <a:pt x="1327841" y="196822"/>
                  <a:pt x="1303105" y="207195"/>
                  <a:pt x="1284269" y="205483"/>
                </a:cubicBezTo>
                <a:cubicBezTo>
                  <a:pt x="1282149" y="203363"/>
                  <a:pt x="1254565" y="178466"/>
                  <a:pt x="1253447" y="169523"/>
                </a:cubicBezTo>
                <a:cubicBezTo>
                  <a:pt x="1252364" y="160859"/>
                  <a:pt x="1256872" y="152400"/>
                  <a:pt x="1258584" y="143838"/>
                </a:cubicBezTo>
                <a:cubicBezTo>
                  <a:pt x="1255159" y="136989"/>
                  <a:pt x="1255033" y="126957"/>
                  <a:pt x="1248310" y="123290"/>
                </a:cubicBezTo>
                <a:cubicBezTo>
                  <a:pt x="1234450" y="115730"/>
                  <a:pt x="1217330" y="117084"/>
                  <a:pt x="1202076" y="113016"/>
                </a:cubicBezTo>
                <a:cubicBezTo>
                  <a:pt x="1191612" y="110225"/>
                  <a:pt x="1181527" y="106166"/>
                  <a:pt x="1171253" y="102741"/>
                </a:cubicBezTo>
                <a:cubicBezTo>
                  <a:pt x="1167828" y="90755"/>
                  <a:pt x="1172734" y="70931"/>
                  <a:pt x="1160979" y="66782"/>
                </a:cubicBezTo>
                <a:cubicBezTo>
                  <a:pt x="1136704" y="58215"/>
                  <a:pt x="1109646" y="72908"/>
                  <a:pt x="1083923" y="71919"/>
                </a:cubicBezTo>
                <a:cubicBezTo>
                  <a:pt x="1063470" y="71132"/>
                  <a:pt x="1030130" y="62324"/>
                  <a:pt x="1006867" y="56508"/>
                </a:cubicBezTo>
                <a:cubicBezTo>
                  <a:pt x="1005155" y="51371"/>
                  <a:pt x="1005559" y="44926"/>
                  <a:pt x="1001730" y="41097"/>
                </a:cubicBezTo>
                <a:cubicBezTo>
                  <a:pt x="997901" y="37268"/>
                  <a:pt x="991572" y="37272"/>
                  <a:pt x="986319" y="35959"/>
                </a:cubicBezTo>
                <a:cubicBezTo>
                  <a:pt x="957307" y="28706"/>
                  <a:pt x="927936" y="22916"/>
                  <a:pt x="898988" y="15411"/>
                </a:cubicBezTo>
                <a:cubicBezTo>
                  <a:pt x="881683" y="10925"/>
                  <a:pt x="864741" y="5137"/>
                  <a:pt x="847618" y="0"/>
                </a:cubicBezTo>
                <a:cubicBezTo>
                  <a:pt x="739623" y="7714"/>
                  <a:pt x="775980" y="747"/>
                  <a:pt x="636997" y="41097"/>
                </a:cubicBezTo>
                <a:cubicBezTo>
                  <a:pt x="629643" y="43232"/>
                  <a:pt x="622745" y="47012"/>
                  <a:pt x="616449" y="51371"/>
                </a:cubicBezTo>
                <a:cubicBezTo>
                  <a:pt x="600397" y="62484"/>
                  <a:pt x="585626" y="75344"/>
                  <a:pt x="570215" y="87330"/>
                </a:cubicBezTo>
                <a:cubicBezTo>
                  <a:pt x="542319" y="143124"/>
                  <a:pt x="570889" y="106943"/>
                  <a:pt x="488022" y="128427"/>
                </a:cubicBezTo>
                <a:cubicBezTo>
                  <a:pt x="463381" y="134815"/>
                  <a:pt x="440684" y="147494"/>
                  <a:pt x="416103" y="154112"/>
                </a:cubicBezTo>
                <a:cubicBezTo>
                  <a:pt x="316157" y="181020"/>
                  <a:pt x="391273" y="158393"/>
                  <a:pt x="375006" y="164386"/>
                </a:cubicBezTo>
                <a:close/>
              </a:path>
            </a:pathLst>
          </a:custGeom>
          <a:solidFill>
            <a:srgbClr val="89975D">
              <a:alpha val="50196"/>
            </a:srgbClr>
          </a:solidFill>
          <a:ln w="3175">
            <a:solidFill>
              <a:srgbClr val="928A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FC5E4DD2-FE8D-61C3-1920-B1DDD31B3875}"/>
              </a:ext>
            </a:extLst>
          </p:cNvPr>
          <p:cNvCxnSpPr>
            <a:cxnSpLocks/>
          </p:cNvCxnSpPr>
          <p:nvPr/>
        </p:nvCxnSpPr>
        <p:spPr>
          <a:xfrm flipH="1" flipV="1">
            <a:off x="2758611" y="4210920"/>
            <a:ext cx="4557871" cy="4698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52" name="TextBox 5151">
            <a:extLst>
              <a:ext uri="{FF2B5EF4-FFF2-40B4-BE49-F238E27FC236}">
                <a16:creationId xmlns:a16="http://schemas.microsoft.com/office/drawing/2014/main" id="{4133D067-BBF0-120B-7F87-496C958AA3B7}"/>
              </a:ext>
            </a:extLst>
          </p:cNvPr>
          <p:cNvSpPr txBox="1"/>
          <p:nvPr/>
        </p:nvSpPr>
        <p:spPr>
          <a:xfrm>
            <a:off x="7522588" y="1241832"/>
            <a:ext cx="1568447" cy="261610"/>
          </a:xfrm>
          <a:prstGeom prst="rect">
            <a:avLst/>
          </a:prstGeom>
          <a:solidFill>
            <a:srgbClr val="A49A97"/>
          </a:solidFill>
        </p:spPr>
        <p:txBody>
          <a:bodyPr wrap="square" rtlCol="0">
            <a:spAutoFit/>
          </a:bodyPr>
          <a:lstStyle/>
          <a:p>
            <a:r>
              <a:rPr lang="en-US" sz="1100"/>
              <a:t>Creeper on the fence</a:t>
            </a:r>
          </a:p>
        </p:txBody>
      </p:sp>
      <p:cxnSp>
        <p:nvCxnSpPr>
          <p:cNvPr id="5153" name="Straight Arrow Connector 5152">
            <a:extLst>
              <a:ext uri="{FF2B5EF4-FFF2-40B4-BE49-F238E27FC236}">
                <a16:creationId xmlns:a16="http://schemas.microsoft.com/office/drawing/2014/main" id="{D3FDFC69-3220-28DE-1D62-670306DABE65}"/>
              </a:ext>
            </a:extLst>
          </p:cNvPr>
          <p:cNvCxnSpPr>
            <a:cxnSpLocks/>
            <a:stCxn id="5152" idx="1"/>
          </p:cNvCxnSpPr>
          <p:nvPr/>
        </p:nvCxnSpPr>
        <p:spPr>
          <a:xfrm flipH="1">
            <a:off x="6786079" y="1372637"/>
            <a:ext cx="736509" cy="173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17958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0"/>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462" name="Google Shape;462;p50"/>
          <p:cNvSpPr txBox="1"/>
          <p:nvPr/>
        </p:nvSpPr>
        <p:spPr>
          <a:xfrm>
            <a:off x="4921525" y="1891975"/>
            <a:ext cx="3791100" cy="3303600"/>
          </a:xfrm>
          <a:prstGeom prst="rect">
            <a:avLst/>
          </a:prstGeom>
          <a:noFill/>
          <a:ln>
            <a:noFill/>
          </a:ln>
        </p:spPr>
        <p:txBody>
          <a:bodyPr spcFirstLastPara="1" wrap="square" lIns="0" tIns="25925" rIns="0" bIns="0" anchor="t" anchorCtr="0">
            <a:noAutofit/>
          </a:bodyPr>
          <a:lstStyle/>
          <a:p>
            <a:pPr marL="0" lvl="0" indent="0" algn="l" rtl="0">
              <a:spcBef>
                <a:spcPts val="0"/>
              </a:spcBef>
              <a:spcAft>
                <a:spcPts val="0"/>
              </a:spcAft>
              <a:buNone/>
            </a:pPr>
            <a:endParaRPr sz="1800">
              <a:solidFill>
                <a:srgbClr val="FFFFFF"/>
              </a:solidFill>
            </a:endParaRPr>
          </a:p>
          <a:p>
            <a:pPr marL="457200" lvl="0" indent="-342900" algn="l" rtl="0">
              <a:spcBef>
                <a:spcPts val="1000"/>
              </a:spcBef>
              <a:spcAft>
                <a:spcPts val="0"/>
              </a:spcAft>
              <a:buClr>
                <a:srgbClr val="FFFFFF"/>
              </a:buClr>
              <a:buSzPts val="1800"/>
              <a:buChar char="●"/>
            </a:pPr>
            <a:r>
              <a:rPr lang="en" sz="1800">
                <a:solidFill>
                  <a:srgbClr val="FFFFFF"/>
                </a:solidFill>
              </a:rPr>
              <a:t>It’s time to check your understanding.</a:t>
            </a:r>
            <a:endParaRPr sz="1800">
              <a:solidFill>
                <a:srgbClr val="FFFFFF"/>
              </a:solidFill>
            </a:endParaRPr>
          </a:p>
          <a:p>
            <a:pPr marL="0" lvl="0" indent="0" algn="l" rtl="0">
              <a:spcBef>
                <a:spcPts val="1000"/>
              </a:spcBef>
              <a:spcAft>
                <a:spcPts val="0"/>
              </a:spcAft>
              <a:buNone/>
            </a:pPr>
            <a:endParaRPr sz="1800">
              <a:solidFill>
                <a:srgbClr val="FFFFFF"/>
              </a:solidFill>
            </a:endParaRPr>
          </a:p>
          <a:p>
            <a:pPr marL="457200" lvl="0" indent="-342900" algn="l" rtl="0">
              <a:spcBef>
                <a:spcPts val="1000"/>
              </a:spcBef>
              <a:spcAft>
                <a:spcPts val="0"/>
              </a:spcAft>
              <a:buClr>
                <a:srgbClr val="FFFFFF"/>
              </a:buClr>
              <a:buSzPts val="1800"/>
              <a:buChar char="●"/>
            </a:pPr>
            <a:r>
              <a:rPr lang="en" sz="1800">
                <a:solidFill>
                  <a:srgbClr val="FFFFFF"/>
                </a:solidFill>
              </a:rPr>
              <a:t>Fill out the review questions worksheet. </a:t>
            </a:r>
            <a:endParaRPr sz="1800">
              <a:solidFill>
                <a:srgbClr val="FFFFFF"/>
              </a:solidFill>
            </a:endParaRPr>
          </a:p>
        </p:txBody>
      </p:sp>
      <p:sp>
        <p:nvSpPr>
          <p:cNvPr id="463" name="Google Shape;463;p50"/>
          <p:cNvSpPr txBox="1"/>
          <p:nvPr/>
        </p:nvSpPr>
        <p:spPr>
          <a:xfrm>
            <a:off x="1443125" y="300050"/>
            <a:ext cx="66729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15064D"/>
                </a:solidFill>
              </a:rPr>
              <a:t>Review questions</a:t>
            </a:r>
            <a:endParaRPr sz="2700" b="1">
              <a:solidFill>
                <a:srgbClr val="15064D"/>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4D4B8646-6815-3F18-E3E3-F240C875390E}"/>
            </a:ext>
          </a:extLst>
        </p:cNvPr>
        <p:cNvGrpSpPr/>
        <p:nvPr/>
      </p:nvGrpSpPr>
      <p:grpSpPr>
        <a:xfrm>
          <a:off x="0" y="0"/>
          <a:ext cx="0" cy="0"/>
          <a:chOff x="0" y="0"/>
          <a:chExt cx="0" cy="0"/>
        </a:xfrm>
      </p:grpSpPr>
      <p:pic>
        <p:nvPicPr>
          <p:cNvPr id="406" name="Google Shape;406;p44">
            <a:extLst>
              <a:ext uri="{FF2B5EF4-FFF2-40B4-BE49-F238E27FC236}">
                <a16:creationId xmlns:a16="http://schemas.microsoft.com/office/drawing/2014/main" id="{3219D8F8-AE64-D6BB-A2F2-73E4F9EFA542}"/>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1003733"/>
            <a:ext cx="9144000" cy="5460803"/>
          </a:xfrm>
          <a:prstGeom prst="rect">
            <a:avLst/>
          </a:prstGeom>
          <a:noFill/>
          <a:ln>
            <a:noFill/>
          </a:ln>
        </p:spPr>
      </p:pic>
      <p:sp>
        <p:nvSpPr>
          <p:cNvPr id="2" name="Rectangle 1">
            <a:extLst>
              <a:ext uri="{FF2B5EF4-FFF2-40B4-BE49-F238E27FC236}">
                <a16:creationId xmlns:a16="http://schemas.microsoft.com/office/drawing/2014/main" id="{FDB65CCD-155E-C980-A97A-B4E7D0B15898}"/>
              </a:ext>
            </a:extLst>
          </p:cNvPr>
          <p:cNvSpPr/>
          <p:nvPr/>
        </p:nvSpPr>
        <p:spPr>
          <a:xfrm>
            <a:off x="4163627" y="6575137"/>
            <a:ext cx="754602"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FD8AEF0B-7B7C-01C2-030D-B52B06325292}"/>
              </a:ext>
            </a:extLst>
          </p:cNvPr>
          <p:cNvSpPr txBox="1"/>
          <p:nvPr/>
        </p:nvSpPr>
        <p:spPr>
          <a:xfrm>
            <a:off x="184935" y="169524"/>
            <a:ext cx="4027469" cy="646331"/>
          </a:xfrm>
          <a:prstGeom prst="rect">
            <a:avLst/>
          </a:prstGeom>
          <a:noFill/>
        </p:spPr>
        <p:txBody>
          <a:bodyPr wrap="square" rtlCol="0">
            <a:spAutoFit/>
          </a:bodyPr>
          <a:lstStyle/>
          <a:p>
            <a:r>
              <a:rPr lang="en-US" sz="3600" b="1">
                <a:solidFill>
                  <a:srgbClr val="06B3AC"/>
                </a:solidFill>
              </a:rPr>
              <a:t>Extension</a:t>
            </a:r>
          </a:p>
        </p:txBody>
      </p:sp>
    </p:spTree>
    <p:extLst>
      <p:ext uri="{BB962C8B-B14F-4D97-AF65-F5344CB8AC3E}">
        <p14:creationId xmlns:p14="http://schemas.microsoft.com/office/powerpoint/2010/main" val="4060961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2CDE231C-5A5D-FE7F-0F4B-0F72138A4BED}"/>
            </a:ext>
          </a:extLst>
        </p:cNvPr>
        <p:cNvGrpSpPr/>
        <p:nvPr/>
      </p:nvGrpSpPr>
      <p:grpSpPr>
        <a:xfrm>
          <a:off x="0" y="0"/>
          <a:ext cx="0" cy="0"/>
          <a:chOff x="0" y="0"/>
          <a:chExt cx="0" cy="0"/>
        </a:xfrm>
      </p:grpSpPr>
      <p:pic>
        <p:nvPicPr>
          <p:cNvPr id="413" name="Google Shape;413;p45">
            <a:extLst>
              <a:ext uri="{FF2B5EF4-FFF2-40B4-BE49-F238E27FC236}">
                <a16:creationId xmlns:a16="http://schemas.microsoft.com/office/drawing/2014/main" id="{17037F34-32E3-78BE-CA7A-2888784EF42D}"/>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1717563"/>
            <a:ext cx="9144001" cy="3833612"/>
          </a:xfrm>
          <a:prstGeom prst="rect">
            <a:avLst/>
          </a:prstGeom>
          <a:noFill/>
          <a:ln>
            <a:noFill/>
          </a:ln>
        </p:spPr>
      </p:pic>
      <p:pic>
        <p:nvPicPr>
          <p:cNvPr id="416" name="Google Shape;416;p45">
            <a:extLst>
              <a:ext uri="{FF2B5EF4-FFF2-40B4-BE49-F238E27FC236}">
                <a16:creationId xmlns:a16="http://schemas.microsoft.com/office/drawing/2014/main" id="{371C5CD1-FE3A-FC4B-98AC-F00E102BBC13}"/>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3859475" y="1322775"/>
            <a:ext cx="5296524" cy="4311750"/>
          </a:xfrm>
          <a:prstGeom prst="rect">
            <a:avLst/>
          </a:prstGeom>
          <a:noFill/>
          <a:ln>
            <a:noFill/>
          </a:ln>
        </p:spPr>
      </p:pic>
      <p:sp>
        <p:nvSpPr>
          <p:cNvPr id="6" name="Rectangle 5">
            <a:extLst>
              <a:ext uri="{FF2B5EF4-FFF2-40B4-BE49-F238E27FC236}">
                <a16:creationId xmlns:a16="http://schemas.microsoft.com/office/drawing/2014/main" id="{218DC656-BB3C-857A-8E29-524E6B228458}"/>
              </a:ext>
            </a:extLst>
          </p:cNvPr>
          <p:cNvSpPr/>
          <p:nvPr/>
        </p:nvSpPr>
        <p:spPr>
          <a:xfrm>
            <a:off x="4163627" y="6575137"/>
            <a:ext cx="754602"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30483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0">
          <a:extLst>
            <a:ext uri="{FF2B5EF4-FFF2-40B4-BE49-F238E27FC236}">
              <a16:creationId xmlns:a16="http://schemas.microsoft.com/office/drawing/2014/main" id="{5BD123DC-2B0D-024B-DEBE-23DBF4EEBD37}"/>
            </a:ext>
          </a:extLst>
        </p:cNvPr>
        <p:cNvGrpSpPr/>
        <p:nvPr/>
      </p:nvGrpSpPr>
      <p:grpSpPr>
        <a:xfrm>
          <a:off x="0" y="0"/>
          <a:ext cx="0" cy="0"/>
          <a:chOff x="0" y="0"/>
          <a:chExt cx="0" cy="0"/>
        </a:xfrm>
      </p:grpSpPr>
      <p:pic>
        <p:nvPicPr>
          <p:cNvPr id="421" name="Google Shape;421;p46">
            <a:extLst>
              <a:ext uri="{FF2B5EF4-FFF2-40B4-BE49-F238E27FC236}">
                <a16:creationId xmlns:a16="http://schemas.microsoft.com/office/drawing/2014/main" id="{D78FF51D-BFCF-1A1B-EB1F-5D6E26B0D36B}"/>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1252909"/>
            <a:ext cx="9143999" cy="4352192"/>
          </a:xfrm>
          <a:prstGeom prst="rect">
            <a:avLst/>
          </a:prstGeom>
          <a:noFill/>
          <a:ln>
            <a:noFill/>
          </a:ln>
        </p:spPr>
      </p:pic>
      <p:sp>
        <p:nvSpPr>
          <p:cNvPr id="5" name="Rectangle 4">
            <a:extLst>
              <a:ext uri="{FF2B5EF4-FFF2-40B4-BE49-F238E27FC236}">
                <a16:creationId xmlns:a16="http://schemas.microsoft.com/office/drawing/2014/main" id="{EC43A5CF-4421-3670-CEC2-8BE152D87504}"/>
              </a:ext>
            </a:extLst>
          </p:cNvPr>
          <p:cNvSpPr/>
          <p:nvPr/>
        </p:nvSpPr>
        <p:spPr>
          <a:xfrm>
            <a:off x="4163627" y="6575137"/>
            <a:ext cx="754602"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24711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4"/>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txBody>
          <a:bodyPr/>
          <a:lstStyle/>
          <a:p>
            <a:endParaRPr lang="en-US"/>
          </a:p>
        </p:txBody>
      </p:sp>
      <p:sp>
        <p:nvSpPr>
          <p:cNvPr id="217" name="Google Shape;217;p24"/>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txBody>
          <a:bodyPr/>
          <a:lstStyle/>
          <a:p>
            <a:endParaRPr lang="en-US"/>
          </a:p>
        </p:txBody>
      </p:sp>
      <p:sp>
        <p:nvSpPr>
          <p:cNvPr id="218" name="Google Shape;218;p24"/>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txBody>
          <a:bodyPr/>
          <a:lstStyle/>
          <a:p>
            <a:endParaRPr lang="en-US"/>
          </a:p>
        </p:txBody>
      </p:sp>
      <p:sp>
        <p:nvSpPr>
          <p:cNvPr id="219" name="Google Shape;219;p24"/>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txBody>
          <a:bodyPr/>
          <a:lstStyle/>
          <a:p>
            <a:endParaRPr lang="en-US"/>
          </a:p>
        </p:txBody>
      </p:sp>
      <p:sp>
        <p:nvSpPr>
          <p:cNvPr id="220" name="Google Shape;220;p24"/>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txBody>
          <a:bodyPr/>
          <a:lstStyle/>
          <a:p>
            <a:endParaRPr lang="en-US"/>
          </a:p>
        </p:txBody>
      </p:sp>
      <p:sp>
        <p:nvSpPr>
          <p:cNvPr id="221" name="Google Shape;221;p24"/>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txBody>
          <a:bodyPr/>
          <a:lstStyle/>
          <a:p>
            <a:endParaRPr lang="en-US"/>
          </a:p>
        </p:txBody>
      </p:sp>
      <p:sp>
        <p:nvSpPr>
          <p:cNvPr id="222" name="Google Shape;222;p24"/>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Volunteering for Threatened Flora </a:t>
            </a:r>
            <a:endParaRPr sz="1700"/>
          </a:p>
        </p:txBody>
      </p:sp>
      <p:sp>
        <p:nvSpPr>
          <p:cNvPr id="223" name="Google Shape;223;p24"/>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txBody>
          <a:bodyPr/>
          <a:lstStyle/>
          <a:p>
            <a:endParaRPr lang="en-US"/>
          </a:p>
        </p:txBody>
      </p:sp>
      <p:sp>
        <p:nvSpPr>
          <p:cNvPr id="224" name="Google Shape;224;p24"/>
          <p:cNvSpPr txBox="1"/>
          <p:nvPr/>
        </p:nvSpPr>
        <p:spPr>
          <a:xfrm>
            <a:off x="1381423" y="462175"/>
            <a:ext cx="70992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a:t>Naomi Wells from Bellarine Catchment Network talks to Borough Coastcarer volunteers about weeding in the Moonah Woodland.</a:t>
            </a:r>
            <a:endParaRPr sz="1700"/>
          </a:p>
        </p:txBody>
      </p:sp>
      <p:sp>
        <p:nvSpPr>
          <p:cNvPr id="225" name="Google Shape;225;p24"/>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txBody>
          <a:bodyPr/>
          <a:lstStyle/>
          <a:p>
            <a:endParaRPr lang="en-US"/>
          </a:p>
        </p:txBody>
      </p:sp>
      <p:pic>
        <p:nvPicPr>
          <p:cNvPr id="226" name="Google Shape;226;p24" descr="Naomi Wells from Bellarine Catchment Network talks to Borough Coastcarer volunteers about weeding in the Moonah Woodland." title="Volunteering for Threatened Flora">
            <a:hlinkClick r:id="rId3"/>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2158400" y="1029275"/>
            <a:ext cx="5028625" cy="3771475"/>
          </a:xfrm>
          <a:prstGeom prst="rect">
            <a:avLst/>
          </a:prstGeom>
          <a:noFill/>
          <a:ln>
            <a:noFill/>
          </a:ln>
        </p:spPr>
      </p:pic>
      <p:sp>
        <p:nvSpPr>
          <p:cNvPr id="227" name="Google Shape;227;p24"/>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5"/>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7998"/>
          </a:xfrm>
          <a:prstGeom prst="rect">
            <a:avLst/>
          </a:prstGeom>
          <a:noFill/>
          <a:ln>
            <a:noFill/>
          </a:ln>
        </p:spPr>
      </p:pic>
      <p:sp>
        <p:nvSpPr>
          <p:cNvPr id="235" name="Google Shape;235;p25"/>
          <p:cNvSpPr txBox="1"/>
          <p:nvPr/>
        </p:nvSpPr>
        <p:spPr>
          <a:xfrm>
            <a:off x="4513075" y="27349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It’s time for a quick quiz to see what you can remember from the video!</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There are a total of 10 multiple choice questions</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
        <p:nvSpPr>
          <p:cNvPr id="236" name="Google Shape;236;p25"/>
          <p:cNvSpPr txBox="1"/>
          <p:nvPr/>
        </p:nvSpPr>
        <p:spPr>
          <a:xfrm>
            <a:off x="4812030" y="342900"/>
            <a:ext cx="36321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Quiz</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26"/>
          <p:cNvSpPr/>
          <p:nvPr/>
        </p:nvSpPr>
        <p:spPr>
          <a:xfrm>
            <a:off x="0" y="-1"/>
            <a:ext cx="9144000" cy="6844285"/>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txBody>
          <a:bodyPr/>
          <a:lstStyle/>
          <a:p>
            <a:endParaRPr lang="en-US"/>
          </a:p>
        </p:txBody>
      </p:sp>
      <p:sp>
        <p:nvSpPr>
          <p:cNvPr id="243" name="Google Shape;243;p26"/>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txBody>
          <a:bodyPr/>
          <a:lstStyle/>
          <a:p>
            <a:endParaRPr lang="en-US"/>
          </a:p>
        </p:txBody>
      </p:sp>
      <p:pic>
        <p:nvPicPr>
          <p:cNvPr id="3" name="Picture 2">
            <a:hlinkClick r:id="rId3"/>
            <a:extLst>
              <a:ext uri="{FF2B5EF4-FFF2-40B4-BE49-F238E27FC236}">
                <a16:creationId xmlns:a16="http://schemas.microsoft.com/office/drawing/2014/main" id="{657A4692-052A-8295-BBD4-EFBDD96FCEF5}"/>
              </a:ext>
            </a:extLst>
          </p:cNvPr>
          <p:cNvPicPr>
            <a:picLocks noChangeAspect="1"/>
          </p:cNvPicPr>
          <p:nvPr/>
        </p:nvPicPr>
        <p:blipFill>
          <a:blip r:embed="rId4"/>
          <a:srcRect l="1569" t="16905" r="25872" b="22965"/>
          <a:stretch>
            <a:fillRect/>
          </a:stretch>
        </p:blipFill>
        <p:spPr>
          <a:xfrm>
            <a:off x="437119" y="1029273"/>
            <a:ext cx="8706881" cy="4810376"/>
          </a:xfrm>
          <a:prstGeom prst="rect">
            <a:avLst/>
          </a:prstGeom>
        </p:spPr>
      </p:pic>
      <p:sp>
        <p:nvSpPr>
          <p:cNvPr id="245" name="Google Shape;245;p26"/>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txBody>
          <a:bodyPr/>
          <a:lstStyle/>
          <a:p>
            <a:endParaRPr lang="en-US"/>
          </a:p>
        </p:txBody>
      </p:sp>
      <p:sp>
        <p:nvSpPr>
          <p:cNvPr id="248" name="Google Shape;248;p26"/>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txBody>
          <a:bodyPr/>
          <a:lstStyle/>
          <a:p>
            <a:endParaRPr lang="en-US"/>
          </a:p>
        </p:txBody>
      </p:sp>
      <p:sp>
        <p:nvSpPr>
          <p:cNvPr id="249" name="Google Shape;249;p26"/>
          <p:cNvSpPr txBox="1"/>
          <p:nvPr/>
        </p:nvSpPr>
        <p:spPr>
          <a:xfrm>
            <a:off x="1337990" y="24224"/>
            <a:ext cx="7431600" cy="342900"/>
          </a:xfrm>
          <a:prstGeom prst="rect">
            <a:avLst/>
          </a:prstGeom>
          <a:noFill/>
          <a:ln>
            <a:noFill/>
          </a:ln>
        </p:spPr>
        <p:txBody>
          <a:bodyPr spcFirstLastPara="1" wrap="square" lIns="0" tIns="38875"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 sz="2300" b="1">
                <a:solidFill>
                  <a:schemeClr val="bg1"/>
                </a:solidFill>
                <a:latin typeface="Roboto"/>
                <a:ea typeface="Roboto"/>
                <a:cs typeface="Roboto"/>
                <a:sym typeface="Roboto"/>
              </a:rPr>
              <a:t>Coastal plant identification</a:t>
            </a:r>
            <a:endParaRPr sz="2300" b="1">
              <a:solidFill>
                <a:schemeClr val="bg1"/>
              </a:solidFill>
              <a:latin typeface="Roboto"/>
              <a:ea typeface="Roboto"/>
              <a:cs typeface="Roboto"/>
              <a:sym typeface="Roboto"/>
            </a:endParaRPr>
          </a:p>
          <a:p>
            <a:pPr marL="0" marR="0" lvl="0" indent="0" algn="l" rtl="0">
              <a:lnSpc>
                <a:spcPct val="100000"/>
              </a:lnSpc>
              <a:spcBef>
                <a:spcPts val="0"/>
              </a:spcBef>
              <a:spcAft>
                <a:spcPts val="0"/>
              </a:spcAft>
              <a:buNone/>
            </a:pPr>
            <a:endParaRPr sz="2700" b="1">
              <a:solidFill>
                <a:schemeClr val="bg2"/>
              </a:solidFill>
            </a:endParaRPr>
          </a:p>
        </p:txBody>
      </p:sp>
      <p:sp>
        <p:nvSpPr>
          <p:cNvPr id="251" name="Google Shape;251;p26"/>
          <p:cNvSpPr txBox="1"/>
          <p:nvPr/>
        </p:nvSpPr>
        <p:spPr>
          <a:xfrm>
            <a:off x="1381423" y="462175"/>
            <a:ext cx="70992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a:t>Watch the video where Naomi gives an introduction to the common coastal plants of Victoria. She will teach you how to identify different plants and what their names are.</a:t>
            </a:r>
            <a:endParaRPr sz="1700"/>
          </a:p>
        </p:txBody>
      </p:sp>
      <p:sp>
        <p:nvSpPr>
          <p:cNvPr id="6" name="Google Shape;269;p28">
            <a:extLst>
              <a:ext uri="{FF2B5EF4-FFF2-40B4-BE49-F238E27FC236}">
                <a16:creationId xmlns:a16="http://schemas.microsoft.com/office/drawing/2014/main" id="{230E8205-5411-B1A4-019E-1BAAE32C9C59}"/>
              </a:ext>
            </a:extLst>
          </p:cNvPr>
          <p:cNvSpPr/>
          <p:nvPr/>
        </p:nvSpPr>
        <p:spPr>
          <a:xfrm flipH="1">
            <a:off x="0" y="1038090"/>
            <a:ext cx="2607648" cy="4812300"/>
          </a:xfrm>
          <a:custGeom>
            <a:avLst/>
            <a:gdLst>
              <a:gd name="connsiteX0" fmla="*/ 0 w 9142412"/>
              <a:gd name="connsiteY0" fmla="*/ 0 h 4812300"/>
              <a:gd name="connsiteX1" fmla="*/ 9142412 w 9142412"/>
              <a:gd name="connsiteY1" fmla="*/ 0 h 4812300"/>
              <a:gd name="connsiteX2" fmla="*/ 9142412 w 9142412"/>
              <a:gd name="connsiteY2" fmla="*/ 4812300 h 4812300"/>
              <a:gd name="connsiteX3" fmla="*/ 0 w 9142412"/>
              <a:gd name="connsiteY3" fmla="*/ 4812300 h 4812300"/>
              <a:gd name="connsiteX4" fmla="*/ 0 w 9142412"/>
              <a:gd name="connsiteY4" fmla="*/ 0 h 4812300"/>
              <a:gd name="connsiteX0" fmla="*/ 4572000 w 9142412"/>
              <a:gd name="connsiteY0" fmla="*/ 0 h 4827711"/>
              <a:gd name="connsiteX1" fmla="*/ 9142412 w 9142412"/>
              <a:gd name="connsiteY1" fmla="*/ 15411 h 4827711"/>
              <a:gd name="connsiteX2" fmla="*/ 9142412 w 9142412"/>
              <a:gd name="connsiteY2" fmla="*/ 4827711 h 4827711"/>
              <a:gd name="connsiteX3" fmla="*/ 0 w 9142412"/>
              <a:gd name="connsiteY3" fmla="*/ 4827711 h 4827711"/>
              <a:gd name="connsiteX4" fmla="*/ 4572000 w 9142412"/>
              <a:gd name="connsiteY4" fmla="*/ 0 h 4827711"/>
              <a:gd name="connsiteX0" fmla="*/ 1058238 w 5628650"/>
              <a:gd name="connsiteY0" fmla="*/ 0 h 4827711"/>
              <a:gd name="connsiteX1" fmla="*/ 5628650 w 5628650"/>
              <a:gd name="connsiteY1" fmla="*/ 15411 h 4827711"/>
              <a:gd name="connsiteX2" fmla="*/ 5628650 w 5628650"/>
              <a:gd name="connsiteY2" fmla="*/ 4827711 h 4827711"/>
              <a:gd name="connsiteX3" fmla="*/ 0 w 5628650"/>
              <a:gd name="connsiteY3" fmla="*/ 4817437 h 4827711"/>
              <a:gd name="connsiteX4" fmla="*/ 1058238 w 5628650"/>
              <a:gd name="connsiteY4" fmla="*/ 0 h 4827711"/>
              <a:gd name="connsiteX0" fmla="*/ 2101065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2101065 w 5628650"/>
              <a:gd name="connsiteY4" fmla="*/ 10275 h 4812300"/>
              <a:gd name="connsiteX0" fmla="*/ 5193586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5193586 w 5628650"/>
              <a:gd name="connsiteY4" fmla="*/ 10275 h 4812300"/>
              <a:gd name="connsiteX0" fmla="*/ 5203860 w 5628650"/>
              <a:gd name="connsiteY0" fmla="*/ 5138 h 4812300"/>
              <a:gd name="connsiteX1" fmla="*/ 5628650 w 5628650"/>
              <a:gd name="connsiteY1" fmla="*/ 0 h 4812300"/>
              <a:gd name="connsiteX2" fmla="*/ 5628650 w 5628650"/>
              <a:gd name="connsiteY2" fmla="*/ 4812300 h 4812300"/>
              <a:gd name="connsiteX3" fmla="*/ 0 w 5628650"/>
              <a:gd name="connsiteY3" fmla="*/ 4802026 h 4812300"/>
              <a:gd name="connsiteX4" fmla="*/ 5203860 w 5628650"/>
              <a:gd name="connsiteY4" fmla="*/ 5138 h 4812300"/>
              <a:gd name="connsiteX0" fmla="*/ 2147298 w 2572088"/>
              <a:gd name="connsiteY0" fmla="*/ 5138 h 4812300"/>
              <a:gd name="connsiteX1" fmla="*/ 2572088 w 2572088"/>
              <a:gd name="connsiteY1" fmla="*/ 0 h 4812300"/>
              <a:gd name="connsiteX2" fmla="*/ 2572088 w 2572088"/>
              <a:gd name="connsiteY2" fmla="*/ 4812300 h 4812300"/>
              <a:gd name="connsiteX3" fmla="*/ 0 w 2572088"/>
              <a:gd name="connsiteY3" fmla="*/ 4796889 h 4812300"/>
              <a:gd name="connsiteX4" fmla="*/ 2147298 w 2572088"/>
              <a:gd name="connsiteY4" fmla="*/ 5138 h 481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088" h="4812300">
                <a:moveTo>
                  <a:pt x="2147298" y="5138"/>
                </a:moveTo>
                <a:lnTo>
                  <a:pt x="2572088" y="0"/>
                </a:lnTo>
                <a:lnTo>
                  <a:pt x="2572088" y="4812300"/>
                </a:lnTo>
                <a:lnTo>
                  <a:pt x="0" y="4796889"/>
                </a:lnTo>
                <a:lnTo>
                  <a:pt x="2147298" y="5138"/>
                </a:lnTo>
                <a:close/>
              </a:path>
            </a:pathLst>
          </a:custGeom>
          <a:solidFill>
            <a:srgbClr val="15064D">
              <a:alpha val="6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96DCFEF8-ED0A-1BA9-E125-7E768E833694}"/>
              </a:ext>
            </a:extLst>
          </p:cNvPr>
          <p:cNvSpPr txBox="1"/>
          <p:nvPr/>
        </p:nvSpPr>
        <p:spPr>
          <a:xfrm>
            <a:off x="1216568" y="4884583"/>
            <a:ext cx="2685351" cy="702756"/>
          </a:xfrm>
          <a:prstGeom prst="rect">
            <a:avLst/>
          </a:prstGeom>
          <a:noFill/>
        </p:spPr>
        <p:txBody>
          <a:bodyPr wrap="square" rtlCol="0">
            <a:spAutoFit/>
          </a:bodyPr>
          <a:lstStyle/>
          <a:p>
            <a:pPr>
              <a:spcAft>
                <a:spcPts val="800"/>
              </a:spcAft>
            </a:pPr>
            <a:r>
              <a:rPr lang="en-US" sz="1650" b="1">
                <a:ln>
                  <a:solidFill>
                    <a:schemeClr val="bg1"/>
                  </a:solidFill>
                </a:ln>
                <a:solidFill>
                  <a:schemeClr val="bg1"/>
                </a:solidFill>
              </a:rPr>
              <a:t>Bower Spinach</a:t>
            </a:r>
          </a:p>
          <a:p>
            <a:pPr>
              <a:spcAft>
                <a:spcPts val="800"/>
              </a:spcAft>
            </a:pPr>
            <a:r>
              <a:rPr lang="en-US" sz="1650" b="1" i="1">
                <a:ln>
                  <a:solidFill>
                    <a:schemeClr val="bg1"/>
                  </a:solidFill>
                </a:ln>
                <a:solidFill>
                  <a:schemeClr val="bg1"/>
                </a:solidFill>
              </a:rPr>
              <a:t>Tetragonia implexicoma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6" name="Google Shape;268;p28">
            <a:extLst>
              <a:ext uri="{FF2B5EF4-FFF2-40B4-BE49-F238E27FC236}">
                <a16:creationId xmlns:a16="http://schemas.microsoft.com/office/drawing/2014/main" id="{856EC5F9-05C0-CD27-7469-5D1ECAF168D7}"/>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3997" cy="6858002"/>
          </a:xfrm>
          <a:prstGeom prst="rect">
            <a:avLst/>
          </a:prstGeom>
          <a:solidFill>
            <a:srgbClr val="15064D"/>
          </a:solidFill>
          <a:ln>
            <a:noFill/>
          </a:ln>
        </p:spPr>
      </p:pic>
      <p:pic>
        <p:nvPicPr>
          <p:cNvPr id="7" name="Picture 2">
            <a:extLst>
              <a:ext uri="{FF2B5EF4-FFF2-40B4-BE49-F238E27FC236}">
                <a16:creationId xmlns:a16="http://schemas.microsoft.com/office/drawing/2014/main" id="{3D4C619D-A169-4125-8B40-90DD860493D8}"/>
              </a:ext>
            </a:extLst>
          </p:cNvPr>
          <p:cNvPicPr>
            <a:picLocks noChangeAspect="1" noChangeArrowheads="1"/>
          </p:cNvPicPr>
          <p:nvPr/>
        </p:nvPicPr>
        <p:blipFill>
          <a:blip r:embed="rId4"/>
          <a:srcRect t="14909" b="14909"/>
          <a:stretch/>
        </p:blipFill>
        <p:spPr bwMode="auto">
          <a:xfrm>
            <a:off x="1588" y="1011700"/>
            <a:ext cx="9142412" cy="48123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69;p28">
            <a:extLst>
              <a:ext uri="{FF2B5EF4-FFF2-40B4-BE49-F238E27FC236}">
                <a16:creationId xmlns:a16="http://schemas.microsoft.com/office/drawing/2014/main" id="{61D55437-D18F-9F50-19C5-386EC79AB7D4}"/>
              </a:ext>
            </a:extLst>
          </p:cNvPr>
          <p:cNvSpPr/>
          <p:nvPr/>
        </p:nvSpPr>
        <p:spPr>
          <a:xfrm>
            <a:off x="3513759" y="1011700"/>
            <a:ext cx="5628650" cy="4812300"/>
          </a:xfrm>
          <a:custGeom>
            <a:avLst/>
            <a:gdLst>
              <a:gd name="connsiteX0" fmla="*/ 0 w 9142412"/>
              <a:gd name="connsiteY0" fmla="*/ 0 h 4812300"/>
              <a:gd name="connsiteX1" fmla="*/ 9142412 w 9142412"/>
              <a:gd name="connsiteY1" fmla="*/ 0 h 4812300"/>
              <a:gd name="connsiteX2" fmla="*/ 9142412 w 9142412"/>
              <a:gd name="connsiteY2" fmla="*/ 4812300 h 4812300"/>
              <a:gd name="connsiteX3" fmla="*/ 0 w 9142412"/>
              <a:gd name="connsiteY3" fmla="*/ 4812300 h 4812300"/>
              <a:gd name="connsiteX4" fmla="*/ 0 w 9142412"/>
              <a:gd name="connsiteY4" fmla="*/ 0 h 4812300"/>
              <a:gd name="connsiteX0" fmla="*/ 4572000 w 9142412"/>
              <a:gd name="connsiteY0" fmla="*/ 0 h 4827711"/>
              <a:gd name="connsiteX1" fmla="*/ 9142412 w 9142412"/>
              <a:gd name="connsiteY1" fmla="*/ 15411 h 4827711"/>
              <a:gd name="connsiteX2" fmla="*/ 9142412 w 9142412"/>
              <a:gd name="connsiteY2" fmla="*/ 4827711 h 4827711"/>
              <a:gd name="connsiteX3" fmla="*/ 0 w 9142412"/>
              <a:gd name="connsiteY3" fmla="*/ 4827711 h 4827711"/>
              <a:gd name="connsiteX4" fmla="*/ 4572000 w 9142412"/>
              <a:gd name="connsiteY4" fmla="*/ 0 h 4827711"/>
              <a:gd name="connsiteX0" fmla="*/ 1058238 w 5628650"/>
              <a:gd name="connsiteY0" fmla="*/ 0 h 4827711"/>
              <a:gd name="connsiteX1" fmla="*/ 5628650 w 5628650"/>
              <a:gd name="connsiteY1" fmla="*/ 15411 h 4827711"/>
              <a:gd name="connsiteX2" fmla="*/ 5628650 w 5628650"/>
              <a:gd name="connsiteY2" fmla="*/ 4827711 h 4827711"/>
              <a:gd name="connsiteX3" fmla="*/ 0 w 5628650"/>
              <a:gd name="connsiteY3" fmla="*/ 4817437 h 4827711"/>
              <a:gd name="connsiteX4" fmla="*/ 1058238 w 5628650"/>
              <a:gd name="connsiteY4" fmla="*/ 0 h 4827711"/>
              <a:gd name="connsiteX0" fmla="*/ 2101065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2101065 w 5628650"/>
              <a:gd name="connsiteY4" fmla="*/ 10275 h 481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8650" h="4812300">
                <a:moveTo>
                  <a:pt x="2101065" y="10275"/>
                </a:moveTo>
                <a:lnTo>
                  <a:pt x="5628650" y="0"/>
                </a:lnTo>
                <a:lnTo>
                  <a:pt x="5628650" y="4812300"/>
                </a:lnTo>
                <a:lnTo>
                  <a:pt x="0" y="4802026"/>
                </a:lnTo>
                <a:lnTo>
                  <a:pt x="2101065" y="10275"/>
                </a:lnTo>
                <a:close/>
              </a:path>
            </a:pathLst>
          </a:custGeom>
          <a:solidFill>
            <a:srgbClr val="000000">
              <a:alpha val="52941"/>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9;p28">
            <a:extLst>
              <a:ext uri="{FF2B5EF4-FFF2-40B4-BE49-F238E27FC236}">
                <a16:creationId xmlns:a16="http://schemas.microsoft.com/office/drawing/2014/main" id="{5B0F4671-D092-97BD-37A7-599001E94AC9}"/>
              </a:ext>
            </a:extLst>
          </p:cNvPr>
          <p:cNvSpPr/>
          <p:nvPr/>
        </p:nvSpPr>
        <p:spPr>
          <a:xfrm flipH="1">
            <a:off x="0" y="1022850"/>
            <a:ext cx="2572088" cy="4812300"/>
          </a:xfrm>
          <a:custGeom>
            <a:avLst/>
            <a:gdLst>
              <a:gd name="connsiteX0" fmla="*/ 0 w 9142412"/>
              <a:gd name="connsiteY0" fmla="*/ 0 h 4812300"/>
              <a:gd name="connsiteX1" fmla="*/ 9142412 w 9142412"/>
              <a:gd name="connsiteY1" fmla="*/ 0 h 4812300"/>
              <a:gd name="connsiteX2" fmla="*/ 9142412 w 9142412"/>
              <a:gd name="connsiteY2" fmla="*/ 4812300 h 4812300"/>
              <a:gd name="connsiteX3" fmla="*/ 0 w 9142412"/>
              <a:gd name="connsiteY3" fmla="*/ 4812300 h 4812300"/>
              <a:gd name="connsiteX4" fmla="*/ 0 w 9142412"/>
              <a:gd name="connsiteY4" fmla="*/ 0 h 4812300"/>
              <a:gd name="connsiteX0" fmla="*/ 4572000 w 9142412"/>
              <a:gd name="connsiteY0" fmla="*/ 0 h 4827711"/>
              <a:gd name="connsiteX1" fmla="*/ 9142412 w 9142412"/>
              <a:gd name="connsiteY1" fmla="*/ 15411 h 4827711"/>
              <a:gd name="connsiteX2" fmla="*/ 9142412 w 9142412"/>
              <a:gd name="connsiteY2" fmla="*/ 4827711 h 4827711"/>
              <a:gd name="connsiteX3" fmla="*/ 0 w 9142412"/>
              <a:gd name="connsiteY3" fmla="*/ 4827711 h 4827711"/>
              <a:gd name="connsiteX4" fmla="*/ 4572000 w 9142412"/>
              <a:gd name="connsiteY4" fmla="*/ 0 h 4827711"/>
              <a:gd name="connsiteX0" fmla="*/ 1058238 w 5628650"/>
              <a:gd name="connsiteY0" fmla="*/ 0 h 4827711"/>
              <a:gd name="connsiteX1" fmla="*/ 5628650 w 5628650"/>
              <a:gd name="connsiteY1" fmla="*/ 15411 h 4827711"/>
              <a:gd name="connsiteX2" fmla="*/ 5628650 w 5628650"/>
              <a:gd name="connsiteY2" fmla="*/ 4827711 h 4827711"/>
              <a:gd name="connsiteX3" fmla="*/ 0 w 5628650"/>
              <a:gd name="connsiteY3" fmla="*/ 4817437 h 4827711"/>
              <a:gd name="connsiteX4" fmla="*/ 1058238 w 5628650"/>
              <a:gd name="connsiteY4" fmla="*/ 0 h 4827711"/>
              <a:gd name="connsiteX0" fmla="*/ 2101065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2101065 w 5628650"/>
              <a:gd name="connsiteY4" fmla="*/ 10275 h 4812300"/>
              <a:gd name="connsiteX0" fmla="*/ 5193586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5193586 w 5628650"/>
              <a:gd name="connsiteY4" fmla="*/ 10275 h 4812300"/>
              <a:gd name="connsiteX0" fmla="*/ 5203860 w 5628650"/>
              <a:gd name="connsiteY0" fmla="*/ 5138 h 4812300"/>
              <a:gd name="connsiteX1" fmla="*/ 5628650 w 5628650"/>
              <a:gd name="connsiteY1" fmla="*/ 0 h 4812300"/>
              <a:gd name="connsiteX2" fmla="*/ 5628650 w 5628650"/>
              <a:gd name="connsiteY2" fmla="*/ 4812300 h 4812300"/>
              <a:gd name="connsiteX3" fmla="*/ 0 w 5628650"/>
              <a:gd name="connsiteY3" fmla="*/ 4802026 h 4812300"/>
              <a:gd name="connsiteX4" fmla="*/ 5203860 w 5628650"/>
              <a:gd name="connsiteY4" fmla="*/ 5138 h 4812300"/>
              <a:gd name="connsiteX0" fmla="*/ 2147298 w 2572088"/>
              <a:gd name="connsiteY0" fmla="*/ 5138 h 4812300"/>
              <a:gd name="connsiteX1" fmla="*/ 2572088 w 2572088"/>
              <a:gd name="connsiteY1" fmla="*/ 0 h 4812300"/>
              <a:gd name="connsiteX2" fmla="*/ 2572088 w 2572088"/>
              <a:gd name="connsiteY2" fmla="*/ 4812300 h 4812300"/>
              <a:gd name="connsiteX3" fmla="*/ 0 w 2572088"/>
              <a:gd name="connsiteY3" fmla="*/ 4796889 h 4812300"/>
              <a:gd name="connsiteX4" fmla="*/ 2147298 w 2572088"/>
              <a:gd name="connsiteY4" fmla="*/ 5138 h 481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088" h="4812300">
                <a:moveTo>
                  <a:pt x="2147298" y="5138"/>
                </a:moveTo>
                <a:lnTo>
                  <a:pt x="2572088" y="0"/>
                </a:lnTo>
                <a:lnTo>
                  <a:pt x="2572088" y="4812300"/>
                </a:lnTo>
                <a:lnTo>
                  <a:pt x="0" y="4796889"/>
                </a:lnTo>
                <a:lnTo>
                  <a:pt x="2147298" y="5138"/>
                </a:lnTo>
                <a:close/>
              </a:path>
            </a:pathLst>
          </a:custGeom>
          <a:solidFill>
            <a:srgbClr val="15064D">
              <a:alpha val="6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Problems with common names</a:t>
            </a:r>
            <a:endParaRPr sz="1700">
              <a:solidFill>
                <a:schemeClr val="lt1"/>
              </a:solidFill>
            </a:endParaRPr>
          </a:p>
        </p:txBody>
      </p:sp>
      <p:sp>
        <p:nvSpPr>
          <p:cNvPr id="278" name="Google Shape;278;p29"/>
          <p:cNvSpPr txBox="1"/>
          <p:nvPr/>
        </p:nvSpPr>
        <p:spPr>
          <a:xfrm>
            <a:off x="5087679" y="1218489"/>
            <a:ext cx="4054730" cy="4421021"/>
          </a:xfrm>
          <a:prstGeom prst="rect">
            <a:avLst/>
          </a:prstGeom>
          <a:noFill/>
          <a:ln>
            <a:noFill/>
          </a:ln>
        </p:spPr>
        <p:txBody>
          <a:bodyPr spcFirstLastPara="1" wrap="square" lIns="0" tIns="25925" rIns="0" bIns="0" anchor="t" anchorCtr="0">
            <a:noAutofit/>
          </a:bodyPr>
          <a:lstStyle/>
          <a:p>
            <a:pPr marL="457200" indent="-342900">
              <a:spcBef>
                <a:spcPts val="1000"/>
              </a:spcBef>
              <a:buClr>
                <a:srgbClr val="FFFFFF"/>
              </a:buClr>
              <a:buSzPts val="1800"/>
              <a:buFont typeface="Arial"/>
              <a:buChar char="●"/>
            </a:pPr>
            <a:r>
              <a:rPr lang="en-US" sz="1800">
                <a:solidFill>
                  <a:srgbClr val="FFFFFF"/>
                </a:solidFill>
              </a:rPr>
              <a:t>Rare species do not get given a common name.</a:t>
            </a: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Common plants may have a different common name in each place they are common to!</a:t>
            </a:r>
          </a:p>
          <a:p>
            <a:pPr marL="114300" marR="0" lvl="0" algn="l" rtl="0">
              <a:lnSpc>
                <a:spcPct val="100000"/>
              </a:lnSpc>
              <a:spcBef>
                <a:spcPts val="1000"/>
              </a:spcBef>
              <a:spcAft>
                <a:spcPts val="0"/>
              </a:spcAft>
              <a:buClr>
                <a:srgbClr val="FFFFFF"/>
              </a:buClr>
              <a:buSzPts val="1800"/>
            </a:pPr>
            <a:r>
              <a:rPr lang="en" sz="1600">
                <a:solidFill>
                  <a:srgbClr val="FFFFFF"/>
                </a:solidFill>
              </a:rPr>
              <a:t>E.g. </a:t>
            </a:r>
            <a:r>
              <a:rPr lang="en-US" sz="1600">
                <a:solidFill>
                  <a:srgbClr val="FFFFFF"/>
                </a:solidFill>
              </a:rPr>
              <a:t>W</a:t>
            </a:r>
            <a:r>
              <a:rPr lang="en" sz="1600">
                <a:solidFill>
                  <a:srgbClr val="FFFFFF"/>
                </a:solidFill>
              </a:rPr>
              <a:t>hat is called Karkalla in Victoria is called Pig Face in Tasmania. </a:t>
            </a: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 opposite problem: Two different plant species may have the same common name</a:t>
            </a:r>
          </a:p>
          <a:p>
            <a:pPr marL="114300" marR="0" lvl="0" algn="l" rtl="0">
              <a:lnSpc>
                <a:spcPct val="100000"/>
              </a:lnSpc>
              <a:spcBef>
                <a:spcPts val="1000"/>
              </a:spcBef>
              <a:spcAft>
                <a:spcPts val="0"/>
              </a:spcAft>
              <a:buClr>
                <a:srgbClr val="FFFFFF"/>
              </a:buClr>
              <a:buSzPts val="1800"/>
            </a:pPr>
            <a:r>
              <a:rPr lang="en" sz="1600">
                <a:solidFill>
                  <a:srgbClr val="FFFFFF"/>
                </a:solidFill>
              </a:rPr>
              <a:t>E.g. </a:t>
            </a:r>
            <a:r>
              <a:rPr lang="en" sz="1600" err="1">
                <a:solidFill>
                  <a:srgbClr val="FFFFFF"/>
                </a:solidFill>
              </a:rPr>
              <a:t>Bluegum</a:t>
            </a:r>
            <a:r>
              <a:rPr lang="en" sz="1600">
                <a:solidFill>
                  <a:srgbClr val="FFFFFF"/>
                </a:solidFill>
              </a:rPr>
              <a:t> in Tasmania is a different species of Eucalyptus than </a:t>
            </a:r>
            <a:r>
              <a:rPr lang="en" sz="1600" err="1">
                <a:solidFill>
                  <a:srgbClr val="FFFFFF"/>
                </a:solidFill>
              </a:rPr>
              <a:t>bluegum's</a:t>
            </a:r>
            <a:r>
              <a:rPr lang="en" sz="1600">
                <a:solidFill>
                  <a:srgbClr val="FFFFFF"/>
                </a:solidFill>
              </a:rPr>
              <a:t> in Victoria.</a:t>
            </a:r>
            <a:endParaRPr sz="16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7"/>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3" y="-2"/>
            <a:ext cx="9143997" cy="6858002"/>
          </a:xfrm>
          <a:prstGeom prst="rect">
            <a:avLst/>
          </a:prstGeom>
          <a:noFill/>
          <a:ln>
            <a:noFill/>
          </a:ln>
        </p:spPr>
      </p:pic>
      <p:sp>
        <p:nvSpPr>
          <p:cNvPr id="262" name="Google Shape;262;p27"/>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Binomial nomenclature</a:t>
            </a:r>
            <a:endParaRPr sz="1700">
              <a:solidFill>
                <a:schemeClr val="lt1"/>
              </a:solidFill>
            </a:endParaRPr>
          </a:p>
        </p:txBody>
      </p:sp>
      <p:sp>
        <p:nvSpPr>
          <p:cNvPr id="263" name="Google Shape;263;p27"/>
          <p:cNvSpPr txBox="1"/>
          <p:nvPr/>
        </p:nvSpPr>
        <p:spPr>
          <a:xfrm>
            <a:off x="4667187" y="1311018"/>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In Biology, all living things are given a scientific name for their species.</a:t>
            </a: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‘Binomial nomenclature’ is the system used to name species.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Scientific names are made of two parts: Part one is the genus and part two is the species.</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Bi-nomial nomen-clature means "two-name naming-system“ </a:t>
            </a:r>
          </a:p>
          <a:p>
            <a:pPr marL="114300" marR="0" lvl="0" algn="l" rtl="0">
              <a:lnSpc>
                <a:spcPct val="100000"/>
              </a:lnSpc>
              <a:spcBef>
                <a:spcPts val="1000"/>
              </a:spcBef>
              <a:spcAft>
                <a:spcPts val="1000"/>
              </a:spcAft>
              <a:buClr>
                <a:srgbClr val="FFFFFF"/>
              </a:buClr>
              <a:buSzPts val="1800"/>
            </a:pPr>
            <a:r>
              <a:rPr lang="en" sz="1800" i="1">
                <a:solidFill>
                  <a:srgbClr val="FFFFFF"/>
                </a:solidFill>
              </a:rPr>
              <a:t>Homo sapiens</a:t>
            </a:r>
            <a:r>
              <a:rPr lang="en" sz="1800">
                <a:solidFill>
                  <a:srgbClr val="FFFFFF"/>
                </a:solidFill>
              </a:rPr>
              <a:t> is the bonomial species name for human beings. </a:t>
            </a:r>
            <a:endParaRPr sz="1800">
              <a:solidFill>
                <a:srgbClr val="FFFFFF"/>
              </a:solidFill>
            </a:endParaRPr>
          </a:p>
        </p:txBody>
      </p:sp>
      <p:sp>
        <p:nvSpPr>
          <p:cNvPr id="3" name="TextBox 2">
            <a:extLst>
              <a:ext uri="{FF2B5EF4-FFF2-40B4-BE49-F238E27FC236}">
                <a16:creationId xmlns:a16="http://schemas.microsoft.com/office/drawing/2014/main" id="{BA125126-3F28-9D9A-3003-1B0F450EB5FA}"/>
              </a:ext>
            </a:extLst>
          </p:cNvPr>
          <p:cNvSpPr txBox="1"/>
          <p:nvPr/>
        </p:nvSpPr>
        <p:spPr>
          <a:xfrm>
            <a:off x="3703317" y="6075134"/>
            <a:ext cx="5289906" cy="523220"/>
          </a:xfrm>
          <a:prstGeom prst="rect">
            <a:avLst/>
          </a:prstGeom>
          <a:noFill/>
        </p:spPr>
        <p:txBody>
          <a:bodyPr wrap="square">
            <a:spAutoFit/>
          </a:bodyPr>
          <a:lstStyle/>
          <a:p>
            <a:pPr marL="457200" marR="0" lvl="0" indent="-342900" algn="l" rtl="0">
              <a:lnSpc>
                <a:spcPct val="100000"/>
              </a:lnSpc>
              <a:spcBef>
                <a:spcPts val="1000"/>
              </a:spcBef>
              <a:spcAft>
                <a:spcPts val="0"/>
              </a:spcAft>
              <a:buClr>
                <a:srgbClr val="FFFFFF"/>
              </a:buClr>
              <a:buSzPts val="1800"/>
              <a:buChar char="●"/>
            </a:pPr>
            <a:r>
              <a:rPr lang="en-US" sz="1400">
                <a:solidFill>
                  <a:schemeClr val="bg2"/>
                </a:solidFill>
              </a:rPr>
              <a:t>Scientific names are internationally </a:t>
            </a:r>
            <a:r>
              <a:rPr lang="en-AU" sz="1400" noProof="0">
                <a:solidFill>
                  <a:schemeClr val="bg2"/>
                </a:solidFill>
              </a:rPr>
              <a:t>recognised</a:t>
            </a:r>
            <a:r>
              <a:rPr lang="en-US" sz="1400">
                <a:solidFill>
                  <a:schemeClr val="bg2"/>
                </a:solidFill>
              </a:rPr>
              <a:t>, used by scientists to refer to specific species anywhere it is found.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8"/>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3997" cy="6858002"/>
          </a:xfrm>
          <a:prstGeom prst="rect">
            <a:avLst/>
          </a:prstGeom>
          <a:solidFill>
            <a:srgbClr val="15064D"/>
          </a:solidFill>
          <a:ln>
            <a:noFill/>
          </a:ln>
        </p:spPr>
      </p:pic>
      <p:pic>
        <p:nvPicPr>
          <p:cNvPr id="1026" name="Picture 2">
            <a:extLst>
              <a:ext uri="{FF2B5EF4-FFF2-40B4-BE49-F238E27FC236}">
                <a16:creationId xmlns:a16="http://schemas.microsoft.com/office/drawing/2014/main" id="{7B73BD2B-C1EC-8330-1E60-3E28518BD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77" b="19953"/>
          <a:stretch>
            <a:fillRect/>
          </a:stretch>
        </p:blipFill>
        <p:spPr bwMode="auto">
          <a:xfrm>
            <a:off x="1588" y="1011700"/>
            <a:ext cx="9142412" cy="4812300"/>
          </a:xfrm>
          <a:prstGeom prst="rect">
            <a:avLst/>
          </a:prstGeom>
          <a:noFill/>
          <a:extLst>
            <a:ext uri="{909E8E84-426E-40DD-AFC4-6F175D3DCCD1}">
              <a14:hiddenFill xmlns:a14="http://schemas.microsoft.com/office/drawing/2010/main">
                <a:solidFill>
                  <a:srgbClr val="FFFFFF"/>
                </a:solidFill>
              </a14:hiddenFill>
            </a:ext>
          </a:extLst>
        </p:spPr>
      </p:pic>
      <p:sp>
        <p:nvSpPr>
          <p:cNvPr id="271" name="Google Shape;271;p28"/>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Advantages of scientific names</a:t>
            </a:r>
            <a:endParaRPr sz="1700">
              <a:solidFill>
                <a:schemeClr val="lt1"/>
              </a:solidFill>
            </a:endParaRPr>
          </a:p>
        </p:txBody>
      </p:sp>
      <p:sp>
        <p:nvSpPr>
          <p:cNvPr id="269" name="Google Shape;269;p28"/>
          <p:cNvSpPr/>
          <p:nvPr/>
        </p:nvSpPr>
        <p:spPr>
          <a:xfrm>
            <a:off x="3513759" y="1011700"/>
            <a:ext cx="5628650" cy="4812300"/>
          </a:xfrm>
          <a:custGeom>
            <a:avLst/>
            <a:gdLst>
              <a:gd name="connsiteX0" fmla="*/ 0 w 9142412"/>
              <a:gd name="connsiteY0" fmla="*/ 0 h 4812300"/>
              <a:gd name="connsiteX1" fmla="*/ 9142412 w 9142412"/>
              <a:gd name="connsiteY1" fmla="*/ 0 h 4812300"/>
              <a:gd name="connsiteX2" fmla="*/ 9142412 w 9142412"/>
              <a:gd name="connsiteY2" fmla="*/ 4812300 h 4812300"/>
              <a:gd name="connsiteX3" fmla="*/ 0 w 9142412"/>
              <a:gd name="connsiteY3" fmla="*/ 4812300 h 4812300"/>
              <a:gd name="connsiteX4" fmla="*/ 0 w 9142412"/>
              <a:gd name="connsiteY4" fmla="*/ 0 h 4812300"/>
              <a:gd name="connsiteX0" fmla="*/ 4572000 w 9142412"/>
              <a:gd name="connsiteY0" fmla="*/ 0 h 4827711"/>
              <a:gd name="connsiteX1" fmla="*/ 9142412 w 9142412"/>
              <a:gd name="connsiteY1" fmla="*/ 15411 h 4827711"/>
              <a:gd name="connsiteX2" fmla="*/ 9142412 w 9142412"/>
              <a:gd name="connsiteY2" fmla="*/ 4827711 h 4827711"/>
              <a:gd name="connsiteX3" fmla="*/ 0 w 9142412"/>
              <a:gd name="connsiteY3" fmla="*/ 4827711 h 4827711"/>
              <a:gd name="connsiteX4" fmla="*/ 4572000 w 9142412"/>
              <a:gd name="connsiteY4" fmla="*/ 0 h 4827711"/>
              <a:gd name="connsiteX0" fmla="*/ 1058238 w 5628650"/>
              <a:gd name="connsiteY0" fmla="*/ 0 h 4827711"/>
              <a:gd name="connsiteX1" fmla="*/ 5628650 w 5628650"/>
              <a:gd name="connsiteY1" fmla="*/ 15411 h 4827711"/>
              <a:gd name="connsiteX2" fmla="*/ 5628650 w 5628650"/>
              <a:gd name="connsiteY2" fmla="*/ 4827711 h 4827711"/>
              <a:gd name="connsiteX3" fmla="*/ 0 w 5628650"/>
              <a:gd name="connsiteY3" fmla="*/ 4817437 h 4827711"/>
              <a:gd name="connsiteX4" fmla="*/ 1058238 w 5628650"/>
              <a:gd name="connsiteY4" fmla="*/ 0 h 4827711"/>
              <a:gd name="connsiteX0" fmla="*/ 2101065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2101065 w 5628650"/>
              <a:gd name="connsiteY4" fmla="*/ 10275 h 481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8650" h="4812300">
                <a:moveTo>
                  <a:pt x="2101065" y="10275"/>
                </a:moveTo>
                <a:lnTo>
                  <a:pt x="5628650" y="0"/>
                </a:lnTo>
                <a:lnTo>
                  <a:pt x="5628650" y="4812300"/>
                </a:lnTo>
                <a:lnTo>
                  <a:pt x="0" y="4802026"/>
                </a:lnTo>
                <a:lnTo>
                  <a:pt x="2101065" y="10275"/>
                </a:lnTo>
                <a:close/>
              </a:path>
            </a:pathLst>
          </a:custGeom>
          <a:solidFill>
            <a:srgbClr val="000000">
              <a:alpha val="52941"/>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69;p28">
            <a:extLst>
              <a:ext uri="{FF2B5EF4-FFF2-40B4-BE49-F238E27FC236}">
                <a16:creationId xmlns:a16="http://schemas.microsoft.com/office/drawing/2014/main" id="{560C59A7-4B79-EA8B-5E21-04780F615468}"/>
              </a:ext>
            </a:extLst>
          </p:cNvPr>
          <p:cNvSpPr/>
          <p:nvPr/>
        </p:nvSpPr>
        <p:spPr>
          <a:xfrm flipH="1">
            <a:off x="0" y="1022850"/>
            <a:ext cx="2572088" cy="4812300"/>
          </a:xfrm>
          <a:custGeom>
            <a:avLst/>
            <a:gdLst>
              <a:gd name="connsiteX0" fmla="*/ 0 w 9142412"/>
              <a:gd name="connsiteY0" fmla="*/ 0 h 4812300"/>
              <a:gd name="connsiteX1" fmla="*/ 9142412 w 9142412"/>
              <a:gd name="connsiteY1" fmla="*/ 0 h 4812300"/>
              <a:gd name="connsiteX2" fmla="*/ 9142412 w 9142412"/>
              <a:gd name="connsiteY2" fmla="*/ 4812300 h 4812300"/>
              <a:gd name="connsiteX3" fmla="*/ 0 w 9142412"/>
              <a:gd name="connsiteY3" fmla="*/ 4812300 h 4812300"/>
              <a:gd name="connsiteX4" fmla="*/ 0 w 9142412"/>
              <a:gd name="connsiteY4" fmla="*/ 0 h 4812300"/>
              <a:gd name="connsiteX0" fmla="*/ 4572000 w 9142412"/>
              <a:gd name="connsiteY0" fmla="*/ 0 h 4827711"/>
              <a:gd name="connsiteX1" fmla="*/ 9142412 w 9142412"/>
              <a:gd name="connsiteY1" fmla="*/ 15411 h 4827711"/>
              <a:gd name="connsiteX2" fmla="*/ 9142412 w 9142412"/>
              <a:gd name="connsiteY2" fmla="*/ 4827711 h 4827711"/>
              <a:gd name="connsiteX3" fmla="*/ 0 w 9142412"/>
              <a:gd name="connsiteY3" fmla="*/ 4827711 h 4827711"/>
              <a:gd name="connsiteX4" fmla="*/ 4572000 w 9142412"/>
              <a:gd name="connsiteY4" fmla="*/ 0 h 4827711"/>
              <a:gd name="connsiteX0" fmla="*/ 1058238 w 5628650"/>
              <a:gd name="connsiteY0" fmla="*/ 0 h 4827711"/>
              <a:gd name="connsiteX1" fmla="*/ 5628650 w 5628650"/>
              <a:gd name="connsiteY1" fmla="*/ 15411 h 4827711"/>
              <a:gd name="connsiteX2" fmla="*/ 5628650 w 5628650"/>
              <a:gd name="connsiteY2" fmla="*/ 4827711 h 4827711"/>
              <a:gd name="connsiteX3" fmla="*/ 0 w 5628650"/>
              <a:gd name="connsiteY3" fmla="*/ 4817437 h 4827711"/>
              <a:gd name="connsiteX4" fmla="*/ 1058238 w 5628650"/>
              <a:gd name="connsiteY4" fmla="*/ 0 h 4827711"/>
              <a:gd name="connsiteX0" fmla="*/ 2101065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2101065 w 5628650"/>
              <a:gd name="connsiteY4" fmla="*/ 10275 h 4812300"/>
              <a:gd name="connsiteX0" fmla="*/ 5193586 w 5628650"/>
              <a:gd name="connsiteY0" fmla="*/ 10275 h 4812300"/>
              <a:gd name="connsiteX1" fmla="*/ 5628650 w 5628650"/>
              <a:gd name="connsiteY1" fmla="*/ 0 h 4812300"/>
              <a:gd name="connsiteX2" fmla="*/ 5628650 w 5628650"/>
              <a:gd name="connsiteY2" fmla="*/ 4812300 h 4812300"/>
              <a:gd name="connsiteX3" fmla="*/ 0 w 5628650"/>
              <a:gd name="connsiteY3" fmla="*/ 4802026 h 4812300"/>
              <a:gd name="connsiteX4" fmla="*/ 5193586 w 5628650"/>
              <a:gd name="connsiteY4" fmla="*/ 10275 h 4812300"/>
              <a:gd name="connsiteX0" fmla="*/ 5203860 w 5628650"/>
              <a:gd name="connsiteY0" fmla="*/ 5138 h 4812300"/>
              <a:gd name="connsiteX1" fmla="*/ 5628650 w 5628650"/>
              <a:gd name="connsiteY1" fmla="*/ 0 h 4812300"/>
              <a:gd name="connsiteX2" fmla="*/ 5628650 w 5628650"/>
              <a:gd name="connsiteY2" fmla="*/ 4812300 h 4812300"/>
              <a:gd name="connsiteX3" fmla="*/ 0 w 5628650"/>
              <a:gd name="connsiteY3" fmla="*/ 4802026 h 4812300"/>
              <a:gd name="connsiteX4" fmla="*/ 5203860 w 5628650"/>
              <a:gd name="connsiteY4" fmla="*/ 5138 h 4812300"/>
              <a:gd name="connsiteX0" fmla="*/ 2147298 w 2572088"/>
              <a:gd name="connsiteY0" fmla="*/ 5138 h 4812300"/>
              <a:gd name="connsiteX1" fmla="*/ 2572088 w 2572088"/>
              <a:gd name="connsiteY1" fmla="*/ 0 h 4812300"/>
              <a:gd name="connsiteX2" fmla="*/ 2572088 w 2572088"/>
              <a:gd name="connsiteY2" fmla="*/ 4812300 h 4812300"/>
              <a:gd name="connsiteX3" fmla="*/ 0 w 2572088"/>
              <a:gd name="connsiteY3" fmla="*/ 4796889 h 4812300"/>
              <a:gd name="connsiteX4" fmla="*/ 2147298 w 2572088"/>
              <a:gd name="connsiteY4" fmla="*/ 5138 h 481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088" h="4812300">
                <a:moveTo>
                  <a:pt x="2147298" y="5138"/>
                </a:moveTo>
                <a:lnTo>
                  <a:pt x="2572088" y="0"/>
                </a:lnTo>
                <a:lnTo>
                  <a:pt x="2572088" y="4812300"/>
                </a:lnTo>
                <a:lnTo>
                  <a:pt x="0" y="4796889"/>
                </a:lnTo>
                <a:lnTo>
                  <a:pt x="2147298" y="5138"/>
                </a:lnTo>
                <a:close/>
              </a:path>
            </a:pathLst>
          </a:custGeom>
          <a:solidFill>
            <a:srgbClr val="15064D">
              <a:alpha val="6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txBox="1"/>
          <p:nvPr/>
        </p:nvSpPr>
        <p:spPr>
          <a:xfrm>
            <a:off x="4828854" y="1747179"/>
            <a:ext cx="4222677" cy="1812844"/>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US" sz="1800">
                <a:solidFill>
                  <a:srgbClr val="FFFFFF"/>
                </a:solidFill>
              </a:rPr>
              <a:t>Every scientific name is unique, no two plants can be given the same  species name. No confusion.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They’re informative – plants in the s</a:t>
            </a:r>
            <a:r>
              <a:rPr lang="en-US" sz="1800">
                <a:solidFill>
                  <a:srgbClr val="FFFFFF"/>
                </a:solidFill>
              </a:rPr>
              <a:t>am</a:t>
            </a:r>
            <a:r>
              <a:rPr lang="en" sz="1800">
                <a:solidFill>
                  <a:srgbClr val="FFFFFF"/>
                </a:solidFill>
              </a:rPr>
              <a:t>e genus are closely related.</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The Latin and Greek words used are descriptive. </a:t>
            </a:r>
          </a:p>
        </p:txBody>
      </p:sp>
      <p:sp>
        <p:nvSpPr>
          <p:cNvPr id="6" name="TextBox 5">
            <a:extLst>
              <a:ext uri="{FF2B5EF4-FFF2-40B4-BE49-F238E27FC236}">
                <a16:creationId xmlns:a16="http://schemas.microsoft.com/office/drawing/2014/main" id="{2FB4E424-0E0B-C008-5850-65CA0634E796}"/>
              </a:ext>
            </a:extLst>
          </p:cNvPr>
          <p:cNvSpPr txBox="1"/>
          <p:nvPr/>
        </p:nvSpPr>
        <p:spPr>
          <a:xfrm>
            <a:off x="4236805" y="4455142"/>
            <a:ext cx="4814726" cy="1333698"/>
          </a:xfrm>
          <a:prstGeom prst="rect">
            <a:avLst/>
          </a:prstGeom>
          <a:noFill/>
        </p:spPr>
        <p:txBody>
          <a:bodyPr wrap="square">
            <a:spAutoFit/>
          </a:bodyPr>
          <a:lstStyle/>
          <a:p>
            <a:pPr marL="114300" marR="0" lvl="0" algn="l" rtl="0">
              <a:lnSpc>
                <a:spcPct val="100000"/>
              </a:lnSpc>
              <a:spcBef>
                <a:spcPts val="1000"/>
              </a:spcBef>
              <a:spcAft>
                <a:spcPts val="1000"/>
              </a:spcAft>
              <a:buClr>
                <a:srgbClr val="FFFFFF"/>
              </a:buClr>
              <a:buSzPts val="1800"/>
            </a:pPr>
            <a:r>
              <a:rPr lang="en-US" sz="1600">
                <a:solidFill>
                  <a:srgbClr val="FFFFFF"/>
                </a:solidFill>
              </a:rPr>
              <a:t>E.g. All wattle species are in the genus </a:t>
            </a:r>
            <a:r>
              <a:rPr lang="en-US" sz="1600" i="1">
                <a:solidFill>
                  <a:srgbClr val="FFFFFF"/>
                </a:solidFill>
              </a:rPr>
              <a:t>Acacia</a:t>
            </a:r>
          </a:p>
          <a:p>
            <a:pPr marL="114300" lvl="0">
              <a:spcBef>
                <a:spcPts val="1000"/>
              </a:spcBef>
              <a:spcAft>
                <a:spcPts val="1000"/>
              </a:spcAft>
              <a:buClr>
                <a:srgbClr val="FFFFFF"/>
              </a:buClr>
              <a:buSzPts val="1800"/>
            </a:pPr>
            <a:r>
              <a:rPr lang="en-US" sz="1600">
                <a:solidFill>
                  <a:srgbClr val="FFFFFF"/>
                </a:solidFill>
              </a:rPr>
              <a:t>Golden Wattle: </a:t>
            </a:r>
            <a:r>
              <a:rPr lang="en-US" sz="1600" i="1">
                <a:solidFill>
                  <a:srgbClr val="FFFFFF"/>
                </a:solidFill>
              </a:rPr>
              <a:t>Acacia pycnantha- </a:t>
            </a:r>
            <a:r>
              <a:rPr lang="en-US" sz="1600">
                <a:solidFill>
                  <a:srgbClr val="FFFFFF"/>
                </a:solidFill>
              </a:rPr>
              <a:t>is named using two Greek words: </a:t>
            </a:r>
            <a:r>
              <a:rPr lang="en-US" sz="1600" i="1">
                <a:solidFill>
                  <a:srgbClr val="FFFFFF"/>
                </a:solidFill>
              </a:rPr>
              <a:t>pyknos</a:t>
            </a:r>
            <a:r>
              <a:rPr lang="en-US" sz="1600">
                <a:solidFill>
                  <a:srgbClr val="FFFFFF"/>
                </a:solidFill>
              </a:rPr>
              <a:t> (dense) and </a:t>
            </a:r>
            <a:r>
              <a:rPr lang="en-US" sz="1600" i="1">
                <a:solidFill>
                  <a:srgbClr val="FFFFFF"/>
                </a:solidFill>
              </a:rPr>
              <a:t>anthos</a:t>
            </a:r>
            <a:r>
              <a:rPr lang="en-US" sz="1600">
                <a:solidFill>
                  <a:srgbClr val="FFFFFF"/>
                </a:solidFill>
              </a:rPr>
              <a:t> (flower).</a:t>
            </a:r>
          </a:p>
        </p:txBody>
      </p:sp>
      <p:sp>
        <p:nvSpPr>
          <p:cNvPr id="8" name="TextBox 7">
            <a:extLst>
              <a:ext uri="{FF2B5EF4-FFF2-40B4-BE49-F238E27FC236}">
                <a16:creationId xmlns:a16="http://schemas.microsoft.com/office/drawing/2014/main" id="{6521FE93-488C-5961-EC0F-7F698E95F278}"/>
              </a:ext>
            </a:extLst>
          </p:cNvPr>
          <p:cNvSpPr txBox="1"/>
          <p:nvPr/>
        </p:nvSpPr>
        <p:spPr>
          <a:xfrm>
            <a:off x="4135821" y="6138755"/>
            <a:ext cx="4915710" cy="369332"/>
          </a:xfrm>
          <a:prstGeom prst="rect">
            <a:avLst/>
          </a:prstGeom>
          <a:noFill/>
        </p:spPr>
        <p:txBody>
          <a:bodyPr wrap="square">
            <a:spAutoFit/>
          </a:bodyPr>
          <a:lstStyle/>
          <a:p>
            <a:r>
              <a:rPr lang="en-US" sz="1800" i="1">
                <a:solidFill>
                  <a:schemeClr val="bg2"/>
                </a:solidFill>
              </a:rPr>
              <a:t>Acacia pycnantha = Wattle with dense flowers</a:t>
            </a:r>
            <a:endParaRPr lang="en-US" sz="1800">
              <a:solidFill>
                <a:schemeClr val="bg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31"/>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292" name="Google Shape;292;p31"/>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dk1"/>
                </a:solidFill>
              </a:rPr>
              <a:t>Activity 2: Scientific vs common names</a:t>
            </a:r>
            <a:endParaRPr sz="1700">
              <a:solidFill>
                <a:schemeClr val="dk1"/>
              </a:solidFill>
            </a:endParaRPr>
          </a:p>
        </p:txBody>
      </p:sp>
      <p:sp>
        <p:nvSpPr>
          <p:cNvPr id="293" name="Google Shape;293;p31"/>
          <p:cNvSpPr txBox="1"/>
          <p:nvPr/>
        </p:nvSpPr>
        <p:spPr>
          <a:xfrm>
            <a:off x="4513075" y="227550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Sometimes species can be known by several common names.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Use the table in </a:t>
            </a:r>
            <a:r>
              <a:rPr lang="en" sz="1800" i="1">
                <a:solidFill>
                  <a:srgbClr val="FFFFFF"/>
                </a:solidFill>
              </a:rPr>
              <a:t>Native plant names workbook </a:t>
            </a:r>
            <a:r>
              <a:rPr lang="en" sz="1800">
                <a:solidFill>
                  <a:srgbClr val="FFFFFF"/>
                </a:solidFill>
              </a:rPr>
              <a:t>to look up the common names for eight plants found in coastal Victoria.</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Your task is to also find out if these plants are native or introduced.  </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ECM V2 Project" ma:contentTypeID="0x0101009298E819CE1EBB4F8D2096B3E0F0C2911D00B8A02A3FF7663041AB165320EFFD47AF" ma:contentTypeVersion="157" ma:contentTypeDescription="All project related information. The library can be used to manage multiple projects." ma:contentTypeScope="" ma:versionID="f74bac23f600d71230feaa925d75b288">
  <xsd:schema xmlns:xsd="http://www.w3.org/2001/XMLSchema" xmlns:xs="http://www.w3.org/2001/XMLSchema" xmlns:p="http://schemas.microsoft.com/office/2006/metadata/properties" xmlns:ns2="9fd47c19-1c4a-4d7d-b342-c10cef269344" xmlns:ns3="a5f32de4-e402-4188-b034-e71ca7d22e54" xmlns:ns4="021c6226-75de-4512-b189-de07ae8cb040" xmlns:ns5="238e7bcd-03a0-4af2-8140-a640ebf65c41" xmlns:ns6="add75793-3539-4089-8056-52012629aff0" targetNamespace="http://schemas.microsoft.com/office/2006/metadata/properties" ma:root="true" ma:fieldsID="4950b785442360ac02f2a66c2d85ce45" ns2:_="" ns3:_="" ns4:_="" ns5:_="" ns6:_="">
    <xsd:import namespace="9fd47c19-1c4a-4d7d-b342-c10cef269344"/>
    <xsd:import namespace="a5f32de4-e402-4188-b034-e71ca7d22e54"/>
    <xsd:import namespace="021c6226-75de-4512-b189-de07ae8cb040"/>
    <xsd:import namespace="238e7bcd-03a0-4af2-8140-a640ebf65c41"/>
    <xsd:import namespace="add75793-3539-4089-8056-52012629aff0"/>
    <xsd:element name="properties">
      <xsd:complexType>
        <xsd:sequence>
          <xsd:element name="documentManagement">
            <xsd:complexType>
              <xsd:all>
                <xsd:element ref="ns3:_dlc_DocId" minOccurs="0"/>
                <xsd:element ref="ns3:_dlc_DocIdUrl" minOccurs="0"/>
                <xsd:element ref="ns3:_dlc_DocIdPersistId" minOccurs="0"/>
                <xsd:element ref="ns2:pd01c257034b4e86b1f58279a3bd54c6" minOccurs="0"/>
                <xsd:element ref="ns2:TaxCatchAll" minOccurs="0"/>
                <xsd:element ref="ns2:TaxCatchAllLabel" minOccurs="0"/>
                <xsd:element ref="ns2:fb3179c379644f499d7166d0c985669b" minOccurs="0"/>
                <xsd:element ref="ns2:b9b43b809ea4445880dbf70bb9849525" minOccurs="0"/>
                <xsd:element ref="ns2:Project_Phase" minOccurs="0"/>
                <xsd:element ref="ns2:f2ccc2d036544b63b99cbcec8aa9ae6a" minOccurs="0"/>
                <xsd:element ref="ns2:g91c59fb10974fa1a03160ad8386f0f4" minOccurs="0"/>
                <xsd:element ref="ns3:Financial_x0020_Year" minOccurs="0"/>
                <xsd:element ref="ns2:lfd3071406224809a17b67e55409993d" minOccurs="0"/>
                <xsd:element ref="ns4:MediaServiceAutoKeyPoints" minOccurs="0"/>
                <xsd:element ref="ns4:MediaServiceKeyPoints" minOccurs="0"/>
                <xsd:element ref="ns5:SharedWithUsers" minOccurs="0"/>
                <xsd:element ref="ns5:SharedWithDetails" minOccurs="0"/>
                <xsd:element ref="ns4:MediaServiceAutoTags" minOccurs="0"/>
                <xsd:element ref="ns4:MediaServiceOCR" minOccurs="0"/>
                <xsd:element ref="ns4:MediaServiceGenerationTime" minOccurs="0"/>
                <xsd:element ref="ns4:MediaServiceEventHashCode" minOccurs="0"/>
                <xsd:element ref="ns6:MediaServiceMetadata" minOccurs="0"/>
                <xsd:element ref="ns6:MediaServiceFastMetadata" minOccurs="0"/>
                <xsd:element ref="ns4:MediaServiceDateTaken" minOccurs="0"/>
                <xsd:element ref="ns2:ProjName"/>
                <xsd:element ref="ns4:MediaLengthInSeconds" minOccurs="0"/>
                <xsd:element ref="ns4:MediaServiceObjectDetectorVersions" minOccurs="0"/>
                <xsd:element ref="ns4:MediaServiceSearchProperties" minOccurs="0"/>
                <xsd:element ref="ns4:lcf76f155ced4ddcb4097134ff3c332f"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47c19-1c4a-4d7d-b342-c10cef269344" elementFormDefault="qualified">
    <xsd:import namespace="http://schemas.microsoft.com/office/2006/documentManagement/types"/>
    <xsd:import namespace="http://schemas.microsoft.com/office/infopath/2007/PartnerControls"/>
    <xsd:element name="pd01c257034b4e86b1f58279a3bd54c6" ma:index="11" nillable="true" ma:taxonomy="true" ma:internalName="pd01c257034b4e86b1f58279a3bd54c6" ma:taxonomyFieldName="Security_x0020_Classification" ma:displayName="Security Classification" ma:readOnly="false" ma:default="1;#Unclassified|7fa379f4-4aba-4692-ab80-7d39d3a23cf4" ma:fieldId="{9d01c257-034b-4e86-b1f5-8279a3bd54c6}" ma:sspId="797aeec6-0273-40f2-ab3e-beee73212332" ma:termSetId="6da6c671-4dae-4188-8808-548c864e9f8b"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9d179a8f-83e0-4c7d-8fe4-89f3f57ddfed}" ma:internalName="TaxCatchAll" ma:showField="CatchAllData" ma:web="fdfd1d82-4430-489f-bb19-17335c97f2b6">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9d179a8f-83e0-4c7d-8fe4-89f3f57ddfed}" ma:internalName="TaxCatchAllLabel" ma:readOnly="true" ma:showField="CatchAllDataLabel" ma:web="fdfd1d82-4430-489f-bb19-17335c97f2b6">
      <xsd:complexType>
        <xsd:complexContent>
          <xsd:extension base="dms:MultiChoiceLookup">
            <xsd:sequence>
              <xsd:element name="Value" type="dms:Lookup" maxOccurs="unbounded" minOccurs="0" nillable="true"/>
            </xsd:sequence>
          </xsd:extension>
        </xsd:complexContent>
      </xsd:complexType>
    </xsd:element>
    <xsd:element name="fb3179c379644f499d7166d0c985669b" ma:index="15" nillable="true" ma:taxonomy="true" ma:internalName="fb3179c379644f499d7166d0c985669b" ma:taxonomyFieldName="Dissemination_x0020_Limiting_x0020_Marker" ma:displayName="Dissemination Limiting Marker" ma:readOnly="false" ma:default="2;#FOUO|955eb6fc-b35a-4808-8aa5-31e514fa3f26" ma:fieldId="{fb3179c3-7964-4f49-9d71-66d0c985669b}" ma:sspId="797aeec6-0273-40f2-ab3e-beee73212332" ma:termSetId="f41b4dff-1c0e-42ed-b4e6-3638cbec140f" ma:anchorId="00000000-0000-0000-0000-000000000000" ma:open="false" ma:isKeyword="false">
      <xsd:complexType>
        <xsd:sequence>
          <xsd:element ref="pc:Terms" minOccurs="0" maxOccurs="1"/>
        </xsd:sequence>
      </xsd:complexType>
    </xsd:element>
    <xsd:element name="b9b43b809ea4445880dbf70bb9849525" ma:index="17" nillable="true" ma:taxonomy="true" ma:internalName="b9b43b809ea4445880dbf70bb9849525" ma:taxonomyFieldName="Department_x0020_Document_x0020_Type" ma:displayName="Department Document Type" ma:default="" ma:fieldId="{b9b43b80-9ea4-4458-80db-f70bb9849525}" ma:sspId="797aeec6-0273-40f2-ab3e-beee73212332" ma:termSetId="356315ab-6133-43a1-a2d6-d78a601e579c" ma:anchorId="00000000-0000-0000-0000-000000000000" ma:open="false" ma:isKeyword="false">
      <xsd:complexType>
        <xsd:sequence>
          <xsd:element ref="pc:Terms" minOccurs="0" maxOccurs="1"/>
        </xsd:sequence>
      </xsd:complexType>
    </xsd:element>
    <xsd:element name="Project_Phase" ma:index="19" nillable="true" ma:displayName="Project_Phase" ma:format="Dropdown" ma:internalName="Project_Phase">
      <xsd:simpleType>
        <xsd:restriction base="dms:Choice">
          <xsd:enumeration value="Initiate"/>
          <xsd:enumeration value="Plan"/>
          <xsd:enumeration value="Build"/>
          <xsd:enumeration value="Test"/>
          <xsd:enumeration value="Implement"/>
          <xsd:enumeration value="Run"/>
        </xsd:restriction>
      </xsd:simpleType>
    </xsd:element>
    <xsd:element name="f2ccc2d036544b63b99cbcec8aa9ae6a" ma:index="20" ma:taxonomy="true" ma:internalName="f2ccc2d036544b63b99cbcec8aa9ae6a" ma:taxonomyFieldName="Records_x0020_Class_x0020_Project" ma:displayName="Classification" ma:default="" ma:fieldId="{f2ccc2d0-3654-4b63-b99c-bcec8aa9ae6a}" ma:sspId="797aeec6-0273-40f2-ab3e-beee73212332" ma:termSetId="4258747f-0974-48f0-ac10-46f208a52cd4" ma:anchorId="6988e523-b3ea-42d5-8ccf-de7bd6c5ed85" ma:open="false" ma:isKeyword="false">
      <xsd:complexType>
        <xsd:sequence>
          <xsd:element ref="pc:Terms" minOccurs="0" maxOccurs="1"/>
        </xsd:sequence>
      </xsd:complexType>
    </xsd:element>
    <xsd:element name="g91c59fb10974fa1a03160ad8386f0f4" ma:index="21" nillable="true" ma:taxonomy="true" ma:internalName="g91c59fb10974fa1a03160ad8386f0f4" ma:taxonomyFieldName="Record_x0020_Purpose" ma:displayName="Record Purpose" ma:readOnly="false" ma:default="" ma:fieldId="{091c59fb-1097-4fa1-a031-60ad8386f0f4}" ma:sspId="797aeec6-0273-40f2-ab3e-beee73212332" ma:termSetId="bcf5a239-fe11-49e0-8a78-d51fb720f0dd" ma:anchorId="00000000-0000-0000-0000-000000000000" ma:open="false" ma:isKeyword="false">
      <xsd:complexType>
        <xsd:sequence>
          <xsd:element ref="pc:Terms" minOccurs="0" maxOccurs="1"/>
        </xsd:sequence>
      </xsd:complexType>
    </xsd:element>
    <xsd:element name="lfd3071406224809a17b67e55409993d" ma:index="25" nillable="true" ma:taxonomy="true" ma:internalName="lfd3071406224809a17b67e55409993d" ma:taxonomyFieldName="Region" ma:displayName="Region" ma:default="" ma:fieldId="{5fd30714-0622-4809-a17b-67e55409993d}" ma:sspId="797aeec6-0273-40f2-ab3e-beee73212332" ma:termSetId="7b4507a3-ea6b-4ab4-906b-a491e1f086bd" ma:anchorId="00000000-0000-0000-0000-000000000000" ma:open="false" ma:isKeyword="false">
      <xsd:complexType>
        <xsd:sequence>
          <xsd:element ref="pc:Terms" minOccurs="0" maxOccurs="1"/>
        </xsd:sequence>
      </xsd:complexType>
    </xsd:element>
    <xsd:element name="ProjName" ma:index="38" ma:displayName="Project Name" ma:description="ECM V2 Project Name" ma:format="Dropdown" ma:internalName="ProjName">
      <xsd:simpleType>
        <xsd:restriction base="dms:Choice">
          <xsd:enumeration value="25 Years of Coastcare"/>
          <xsd:enumeration value="CALD Student Project"/>
          <xsd:enumeration value="Coastcare Forum"/>
          <xsd:enumeration value="Nominations"/>
          <xsd:enumeration value="Portal"/>
          <xsd:enumeration value="Schools Kit"/>
          <xsd:enumeration value="Sharing The Love"/>
          <xsd:enumeration value="Victorian Marine &amp; Coastal Forum"/>
          <xsd:enumeration value="VolPoll"/>
          <xsd:enumeration value="Winter By The Sea"/>
          <xsd:enumeration value="Working for Victoria"/>
          <xsd:enumeration value="Sharing the Love"/>
        </xsd:restriction>
      </xsd:simpleType>
    </xsd:element>
  </xsd:schema>
  <xsd:schema xmlns:xsd="http://www.w3.org/2001/XMLSchema" xmlns:xs="http://www.w3.org/2001/XMLSchema" xmlns:dms="http://schemas.microsoft.com/office/2006/documentManagement/types" xmlns:pc="http://schemas.microsoft.com/office/infopath/2007/PartnerControls" targetNamespace="a5f32de4-e402-4188-b034-e71ca7d22e5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Financial_x0020_Year" ma:index="23" nillable="true" ma:displayName="Financial Year" ma:format="Dropdown" ma:internalName="Financial_x0020_Year">
      <xsd:simpleType>
        <xsd:restriction base="dms:Choice">
          <xsd:enumeration value="2027-28"/>
          <xsd:enumeration value="2026-27"/>
          <xsd:enumeration value="2025-26"/>
          <xsd:enumeration value="2024-25"/>
          <xsd:enumeration value="2023-24"/>
          <xsd:enumeration value="2022-23"/>
          <xsd:enumeration value="2021-22"/>
          <xsd:enumeration value="2020-21"/>
          <xsd:enumeration value="2019-20"/>
          <xsd:enumeration value="2018-19"/>
          <xsd:enumeration value="2017-18"/>
          <xsd:enumeration value="2016-17"/>
          <xsd:enumeration value="2015-16"/>
          <xsd:enumeration value="2014-15"/>
          <xsd:enumeration value="2013-14"/>
          <xsd:enumeration value="Other"/>
        </xsd:restriction>
      </xsd:simpleType>
    </xsd:element>
  </xsd:schema>
  <xsd:schema xmlns:xsd="http://www.w3.org/2001/XMLSchema" xmlns:xs="http://www.w3.org/2001/XMLSchema" xmlns:dms="http://schemas.microsoft.com/office/2006/documentManagement/types" xmlns:pc="http://schemas.microsoft.com/office/infopath/2007/PartnerControls" targetNamespace="021c6226-75de-4512-b189-de07ae8cb040" elementFormDefault="qualified">
    <xsd:import namespace="http://schemas.microsoft.com/office/2006/documentManagement/types"/>
    <xsd:import namespace="http://schemas.microsoft.com/office/infopath/2007/PartnerControls"/>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DateTaken" ma:index="36" nillable="true" ma:displayName="MediaServiceDateTaken" ma:hidden="true" ma:internalName="MediaServiceDateTaken" ma:readOnly="true">
      <xsd:simpleType>
        <xsd:restriction base="dms:Text"/>
      </xsd:simpleType>
    </xsd:element>
    <xsd:element name="MediaLengthInSeconds" ma:index="39" nillable="true" ma:displayName="MediaLengthInSeconds" ma:hidden="true" ma:internalName="MediaLengthInSeconds" ma:readOnly="true">
      <xsd:simpleType>
        <xsd:restriction base="dms:Unknown"/>
      </xsd:simpleType>
    </xsd:element>
    <xsd:element name="MediaServiceObjectDetectorVersions" ma:index="40" nillable="true" ma:displayName="MediaServiceObjectDetectorVersions"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797aeec6-0273-40f2-ab3e-beee73212332" ma:termSetId="09814cd3-568e-fe90-9814-8d621ff8fb84" ma:anchorId="fba54fb3-c3e1-fe81-a776-ca4b69148c4d" ma:open="true" ma:isKeyword="false">
      <xsd:complexType>
        <xsd:sequence>
          <xsd:element ref="pc:Terms" minOccurs="0" maxOccurs="1"/>
        </xsd:sequence>
      </xsd:complexType>
    </xsd:element>
    <xsd:element name="MediaServiceLocation" ma:index="4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8e7bcd-03a0-4af2-8140-a640ebf65c41"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d75793-3539-4089-8056-52012629aff0" elementFormDefault="qualified">
    <xsd:import namespace="http://schemas.microsoft.com/office/2006/documentManagement/types"/>
    <xsd:import namespace="http://schemas.microsoft.com/office/infopath/2007/PartnerControls"/>
    <xsd:element name="MediaServiceMetadata" ma:index="34" nillable="true" ma:displayName="MediaServiceMetadata" ma:hidden="true" ma:internalName="MediaServiceMetadata" ma:readOnly="true">
      <xsd:simpleType>
        <xsd:restriction base="dms:Note"/>
      </xsd:simpleType>
    </xsd:element>
    <xsd:element name="MediaServiceFastMetadata" ma:index="35"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g91c59fb10974fa1a03160ad8386f0f4 xmlns="9fd47c19-1c4a-4d7d-b342-c10cef269344">
      <Terms xmlns="http://schemas.microsoft.com/office/infopath/2007/PartnerControls"/>
    </g91c59fb10974fa1a03160ad8386f0f4>
    <pd01c257034b4e86b1f58279a3bd54c6 xmlns="9fd47c19-1c4a-4d7d-b342-c10cef269344">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7fa379f4-4aba-4692-ab80-7d39d3a23cf4</TermId>
        </TermInfo>
      </Terms>
    </pd01c257034b4e86b1f58279a3bd54c6>
    <_dlc_DocId xmlns="a5f32de4-e402-4188-b034-e71ca7d22e54">DOCID706-1714886731-1393</_dlc_DocId>
    <b9b43b809ea4445880dbf70bb9849525 xmlns="9fd47c19-1c4a-4d7d-b342-c10cef269344">
      <Terms xmlns="http://schemas.microsoft.com/office/infopath/2007/PartnerControls"/>
    </b9b43b809ea4445880dbf70bb9849525>
    <fb3179c379644f499d7166d0c985669b xmlns="9fd47c19-1c4a-4d7d-b342-c10cef269344">
      <Terms xmlns="http://schemas.microsoft.com/office/infopath/2007/PartnerControls">
        <TermInfo xmlns="http://schemas.microsoft.com/office/infopath/2007/PartnerControls">
          <TermName xmlns="http://schemas.microsoft.com/office/infopath/2007/PartnerControls">FOUO</TermName>
          <TermId xmlns="http://schemas.microsoft.com/office/infopath/2007/PartnerControls">955eb6fc-b35a-4808-8aa5-31e514fa3f26</TermId>
        </TermInfo>
      </Terms>
    </fb3179c379644f499d7166d0c985669b>
    <_dlc_DocIdUrl xmlns="a5f32de4-e402-4188-b034-e71ca7d22e54">
      <Url>https://delwpvicgovau.sharepoint.com/sites/ecm_706/_layouts/15/DocIdRedir.aspx?ID=DOCID706-1714886731-1393</Url>
      <Description>DOCID706-1714886731-1393</Description>
    </_dlc_DocIdUrl>
    <lfd3071406224809a17b67e55409993d xmlns="9fd47c19-1c4a-4d7d-b342-c10cef269344">
      <Terms xmlns="http://schemas.microsoft.com/office/infopath/2007/PartnerControls"/>
    </lfd3071406224809a17b67e55409993d>
    <ProjName xmlns="9fd47c19-1c4a-4d7d-b342-c10cef269344">Schools Kit</ProjName>
    <f2ccc2d036544b63b99cbcec8aa9ae6a xmlns="9fd47c19-1c4a-4d7d-b342-c10cef269344">
      <Terms xmlns="http://schemas.microsoft.com/office/infopath/2007/PartnerControls">
        <TermInfo xmlns="http://schemas.microsoft.com/office/infopath/2007/PartnerControls">
          <TermName xmlns="http://schemas.microsoft.com/office/infopath/2007/PartnerControls">Finance and Budget</TermName>
          <TermId xmlns="http://schemas.microsoft.com/office/infopath/2007/PartnerControls">7960b430-8ebc-43cf-898a-2b6b60256064</TermId>
        </TermInfo>
      </Terms>
    </f2ccc2d036544b63b99cbcec8aa9ae6a>
    <TaxCatchAll xmlns="9fd47c19-1c4a-4d7d-b342-c10cef269344">
      <Value>2</Value>
      <Value>15</Value>
      <Value>1</Value>
    </TaxCatchAll>
    <lcf76f155ced4ddcb4097134ff3c332f xmlns="021c6226-75de-4512-b189-de07ae8cb040">
      <Terms xmlns="http://schemas.microsoft.com/office/infopath/2007/PartnerControls"/>
    </lcf76f155ced4ddcb4097134ff3c332f>
    <Project_Phase xmlns="9fd47c19-1c4a-4d7d-b342-c10cef269344" xsi:nil="true"/>
    <Financial_x0020_Year xmlns="a5f32de4-e402-4188-b034-e71ca7d22e54" xsi:nil="true"/>
  </documentManagement>
</p:properties>
</file>

<file path=customXml/item5.xml><?xml version="1.0" encoding="utf-8"?>
<?mso-contentType ?>
<SharedContentType xmlns="Microsoft.SharePoint.Taxonomy.ContentTypeSync" SourceId="797aeec6-0273-40f2-ab3e-beee73212332" ContentTypeId="0x0101009298E819CE1EBB4F8D2096B3E0F0C291" PreviousValue="false"/>
</file>

<file path=customXml/itemProps1.xml><?xml version="1.0" encoding="utf-8"?>
<ds:datastoreItem xmlns:ds="http://schemas.openxmlformats.org/officeDocument/2006/customXml" ds:itemID="{BDE68922-B518-44BD-8A55-4BCABA1B694C}">
  <ds:schemaRefs>
    <ds:schemaRef ds:uri="021c6226-75de-4512-b189-de07ae8cb040"/>
    <ds:schemaRef ds:uri="238e7bcd-03a0-4af2-8140-a640ebf65c41"/>
    <ds:schemaRef ds:uri="9fd47c19-1c4a-4d7d-b342-c10cef269344"/>
    <ds:schemaRef ds:uri="a5f32de4-e402-4188-b034-e71ca7d22e54"/>
    <ds:schemaRef ds:uri="add75793-3539-4089-8056-52012629af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BAC8A3-E4BF-44AB-A556-F44B3122B9BA}">
  <ds:schemaRefs>
    <ds:schemaRef ds:uri="http://schemas.microsoft.com/sharepoint/v3/contenttype/forms"/>
  </ds:schemaRefs>
</ds:datastoreItem>
</file>

<file path=customXml/itemProps3.xml><?xml version="1.0" encoding="utf-8"?>
<ds:datastoreItem xmlns:ds="http://schemas.openxmlformats.org/officeDocument/2006/customXml" ds:itemID="{F9FB0054-A1EB-42CE-82EA-D4C024094C47}">
  <ds:schemaRefs>
    <ds:schemaRef ds:uri="http://schemas.microsoft.com/sharepoint/events"/>
  </ds:schemaRefs>
</ds:datastoreItem>
</file>

<file path=customXml/itemProps4.xml><?xml version="1.0" encoding="utf-8"?>
<ds:datastoreItem xmlns:ds="http://schemas.openxmlformats.org/officeDocument/2006/customXml" ds:itemID="{CD7D47AE-928F-4BC8-B650-C73471DAC50A}">
  <ds:schemaRefs>
    <ds:schemaRef ds:uri="021c6226-75de-4512-b189-de07ae8cb040"/>
    <ds:schemaRef ds:uri="9fd47c19-1c4a-4d7d-b342-c10cef269344"/>
    <ds:schemaRef ds:uri="a5f32de4-e402-4188-b034-e71ca7d22e54"/>
    <ds:schemaRef ds:uri="http://schemas.microsoft.com/office/2006/metadata/properties"/>
    <ds:schemaRef ds:uri="http://schemas.microsoft.com/office/infopath/2007/PartnerControls"/>
  </ds:schemaRefs>
</ds:datastoreItem>
</file>

<file path=customXml/itemProps5.xml><?xml version="1.0" encoding="utf-8"?>
<ds:datastoreItem xmlns:ds="http://schemas.openxmlformats.org/officeDocument/2006/customXml" ds:itemID="{C82FEB9F-4A6B-41E9-A242-64F01ECFDAE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25</Slides>
  <Notes>23</Notes>
  <HiddenSlides>0</HiddenSlide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23</cp:revision>
  <dcterms:modified xsi:type="dcterms:W3CDTF">2026-06-18T00:39:05Z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57e2ab-f512-40e2-9c9a-c64247360765_Enabled">
    <vt:lpwstr>true</vt:lpwstr>
  </property>
  <property fmtid="{D5CDD505-2E9C-101B-9397-08002B2CF9AE}" pid="3" name="MSIP_Label_4257e2ab-f512-40e2-9c9a-c64247360765_SetDate">
    <vt:lpwstr>2022-09-15T04:08:36Z</vt:lpwstr>
  </property>
  <property fmtid="{D5CDD505-2E9C-101B-9397-08002B2CF9AE}" pid="4" name="MSIP_Label_4257e2ab-f512-40e2-9c9a-c64247360765_Method">
    <vt:lpwstr>Privileged</vt:lpwstr>
  </property>
  <property fmtid="{D5CDD505-2E9C-101B-9397-08002B2CF9AE}" pid="5" name="MSIP_Label_4257e2ab-f512-40e2-9c9a-c64247360765_Name">
    <vt:lpwstr>OFFICIAL</vt:lpwstr>
  </property>
  <property fmtid="{D5CDD505-2E9C-101B-9397-08002B2CF9AE}" pid="6" name="MSIP_Label_4257e2ab-f512-40e2-9c9a-c64247360765_SiteId">
    <vt:lpwstr>e8bdd6f7-fc18-4e48-a554-7f547927223b</vt:lpwstr>
  </property>
  <property fmtid="{D5CDD505-2E9C-101B-9397-08002B2CF9AE}" pid="7" name="MSIP_Label_4257e2ab-f512-40e2-9c9a-c64247360765_ActionId">
    <vt:lpwstr>3f1fa3f4-2a90-4c91-a59c-f8dbbb149696</vt:lpwstr>
  </property>
  <property fmtid="{D5CDD505-2E9C-101B-9397-08002B2CF9AE}" pid="8" name="MSIP_Label_4257e2ab-f512-40e2-9c9a-c64247360765_ContentBits">
    <vt:lpwstr>2</vt:lpwstr>
  </property>
  <property fmtid="{D5CDD505-2E9C-101B-9397-08002B2CF9AE}" pid="9" name="Region">
    <vt:lpwstr/>
  </property>
  <property fmtid="{D5CDD505-2E9C-101B-9397-08002B2CF9AE}" pid="10" name="MediaServiceImageTags">
    <vt:lpwstr/>
  </property>
  <property fmtid="{D5CDD505-2E9C-101B-9397-08002B2CF9AE}" pid="11" name="ContentTypeId">
    <vt:lpwstr>0x0101009298E819CE1EBB4F8D2096B3E0F0C2911D00B8A02A3FF7663041AB165320EFFD47AF</vt:lpwstr>
  </property>
  <property fmtid="{D5CDD505-2E9C-101B-9397-08002B2CF9AE}" pid="12" name="Dissemination_x0020_Limiting_x0020_Marker">
    <vt:lpwstr>2;#FOUO|955eb6fc-b35a-4808-8aa5-31e514fa3f26</vt:lpwstr>
  </property>
  <property fmtid="{D5CDD505-2E9C-101B-9397-08002B2CF9AE}" pid="13" name="Records Class Project">
    <vt:lpwstr>15;#Finance and Budget|7960b430-8ebc-43cf-898a-2b6b60256064</vt:lpwstr>
  </property>
  <property fmtid="{D5CDD505-2E9C-101B-9397-08002B2CF9AE}" pid="14" name="_dlc_DocIdItemGuid">
    <vt:lpwstr>22ef9df1-1630-41f7-89a0-1ae4b616eebf</vt:lpwstr>
  </property>
  <property fmtid="{D5CDD505-2E9C-101B-9397-08002B2CF9AE}" pid="15" name="Records_x0020_Class_x0020_Project">
    <vt:lpwstr>15;#Finance and Budget|7960b430-8ebc-43cf-898a-2b6b60256064</vt:lpwstr>
  </property>
  <property fmtid="{D5CDD505-2E9C-101B-9397-08002B2CF9AE}" pid="16" name="Dissemination Limiting Marker">
    <vt:lpwstr>2;#FOUO|955eb6fc-b35a-4808-8aa5-31e514fa3f26</vt:lpwstr>
  </property>
  <property fmtid="{D5CDD505-2E9C-101B-9397-08002B2CF9AE}" pid="17" name="Security Classification">
    <vt:lpwstr>1;#Unclassified|7fa379f4-4aba-4692-ab80-7d39d3a23cf4</vt:lpwstr>
  </property>
  <property fmtid="{D5CDD505-2E9C-101B-9397-08002B2CF9AE}" pid="18" name="Security_x0020_Classification">
    <vt:lpwstr>1;#Unclassified|7fa379f4-4aba-4692-ab80-7d39d3a23cf4</vt:lpwstr>
  </property>
  <property fmtid="{D5CDD505-2E9C-101B-9397-08002B2CF9AE}" pid="19" name="Record_x0020_Purpose">
    <vt:lpwstr/>
  </property>
  <property fmtid="{D5CDD505-2E9C-101B-9397-08002B2CF9AE}" pid="20" name="Department_x0020_Document_x0020_Type">
    <vt:lpwstr/>
  </property>
  <property fmtid="{D5CDD505-2E9C-101B-9397-08002B2CF9AE}" pid="21" name="Department Document Type">
    <vt:lpwstr/>
  </property>
  <property fmtid="{D5CDD505-2E9C-101B-9397-08002B2CF9AE}" pid="22" name="Record Purpose">
    <vt:lpwstr/>
  </property>
  <property fmtid="{D5CDD505-2E9C-101B-9397-08002B2CF9AE}" pid="23" name="_docset_NoMedatataSyncRequired">
    <vt:lpwstr>False</vt:lpwstr>
  </property>
</Properties>
</file>