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Comfortaa" panose="020B0604020202020204" charset="0"/>
      <p:regular r:id="rId41"/>
      <p:bold r:id="rId42"/>
    </p:embeddedFont>
    <p:embeddedFont>
      <p:font typeface="Helvetica Neue" panose="020B060402020202020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0" y="102"/>
      </p:cViewPr>
      <p:guideLst>
        <p:guide pos="2910"/>
        <p:guide orient="horz" pos="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e4ba6d3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2e4ba6d3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2fee29d38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12fee29d387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e4ba6d315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2e4ba6d3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fee29d38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12fee29d387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2fee29d1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2fee29d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e4ba6d315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e4ba6d31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fee29d16f_1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2fee29d16f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fee29d16f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2fee29d16f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fee29d16f_1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fee29d16f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fee29d16f_1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fee29d16f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2fee29d16f_1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2fee29d16f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e4ba6d31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2e4ba6d31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fee29d16f_1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2fee29d16f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2e4ba6d315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2e4ba6d31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2e4ba6d315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2e4ba6d31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e4ba6d315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2e4ba6d31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e4ba6d315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e4ba6d31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2fee29d16f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2fee29d16f_1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e4ba6d315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2e4ba6d31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2fee29d16f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12fee29d16f_1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2e4ba6d315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2e4ba6d31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2fee29d3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12fee29d38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fee29d16f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12fee29d16f_1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2e4ba6d315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2e4ba6d31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2fee29d38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12fee29d387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e4ba6d315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e4ba6d31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2e4ba6d315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2e4ba6d31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e4ba6d31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2e4ba6d31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e4ba6d315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2e4ba6d3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2e4ba6d315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2e4ba6d31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e4ba6d315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2e4ba6d31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e4ba6d31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e4ba6d3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2fee29d16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2fee29d1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Great Southern Reef has a huge diversity of seaweeds. They can be divided into 3 distinct groups. Brown (like our golden kelp), red and green algae. An estimated 77% of the 565 species of red seaweed found on the Great Southern Reef are not found anywhere else on Earth! Although most predominant in freshwater, green seaweeds have many marine representatives along the Great Southern Reef.</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FFB600"/>
        </a:solidFill>
        <a:effectLst/>
      </p:bgPr>
    </p:bg>
    <p:spTree>
      <p:nvGrpSpPr>
        <p:cNvPr id="1" name="Shape 196"/>
        <p:cNvGrpSpPr/>
        <p:nvPr/>
      </p:nvGrpSpPr>
      <p:grpSpPr>
        <a:xfrm>
          <a:off x="0" y="0"/>
          <a:ext cx="0" cy="0"/>
          <a:chOff x="0" y="0"/>
          <a:chExt cx="0" cy="0"/>
        </a:xfrm>
      </p:grpSpPr>
      <p:sp>
        <p:nvSpPr>
          <p:cNvPr id="197" name="Google Shape;197;p22"/>
          <p:cNvSpPr txBox="1">
            <a:spLocks noGrp="1"/>
          </p:cNvSpPr>
          <p:nvPr>
            <p:ph type="sldNum" idx="12"/>
          </p:nvPr>
        </p:nvSpPr>
        <p:spPr>
          <a:xfrm>
            <a:off x="8604400" y="6120400"/>
            <a:ext cx="539700" cy="737700"/>
          </a:xfrm>
          <a:prstGeom prst="rect">
            <a:avLst/>
          </a:prstGeom>
        </p:spPr>
        <p:txBody>
          <a:bodyPr spcFirstLastPara="1" wrap="square" lIns="109700" tIns="54850" rIns="109700" bIns="548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22"/>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29" name="Google Shape;129;p1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9FC9F439-8FE6-480A-9E40-B8EB9F9F17D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5" name="Google Shape;125;p1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marR="0" lvl="0" algn="ctr"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2801D6C6-EEAE-43BA-BEF9-BDD7436DF12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nW3rlgbW4wQ"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EclhgOjLDcw"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mbEQtgXN1Hk"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bAyS5ndjJpQ"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EzlpCjh8nBU"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qYnGAAU-05Y"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pic>
        <p:nvPicPr>
          <p:cNvPr id="204" name="Google Shape;204;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827239"/>
            <a:ext cx="9144000" cy="1026972"/>
          </a:xfrm>
          <a:prstGeom prst="rect">
            <a:avLst/>
          </a:prstGeom>
          <a:noFill/>
          <a:ln>
            <a:noFill/>
          </a:ln>
        </p:spPr>
      </p:pic>
      <p:sp>
        <p:nvSpPr>
          <p:cNvPr id="205" name="Google Shape;205;p23"/>
          <p:cNvSpPr txBox="1"/>
          <p:nvPr/>
        </p:nvSpPr>
        <p:spPr>
          <a:xfrm>
            <a:off x="1342025" y="337875"/>
            <a:ext cx="76152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Seaweed Solutions for Sustainable Futures</a:t>
            </a:r>
            <a:endParaRPr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286" name="Google Shape;286;p32"/>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287" name="Google Shape;287;p32"/>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288" name="Google Shape;288;p32"/>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289" name="Google Shape;289;p32"/>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90" name="Google Shape;290;p32"/>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291" name="Google Shape;291;p32"/>
          <p:cNvSpPr txBox="1"/>
          <p:nvPr/>
        </p:nvSpPr>
        <p:spPr>
          <a:xfrm>
            <a:off x="1305201" y="111213"/>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WWF Seaweed Animation</a:t>
            </a:r>
            <a:endParaRPr sz="1700"/>
          </a:p>
        </p:txBody>
      </p:sp>
      <p:sp>
        <p:nvSpPr>
          <p:cNvPr id="292" name="Google Shape;292;p32"/>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293" name="Google Shape;293;p32"/>
          <p:cNvSpPr txBox="1"/>
          <p:nvPr/>
        </p:nvSpPr>
        <p:spPr>
          <a:xfrm>
            <a:off x="1305212" y="534475"/>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Easy to grow, versatile, and beneficial to ocean ecosystems, seaweed is a carbon-sequestering super plant. It can even be farmed as an efficient way to produce highly nutritious food for both humans and animals alike</a:t>
            </a:r>
            <a:endParaRPr/>
          </a:p>
        </p:txBody>
      </p:sp>
      <p:pic>
        <p:nvPicPr>
          <p:cNvPr id="294" name="Google Shape;294;p32" descr="Easy to grow, versatile, and beneficial to ocean ecosystems, seaweed is a carbon-sequestering super plant. It can even be farmed as an efficient way to produce highly nutritious food for both humans and animals alike. If seaweed can be farmed at scale, there is potential for significant and meaningful impacts for people, nature, and climate.&#10;&#10;Credit: IdeaMachine Studio" title="Seaweed">
            <a:hlinkClick r:id="rId3"/>
          </p:cNvPr>
          <p:cNvPicPr preferRelativeResize="0"/>
          <p:nvPr/>
        </p:nvPicPr>
        <p:blipFill>
          <a:blip r:embed="rId4">
            <a:alphaModFix/>
          </a:blip>
          <a:stretch>
            <a:fillRect/>
          </a:stretch>
        </p:blipFill>
        <p:spPr>
          <a:xfrm>
            <a:off x="2583175" y="1029275"/>
            <a:ext cx="6381300" cy="4785975"/>
          </a:xfrm>
          <a:prstGeom prst="rect">
            <a:avLst/>
          </a:prstGeom>
          <a:noFill/>
          <a:ln>
            <a:noFill/>
          </a:ln>
        </p:spPr>
      </p:pic>
      <p:sp>
        <p:nvSpPr>
          <p:cNvPr id="295" name="Google Shape;295;p32"/>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296" name="Google Shape;296;p32"/>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302" name="Google Shape;302;p33"/>
          <p:cNvSpPr txBox="1"/>
          <p:nvPr/>
        </p:nvSpPr>
        <p:spPr>
          <a:xfrm>
            <a:off x="4916675" y="2402550"/>
            <a:ext cx="3953700" cy="2252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a:solidFill>
                  <a:schemeClr val="lt1"/>
                </a:solidFill>
              </a:rPr>
              <a:t>Australia has the </a:t>
            </a:r>
            <a:r>
              <a:rPr lang="en" sz="1800" b="1">
                <a:solidFill>
                  <a:schemeClr val="lt1"/>
                </a:solidFill>
              </a:rPr>
              <a:t>highest diversity</a:t>
            </a:r>
            <a:r>
              <a:rPr lang="en" sz="1800">
                <a:solidFill>
                  <a:schemeClr val="lt1"/>
                </a:solidFill>
              </a:rPr>
              <a:t> of seaweeds in the world</a:t>
            </a:r>
            <a:endParaRPr sz="1800">
              <a:solidFill>
                <a:schemeClr val="lt1"/>
              </a:solidFill>
            </a:endParaRPr>
          </a:p>
          <a:p>
            <a:pPr marL="457200" lvl="0" indent="-342900" algn="l" rtl="0">
              <a:spcBef>
                <a:spcPts val="1000"/>
              </a:spcBef>
              <a:spcAft>
                <a:spcPts val="1000"/>
              </a:spcAft>
              <a:buClr>
                <a:schemeClr val="lt1"/>
              </a:buClr>
              <a:buSzPts val="1800"/>
              <a:buChar char="●"/>
            </a:pPr>
            <a:r>
              <a:rPr lang="en" sz="1800">
                <a:solidFill>
                  <a:schemeClr val="lt1"/>
                </a:solidFill>
              </a:rPr>
              <a:t>One main species - the </a:t>
            </a:r>
            <a:r>
              <a:rPr lang="en" sz="1800" b="1">
                <a:solidFill>
                  <a:schemeClr val="lt1"/>
                </a:solidFill>
              </a:rPr>
              <a:t>golden kelp</a:t>
            </a:r>
            <a:r>
              <a:rPr lang="en" sz="1800">
                <a:solidFill>
                  <a:schemeClr val="lt1"/>
                </a:solidFill>
              </a:rPr>
              <a:t> forms dense forests right across Australia’s southern coastline. </a:t>
            </a:r>
            <a:endParaRPr sz="1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4"/>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308" name="Google Shape;308;p34"/>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309" name="Google Shape;309;p34"/>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310" name="Google Shape;310;p34"/>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311" name="Google Shape;311;p34"/>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312" name="Google Shape;312;p34"/>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313" name="Google Shape;313;p34"/>
          <p:cNvSpPr txBox="1"/>
          <p:nvPr/>
        </p:nvSpPr>
        <p:spPr>
          <a:xfrm>
            <a:off x="1046500" y="111225"/>
            <a:ext cx="79440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The Unique Power of Australian Seaweed</a:t>
            </a:r>
            <a:endParaRPr sz="1700"/>
          </a:p>
        </p:txBody>
      </p:sp>
      <p:sp>
        <p:nvSpPr>
          <p:cNvPr id="314" name="Google Shape;314;p34"/>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315" name="Google Shape;315;p34"/>
          <p:cNvSpPr txBox="1"/>
          <p:nvPr/>
        </p:nvSpPr>
        <p:spPr>
          <a:xfrm>
            <a:off x="1046512" y="549675"/>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Humans have been making use of seaweed for over 45,000 years. In the run-up to COP26, we look at the incredible abilities of this ancient organism and the ingenious ways it can help us secure the future of our planet.</a:t>
            </a:r>
            <a:endParaRPr/>
          </a:p>
        </p:txBody>
      </p:sp>
      <p:pic>
        <p:nvPicPr>
          <p:cNvPr id="316" name="Google Shape;316;p34" descr="Humans have been making use of seaweed for over 45,000 years.&#10;&#10;In the run-up to COP26, we look at the incredible abilities of this ancient organism and the ingenious ways it can help us secure the future of our planet. &#10;&#10;Video by Kirsty B Carter &amp; Joe Harrison&#10;&#10;#bbcreel #bbc #bbcnews" title="The unique power of Australian seaweed - BBC REEL">
            <a:hlinkClick r:id="rId3"/>
          </p:cNvPr>
          <p:cNvPicPr preferRelativeResize="0"/>
          <p:nvPr/>
        </p:nvPicPr>
        <p:blipFill>
          <a:blip r:embed="rId4">
            <a:alphaModFix/>
          </a:blip>
          <a:stretch>
            <a:fillRect/>
          </a:stretch>
        </p:blipFill>
        <p:spPr>
          <a:xfrm>
            <a:off x="2658500" y="1044975"/>
            <a:ext cx="6400433" cy="4800325"/>
          </a:xfrm>
          <a:prstGeom prst="rect">
            <a:avLst/>
          </a:prstGeom>
          <a:noFill/>
          <a:ln>
            <a:noFill/>
          </a:ln>
        </p:spPr>
      </p:pic>
      <p:sp>
        <p:nvSpPr>
          <p:cNvPr id="317" name="Google Shape;317;p34"/>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318" name="Google Shape;318;p34"/>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02160" y="0"/>
            <a:ext cx="12192010" cy="6858000"/>
          </a:xfrm>
          <a:prstGeom prst="rect">
            <a:avLst/>
          </a:prstGeom>
          <a:noFill/>
          <a:ln>
            <a:noFill/>
          </a:ln>
        </p:spPr>
      </p:pic>
      <p:sp>
        <p:nvSpPr>
          <p:cNvPr id="324" name="Google Shape;324;p35"/>
          <p:cNvSpPr txBox="1"/>
          <p:nvPr/>
        </p:nvSpPr>
        <p:spPr>
          <a:xfrm>
            <a:off x="2303850" y="2301300"/>
            <a:ext cx="45363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1000"/>
              </a:spcAft>
              <a:buClr>
                <a:schemeClr val="dk1"/>
              </a:buClr>
              <a:buSzPts val="1800"/>
              <a:buChar char="●"/>
            </a:pPr>
            <a:r>
              <a:rPr lang="en" sz="1800">
                <a:solidFill>
                  <a:schemeClr val="dk1"/>
                </a:solidFill>
              </a:rPr>
              <a:t>Golden kelp is the major seaweed species of the Great Southern Reef, an 8000km network of kelp forests.</a:t>
            </a: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330" name="Google Shape;330;p36"/>
          <p:cNvSpPr txBox="1"/>
          <p:nvPr/>
        </p:nvSpPr>
        <p:spPr>
          <a:xfrm>
            <a:off x="4502950" y="1983975"/>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Port Phillip Bay Taxonomic Toolkit to research local species.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In the species tab, click Seaweed and Seagrasses they can then explore some of the local species found in Port Phillip Bay.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website to fill out the Seaweed Biodiversity Worksheet,</a:t>
            </a:r>
            <a:endParaRPr sz="1800">
              <a:solidFill>
                <a:srgbClr val="FFFFFF"/>
              </a:solidFill>
            </a:endParaRPr>
          </a:p>
          <a:p>
            <a:pPr marL="1371600" marR="0" lvl="0" indent="0" algn="l" rtl="0">
              <a:lnSpc>
                <a:spcPct val="100000"/>
              </a:lnSpc>
              <a:spcBef>
                <a:spcPts val="1000"/>
              </a:spcBef>
              <a:spcAft>
                <a:spcPts val="0"/>
              </a:spcAft>
              <a:buNone/>
            </a:pP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331" name="Google Shape;331;p36"/>
          <p:cNvSpPr txBox="1"/>
          <p:nvPr/>
        </p:nvSpPr>
        <p:spPr>
          <a:xfrm>
            <a:off x="3907750" y="-152400"/>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Seaweed Biodiversity Activity</a:t>
            </a:r>
            <a:endParaRPr sz="2700" b="1">
              <a:solidFill>
                <a:srgbClr val="15064D"/>
              </a:solidFill>
            </a:endParaRPr>
          </a:p>
        </p:txBody>
      </p:sp>
      <p:pic>
        <p:nvPicPr>
          <p:cNvPr id="332" name="Google Shape;332;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33" name="Google Shape;333;p3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39" name="Google Shape;339;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40" name="Google Shape;340;p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328475"/>
            <a:ext cx="9144003" cy="5429248"/>
          </a:xfrm>
          <a:prstGeom prst="rect">
            <a:avLst/>
          </a:prstGeom>
          <a:noFill/>
          <a:ln>
            <a:noFill/>
          </a:ln>
        </p:spPr>
      </p:pic>
      <p:sp>
        <p:nvSpPr>
          <p:cNvPr id="341" name="Google Shape;341;p37"/>
          <p:cNvSpPr/>
          <p:nvPr/>
        </p:nvSpPr>
        <p:spPr>
          <a:xfrm>
            <a:off x="150375" y="5184200"/>
            <a:ext cx="3831600" cy="75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3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10550" y="1748775"/>
            <a:ext cx="4994381" cy="4059526"/>
          </a:xfrm>
          <a:prstGeom prst="rect">
            <a:avLst/>
          </a:prstGeom>
          <a:noFill/>
          <a:ln>
            <a:noFill/>
          </a:ln>
        </p:spPr>
      </p:pic>
      <p:sp>
        <p:nvSpPr>
          <p:cNvPr id="2" name="Rectangle 1">
            <a:extLst>
              <a:ext uri="{FF2B5EF4-FFF2-40B4-BE49-F238E27FC236}">
                <a16:creationId xmlns:a16="http://schemas.microsoft.com/office/drawing/2014/main" id="{35598C2A-CCF3-4FFC-A987-0C8D7B71F9B4}"/>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98773"/>
            <a:ext cx="925830" cy="529745"/>
          </a:xfrm>
          <a:prstGeom prst="rect">
            <a:avLst/>
          </a:prstGeom>
          <a:noFill/>
          <a:ln>
            <a:noFill/>
          </a:ln>
        </p:spPr>
      </p:pic>
      <p:pic>
        <p:nvPicPr>
          <p:cNvPr id="348" name="Google Shape;348;p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49" name="Google Shape;349;p3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57750" y="414350"/>
            <a:ext cx="4886249" cy="5580803"/>
          </a:xfrm>
          <a:prstGeom prst="rect">
            <a:avLst/>
          </a:prstGeom>
          <a:noFill/>
          <a:ln>
            <a:noFill/>
          </a:ln>
        </p:spPr>
      </p:pic>
      <p:pic>
        <p:nvPicPr>
          <p:cNvPr id="350" name="Google Shape;350;p3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8450" y="313200"/>
            <a:ext cx="4028041" cy="2924650"/>
          </a:xfrm>
          <a:prstGeom prst="rect">
            <a:avLst/>
          </a:prstGeom>
          <a:noFill/>
          <a:ln>
            <a:noFill/>
          </a:ln>
        </p:spPr>
      </p:pic>
      <p:pic>
        <p:nvPicPr>
          <p:cNvPr id="351" name="Google Shape;351;p3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76000" y="3237850"/>
            <a:ext cx="4028050" cy="3037762"/>
          </a:xfrm>
          <a:prstGeom prst="rect">
            <a:avLst/>
          </a:prstGeom>
          <a:noFill/>
          <a:ln>
            <a:noFill/>
          </a:ln>
        </p:spPr>
      </p:pic>
      <p:sp>
        <p:nvSpPr>
          <p:cNvPr id="7" name="Rectangle 6">
            <a:extLst>
              <a:ext uri="{FF2B5EF4-FFF2-40B4-BE49-F238E27FC236}">
                <a16:creationId xmlns:a16="http://schemas.microsoft.com/office/drawing/2014/main" id="{8B875002-E2E5-4DC9-85CD-3716394D5B01}"/>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57" name="Google Shape;357;p3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58" name="Google Shape;358;p3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122281"/>
            <a:ext cx="9092874" cy="5696369"/>
          </a:xfrm>
          <a:prstGeom prst="rect">
            <a:avLst/>
          </a:prstGeom>
          <a:noFill/>
          <a:ln>
            <a:noFill/>
          </a:ln>
        </p:spPr>
      </p:pic>
      <p:sp>
        <p:nvSpPr>
          <p:cNvPr id="359" name="Google Shape;359;p39"/>
          <p:cNvSpPr/>
          <p:nvPr/>
        </p:nvSpPr>
        <p:spPr>
          <a:xfrm>
            <a:off x="150375" y="4948100"/>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3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41500" y="1218600"/>
            <a:ext cx="4929525" cy="4600050"/>
          </a:xfrm>
          <a:prstGeom prst="rect">
            <a:avLst/>
          </a:prstGeom>
          <a:noFill/>
          <a:ln>
            <a:noFill/>
          </a:ln>
        </p:spPr>
      </p:pic>
      <p:sp>
        <p:nvSpPr>
          <p:cNvPr id="7" name="Rectangle 6">
            <a:extLst>
              <a:ext uri="{FF2B5EF4-FFF2-40B4-BE49-F238E27FC236}">
                <a16:creationId xmlns:a16="http://schemas.microsoft.com/office/drawing/2014/main" id="{51AFD8A6-3E67-4B01-A0CD-1EE20E8D231B}"/>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66" name="Google Shape;366;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67" name="Google Shape;367;p4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48450" y="682425"/>
            <a:ext cx="4895550" cy="5157150"/>
          </a:xfrm>
          <a:prstGeom prst="rect">
            <a:avLst/>
          </a:prstGeom>
          <a:noFill/>
          <a:ln>
            <a:noFill/>
          </a:ln>
        </p:spPr>
      </p:pic>
      <p:pic>
        <p:nvPicPr>
          <p:cNvPr id="368" name="Google Shape;368;p4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6200" y="233325"/>
            <a:ext cx="3559950" cy="3441275"/>
          </a:xfrm>
          <a:prstGeom prst="rect">
            <a:avLst/>
          </a:prstGeom>
          <a:noFill/>
          <a:ln>
            <a:noFill/>
          </a:ln>
        </p:spPr>
      </p:pic>
      <p:pic>
        <p:nvPicPr>
          <p:cNvPr id="369" name="Google Shape;369;p4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07876" y="3733650"/>
            <a:ext cx="3289630" cy="3001650"/>
          </a:xfrm>
          <a:prstGeom prst="rect">
            <a:avLst/>
          </a:prstGeom>
          <a:noFill/>
          <a:ln>
            <a:noFill/>
          </a:ln>
        </p:spPr>
      </p:pic>
      <p:sp>
        <p:nvSpPr>
          <p:cNvPr id="7" name="Rectangle 6">
            <a:extLst>
              <a:ext uri="{FF2B5EF4-FFF2-40B4-BE49-F238E27FC236}">
                <a16:creationId xmlns:a16="http://schemas.microsoft.com/office/drawing/2014/main" id="{693861EA-6AE0-42A2-825E-477A2924AEB3}"/>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75" name="Google Shape;375;p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76" name="Google Shape;376;p4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813317"/>
            <a:ext cx="9144001" cy="4964483"/>
          </a:xfrm>
          <a:prstGeom prst="rect">
            <a:avLst/>
          </a:prstGeom>
          <a:noFill/>
          <a:ln>
            <a:noFill/>
          </a:ln>
        </p:spPr>
      </p:pic>
      <p:sp>
        <p:nvSpPr>
          <p:cNvPr id="377" name="Google Shape;377;p41"/>
          <p:cNvSpPr/>
          <p:nvPr/>
        </p:nvSpPr>
        <p:spPr>
          <a:xfrm>
            <a:off x="150375" y="5624950"/>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1"/>
          <p:cNvSpPr/>
          <p:nvPr/>
        </p:nvSpPr>
        <p:spPr>
          <a:xfrm>
            <a:off x="3773234" y="5089275"/>
            <a:ext cx="5220391" cy="74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4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81975" y="2184925"/>
            <a:ext cx="4949016" cy="2959225"/>
          </a:xfrm>
          <a:prstGeom prst="rect">
            <a:avLst/>
          </a:prstGeom>
          <a:noFill/>
          <a:ln>
            <a:noFill/>
          </a:ln>
        </p:spPr>
      </p:pic>
      <p:sp>
        <p:nvSpPr>
          <p:cNvPr id="8" name="Rectangle 7">
            <a:extLst>
              <a:ext uri="{FF2B5EF4-FFF2-40B4-BE49-F238E27FC236}">
                <a16:creationId xmlns:a16="http://schemas.microsoft.com/office/drawing/2014/main" id="{B9AC4843-CAAA-4CD1-8CA6-F9D0449B2F56}"/>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211" name="Google Shape;211;p24"/>
          <p:cNvSpPr txBox="1"/>
          <p:nvPr/>
        </p:nvSpPr>
        <p:spPr>
          <a:xfrm>
            <a:off x="2993180" y="242900"/>
            <a:ext cx="53910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Lesson Outline</a:t>
            </a:r>
            <a:endParaRPr sz="1700"/>
          </a:p>
        </p:txBody>
      </p:sp>
      <p:sp>
        <p:nvSpPr>
          <p:cNvPr id="212" name="Google Shape;212;p24"/>
          <p:cNvSpPr txBox="1"/>
          <p:nvPr/>
        </p:nvSpPr>
        <p:spPr>
          <a:xfrm>
            <a:off x="4812026" y="1858000"/>
            <a:ext cx="42864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Game</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Quiz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Local Language Activity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Seaweed Biodiversity Activity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Future Job Profile Activity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Modern Uses of Seaweed Investigation</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International Use of Edible Seaweeds Investigation</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5199" y="239449"/>
            <a:ext cx="8607775" cy="6618551"/>
          </a:xfrm>
          <a:prstGeom prst="rect">
            <a:avLst/>
          </a:prstGeom>
          <a:noFill/>
          <a:ln>
            <a:noFill/>
          </a:ln>
        </p:spPr>
      </p:pic>
      <p:sp>
        <p:nvSpPr>
          <p:cNvPr id="385" name="Google Shape;385;p42"/>
          <p:cNvSpPr/>
          <p:nvPr/>
        </p:nvSpPr>
        <p:spPr>
          <a:xfrm>
            <a:off x="282486" y="-254201"/>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391" name="Google Shape;391;p43"/>
          <p:cNvSpPr txBox="1"/>
          <p:nvPr/>
        </p:nvSpPr>
        <p:spPr>
          <a:xfrm>
            <a:off x="4482650" y="12236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Look at the profile page articles to gain inspiration for your own future careers.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Profile worksheet to dream up a job for their future and answer the following questions:</a:t>
            </a:r>
            <a:endParaRPr sz="1800">
              <a:solidFill>
                <a:srgbClr val="FFFFFF"/>
              </a:solidFill>
            </a:endParaRPr>
          </a:p>
          <a:p>
            <a:pPr marL="914400" lvl="0" indent="-317500" algn="l" rtl="0">
              <a:lnSpc>
                <a:spcPct val="115000"/>
              </a:lnSpc>
              <a:spcBef>
                <a:spcPts val="1000"/>
              </a:spcBef>
              <a:spcAft>
                <a:spcPts val="0"/>
              </a:spcAft>
              <a:buClr>
                <a:schemeClr val="lt1"/>
              </a:buClr>
              <a:buSzPts val="1400"/>
              <a:buChar char="●"/>
            </a:pPr>
            <a:r>
              <a:rPr lang="en">
                <a:solidFill>
                  <a:schemeClr val="lt1"/>
                </a:solidFill>
              </a:rPr>
              <a:t>What might you like about this job?</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Who might be a good mentor?</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might you get your job</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could volunteering help your career?</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does sustainable thinking impact what you do?</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Why is having a healthy environment important to you?</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What are some groups to get involved in to help the environment? </a:t>
            </a:r>
            <a:endParaRPr sz="2100">
              <a:solidFill>
                <a:schemeClr val="lt1"/>
              </a:solidFill>
            </a:endParaRPr>
          </a:p>
          <a:p>
            <a:pPr marL="914400" marR="0" lvl="0" indent="0" algn="l" rtl="0">
              <a:lnSpc>
                <a:spcPct val="100000"/>
              </a:lnSpc>
              <a:spcBef>
                <a:spcPts val="600"/>
              </a:spcBef>
              <a:spcAft>
                <a:spcPts val="1000"/>
              </a:spcAft>
              <a:buNone/>
            </a:pPr>
            <a:endParaRPr sz="1800">
              <a:solidFill>
                <a:srgbClr val="FFFFFF"/>
              </a:solidFill>
            </a:endParaRPr>
          </a:p>
        </p:txBody>
      </p:sp>
      <p:sp>
        <p:nvSpPr>
          <p:cNvPr id="392" name="Google Shape;392;p43"/>
          <p:cNvSpPr txBox="1"/>
          <p:nvPr/>
        </p:nvSpPr>
        <p:spPr>
          <a:xfrm>
            <a:off x="3907750" y="-152400"/>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Future Job Profile Activity</a:t>
            </a:r>
            <a:endParaRPr sz="2700" b="1">
              <a:solidFill>
                <a:srgbClr val="15064D"/>
              </a:solidFill>
            </a:endParaRPr>
          </a:p>
        </p:txBody>
      </p:sp>
      <p:pic>
        <p:nvPicPr>
          <p:cNvPr id="393" name="Google Shape;393;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94" name="Google Shape;394;p4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00" name="Google Shape;400;p44"/>
          <p:cNvSpPr txBox="1"/>
          <p:nvPr/>
        </p:nvSpPr>
        <p:spPr>
          <a:xfrm>
            <a:off x="3649599" y="313875"/>
            <a:ext cx="51147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Traditional Uses of Seaweeds</a:t>
            </a:r>
            <a:endParaRPr sz="1700"/>
          </a:p>
        </p:txBody>
      </p:sp>
      <p:sp>
        <p:nvSpPr>
          <p:cNvPr id="401" name="Google Shape;401;p44"/>
          <p:cNvSpPr txBox="1"/>
          <p:nvPr/>
        </p:nvSpPr>
        <p:spPr>
          <a:xfrm>
            <a:off x="4781626" y="15148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Zoe Brittain has been researching the indigenous use of seaweeds and mentioned in the video a range of uses including</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Diet</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Building houses</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Clothing,</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Medicine</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Spiritual practices.</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07" name="Google Shape;407;p45"/>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FFFFFF"/>
                </a:solidFill>
              </a:rPr>
              <a:t>Modern Seaweed Industries</a:t>
            </a:r>
            <a:endParaRPr sz="1700"/>
          </a:p>
        </p:txBody>
      </p:sp>
      <p:sp>
        <p:nvSpPr>
          <p:cNvPr id="408" name="Google Shape;408;p45"/>
          <p:cNvSpPr txBox="1"/>
          <p:nvPr/>
        </p:nvSpPr>
        <p:spPr>
          <a:xfrm>
            <a:off x="4781626" y="15148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is a growing an emerging seaweed industry in Australia.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video introduced a number of modern uses including</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Feed for cows</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Food for humans</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Pharmaceuticals</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Making plastic</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Clothing</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14" name="Google Shape;414;p46"/>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FFFFFF"/>
                </a:solidFill>
              </a:rPr>
              <a:t>Seaforest</a:t>
            </a:r>
            <a:endParaRPr sz="1700"/>
          </a:p>
        </p:txBody>
      </p:sp>
      <p:sp>
        <p:nvSpPr>
          <p:cNvPr id="415" name="Google Shape;415;p46"/>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Seaforest are a company farming a red seaweed called </a:t>
            </a:r>
            <a:r>
              <a:rPr lang="en" sz="1800" i="1">
                <a:solidFill>
                  <a:srgbClr val="FFFFFF"/>
                </a:solidFill>
              </a:rPr>
              <a:t>Asparagopsis </a:t>
            </a:r>
            <a:endParaRPr sz="1800" i="1">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When fed to cows, this seaweed reduces their methane emissions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Farming seaweed also helps to capture carbon.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Learn more in the video and on their website.</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7"/>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21" name="Google Shape;421;p47"/>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22" name="Google Shape;422;p47"/>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23" name="Google Shape;423;p47"/>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24" name="Google Shape;424;p47"/>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425" name="Google Shape;425;p47"/>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26" name="Google Shape;426;p47"/>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Seaforest</a:t>
            </a:r>
            <a:endParaRPr sz="1700"/>
          </a:p>
        </p:txBody>
      </p:sp>
      <p:sp>
        <p:nvSpPr>
          <p:cNvPr id="427" name="Google Shape;427;p47"/>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428" name="Google Shape;428;p47"/>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100"/>
              <a:t>Tasmanian based environmental biotechnology company using science to deliver at scale cultivation and supply of a native red seaweed to address two of the most significant challenges of our time... Fighting Climate Change and Producing More Food with Fewer Resources. </a:t>
            </a:r>
            <a:endParaRPr/>
          </a:p>
        </p:txBody>
      </p:sp>
      <p:pic>
        <p:nvPicPr>
          <p:cNvPr id="429" name="Google Shape;429;p47" descr="Tasmanian based environmental biotechnology company using science to deliver at scale cultivation and supply of a native red seaweed to address two of the most significant challenges of our time... Fighting Climate Change and Producing More Food with Fewer Resources." title="SEA FOREST">
            <a:hlinkClick r:id="rId3"/>
          </p:cNvPr>
          <p:cNvPicPr preferRelativeResize="0"/>
          <p:nvPr/>
        </p:nvPicPr>
        <p:blipFill>
          <a:blip r:embed="rId4">
            <a:alphaModFix/>
          </a:blip>
          <a:stretch>
            <a:fillRect/>
          </a:stretch>
        </p:blipFill>
        <p:spPr>
          <a:xfrm>
            <a:off x="2583175" y="1044975"/>
            <a:ext cx="6400433" cy="4800325"/>
          </a:xfrm>
          <a:prstGeom prst="rect">
            <a:avLst/>
          </a:prstGeom>
          <a:noFill/>
          <a:ln>
            <a:noFill/>
          </a:ln>
        </p:spPr>
      </p:pic>
      <p:sp>
        <p:nvSpPr>
          <p:cNvPr id="430" name="Google Shape;430;p47"/>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431" name="Google Shape;431;p47"/>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37" name="Google Shape;437;p48"/>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FFFFFF"/>
                </a:solidFill>
              </a:rPr>
              <a:t>Phycohealth</a:t>
            </a:r>
            <a:endParaRPr sz="1700"/>
          </a:p>
        </p:txBody>
      </p:sp>
      <p:sp>
        <p:nvSpPr>
          <p:cNvPr id="438" name="Google Shape;438;p48"/>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Phycohealth have made a concentrated seaweed product for nutritional health benefits.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 company makes a wide variety of products including seaweed pasta and pharmaceutical products like moisturisers.  </a:t>
            </a:r>
            <a:endParaRPr sz="18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9"/>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44" name="Google Shape;444;p49"/>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45" name="Google Shape;445;p49"/>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46" name="Google Shape;446;p49"/>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47" name="Google Shape;447;p49"/>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448" name="Google Shape;448;p49"/>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49" name="Google Shape;449;p49"/>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Phycohealth</a:t>
            </a:r>
            <a:endParaRPr sz="1700"/>
          </a:p>
        </p:txBody>
      </p:sp>
      <p:sp>
        <p:nvSpPr>
          <p:cNvPr id="450" name="Google Shape;450;p49"/>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451" name="Google Shape;451;p49"/>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Seaweed Futures based on science and growing with your health</a:t>
            </a:r>
            <a:endParaRPr/>
          </a:p>
        </p:txBody>
      </p:sp>
      <p:pic>
        <p:nvPicPr>
          <p:cNvPr id="452" name="Google Shape;452;p49" descr="Seaweed Futures based on science and growing with your health" title="Phycohealth Crowdfunding Seaweed">
            <a:hlinkClick r:id="rId3"/>
          </p:cNvPr>
          <p:cNvPicPr preferRelativeResize="0"/>
          <p:nvPr/>
        </p:nvPicPr>
        <p:blipFill>
          <a:blip r:embed="rId4">
            <a:alphaModFix/>
          </a:blip>
          <a:stretch>
            <a:fillRect/>
          </a:stretch>
        </p:blipFill>
        <p:spPr>
          <a:xfrm>
            <a:off x="2583175" y="1030114"/>
            <a:ext cx="6400433" cy="4800325"/>
          </a:xfrm>
          <a:prstGeom prst="rect">
            <a:avLst/>
          </a:prstGeom>
          <a:noFill/>
          <a:ln>
            <a:noFill/>
          </a:ln>
        </p:spPr>
      </p:pic>
      <p:sp>
        <p:nvSpPr>
          <p:cNvPr id="453" name="Google Shape;453;p49"/>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454" name="Google Shape;454;p49"/>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60" name="Google Shape;460;p50"/>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FFFFFF"/>
                </a:solidFill>
              </a:rPr>
              <a:t>Nopla</a:t>
            </a:r>
            <a:endParaRPr sz="1700"/>
          </a:p>
        </p:txBody>
      </p:sp>
      <p:sp>
        <p:nvSpPr>
          <p:cNvPr id="461" name="Google Shape;461;p50"/>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Nopla is a revolutionary material made from seaweed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 biodegrades in weeks naturally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 company makes advanced packaging solutions made from seaweed and other natural materials as an alternative to single-use plastic.</a:t>
            </a:r>
            <a:endParaRPr sz="18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1"/>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67" name="Google Shape;467;p51"/>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68" name="Google Shape;468;p51"/>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69" name="Google Shape;469;p51"/>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70" name="Google Shape;470;p51"/>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471" name="Google Shape;471;p51"/>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72" name="Google Shape;472;p51"/>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Nopla</a:t>
            </a:r>
            <a:endParaRPr sz="1700"/>
          </a:p>
        </p:txBody>
      </p:sp>
      <p:sp>
        <p:nvSpPr>
          <p:cNvPr id="473" name="Google Shape;473;p51"/>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pic>
        <p:nvPicPr>
          <p:cNvPr id="474" name="Google Shape;474;p51" descr="Notpla x Superunion &#10;Cannes Lions Grand Prix Winner &#10;&#10;Notpla is a London-based business working at the forefront of creating a new sustainable packaging future. On a mission to make packaging disappear, we're pioneering the use of seaweed as an alternative to single-use plastic. We're leading the way in developing biodegradable &amp; home-compostable packaging made from seaweed and plants, thus reducing unnecessary plastic in the environment.&#10;&#10;With our unique materials and technology, we developed our first product--the Ooho--in 2013, a flexible packaging for liquids that biodegrades in 4-6 weeks, or can even be eaten. Our team, composed of over 50 passionate sustainability-minded people, has now developed a range of innovative products that are leveraging the properties of seaweed, among these are a coating for cardboard (for use in take-away food boxes), flexible films, and paper.&#10;&#10;Notpla website: https://www.notpla.com/&#10;&#10;Video by Superunion &#10;https://www.superunion.com/work/notpla/ &#10;&#10;Photos by David Lineton &#10;https://www.davidlineton.com/" title="Notpla - Making packaging disappear">
            <a:hlinkClick r:id="rId3"/>
          </p:cNvPr>
          <p:cNvPicPr preferRelativeResize="0"/>
          <p:nvPr/>
        </p:nvPicPr>
        <p:blipFill>
          <a:blip r:embed="rId4">
            <a:alphaModFix/>
          </a:blip>
          <a:stretch>
            <a:fillRect/>
          </a:stretch>
        </p:blipFill>
        <p:spPr>
          <a:xfrm>
            <a:off x="2686950" y="1092750"/>
            <a:ext cx="6296650" cy="4722500"/>
          </a:xfrm>
          <a:prstGeom prst="rect">
            <a:avLst/>
          </a:prstGeom>
          <a:noFill/>
          <a:ln>
            <a:noFill/>
          </a:ln>
        </p:spPr>
      </p:pic>
      <p:sp>
        <p:nvSpPr>
          <p:cNvPr id="475" name="Google Shape;475;p51"/>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476" name="Google Shape;476;p51"/>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
        <p:nvSpPr>
          <p:cNvPr id="477" name="Google Shape;477;p51"/>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Notpla is a sustainable packaging start-up founded in 2014. A combination of designers,  chemists, engineers, and entrepreneurs.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218" name="Google Shape;218;p25"/>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219" name="Google Shape;219;p25"/>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220" name="Google Shape;220;p25"/>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221" name="Google Shape;221;p25"/>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pic>
        <p:nvPicPr>
          <p:cNvPr id="222" name="Google Shape;222;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sp>
        <p:nvSpPr>
          <p:cNvPr id="223" name="Google Shape;223;p25"/>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224" name="Google Shape;224;p25"/>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15064D"/>
                </a:solidFill>
              </a:rPr>
              <a:t>Video: Seaweed Solutions for Sustainable Solutions</a:t>
            </a:r>
            <a:endParaRPr sz="1700" dirty="0"/>
          </a:p>
        </p:txBody>
      </p:sp>
      <p:sp>
        <p:nvSpPr>
          <p:cNvPr id="225" name="Google Shape;225;p25"/>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226" name="Google Shape;226;p25"/>
          <p:cNvSpPr txBox="1"/>
          <p:nvPr/>
        </p:nvSpPr>
        <p:spPr>
          <a:xfrm>
            <a:off x="3220776" y="530715"/>
            <a:ext cx="55959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AU" dirty="0"/>
              <a:t>Video Link: https://www.marineandcoasts.vic.gov.au/coastal-programs/coastcare-victoria/coastcare-victoria-school-kit</a:t>
            </a:r>
            <a:endParaRPr sz="1700" dirty="0"/>
          </a:p>
        </p:txBody>
      </p:sp>
      <p:sp>
        <p:nvSpPr>
          <p:cNvPr id="228" name="Google Shape;228;p25"/>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pic>
        <p:nvPicPr>
          <p:cNvPr id="229" name="Google Shape;229;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 name="Picture 2" descr="A picture containing plant, ocean floor&#10;&#10;Description automatically generated">
            <a:extLst>
              <a:ext uri="{FF2B5EF4-FFF2-40B4-BE49-F238E27FC236}">
                <a16:creationId xmlns:a16="http://schemas.microsoft.com/office/drawing/2014/main" id="{145C7C46-0FAC-4EDF-A98F-6B12C72BCB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2285" y="1665983"/>
            <a:ext cx="5829832" cy="3279281"/>
          </a:xfrm>
          <a:prstGeom prst="rect">
            <a:avLst/>
          </a:prstGeom>
        </p:spPr>
      </p:pic>
      <p:sp>
        <p:nvSpPr>
          <p:cNvPr id="227" name="Google Shape;227;p25"/>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83" name="Google Shape;483;p52"/>
          <p:cNvSpPr txBox="1"/>
          <p:nvPr/>
        </p:nvSpPr>
        <p:spPr>
          <a:xfrm>
            <a:off x="4482650" y="1223650"/>
            <a:ext cx="4230000" cy="228600"/>
          </a:xfrm>
          <a:prstGeom prst="rect">
            <a:avLst/>
          </a:prstGeom>
          <a:noFill/>
          <a:ln>
            <a:noFill/>
          </a:ln>
        </p:spPr>
        <p:txBody>
          <a:bodyPr spcFirstLastPara="1" wrap="square" lIns="0" tIns="25925" rIns="0" bIns="0" anchor="t" anchorCtr="0">
            <a:noAutofit/>
          </a:bodyPr>
          <a:lstStyle/>
          <a:p>
            <a:pPr marL="914400" lvl="0" indent="-317500" algn="l" rtl="0">
              <a:lnSpc>
                <a:spcPct val="115000"/>
              </a:lnSpc>
              <a:spcBef>
                <a:spcPts val="600"/>
              </a:spcBef>
              <a:spcAft>
                <a:spcPts val="0"/>
              </a:spcAft>
              <a:buClr>
                <a:schemeClr val="lt1"/>
              </a:buClr>
              <a:buSzPts val="1400"/>
              <a:buChar char="●"/>
            </a:pPr>
            <a:r>
              <a:rPr lang="en" sz="1800">
                <a:solidFill>
                  <a:srgbClr val="FFFFFF"/>
                </a:solidFill>
              </a:rPr>
              <a:t>Many companies are utilising seaweed in their unique way to create products.</a:t>
            </a:r>
            <a:endParaRPr sz="1800">
              <a:solidFill>
                <a:srgbClr val="FFFFFF"/>
              </a:solidFill>
            </a:endParaRPr>
          </a:p>
          <a:p>
            <a:pPr marL="914400" lvl="0" indent="-342900" algn="l" rtl="0">
              <a:lnSpc>
                <a:spcPct val="115000"/>
              </a:lnSpc>
              <a:spcBef>
                <a:spcPts val="0"/>
              </a:spcBef>
              <a:spcAft>
                <a:spcPts val="0"/>
              </a:spcAft>
              <a:buClr>
                <a:schemeClr val="lt1"/>
              </a:buClr>
              <a:buSzPts val="1800"/>
              <a:buChar char="●"/>
            </a:pPr>
            <a:r>
              <a:rPr lang="en" sz="1800">
                <a:solidFill>
                  <a:schemeClr val="lt1"/>
                </a:solidFill>
              </a:rPr>
              <a:t>Use the Modern Uses of Seaweed Investigation Worksheet to find out</a:t>
            </a:r>
            <a:endParaRPr sz="180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a:solidFill>
                  <a:schemeClr val="lt1"/>
                </a:solidFill>
              </a:rPr>
              <a:t>what seaweed species are being used</a:t>
            </a:r>
            <a:endParaRPr sz="180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a:solidFill>
                  <a:schemeClr val="lt1"/>
                </a:solidFill>
              </a:rPr>
              <a:t>what products are being made</a:t>
            </a:r>
            <a:endParaRPr sz="180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a:solidFill>
                  <a:schemeClr val="lt1"/>
                </a:solidFill>
              </a:rPr>
              <a:t>the benefits of these products to people and/or the environment.</a:t>
            </a:r>
            <a:endParaRPr sz="1800">
              <a:solidFill>
                <a:schemeClr val="lt1"/>
              </a:solidFill>
            </a:endParaRPr>
          </a:p>
          <a:p>
            <a:pPr marL="1371600" lvl="0" indent="0" algn="l" rtl="0">
              <a:lnSpc>
                <a:spcPct val="115000"/>
              </a:lnSpc>
              <a:spcBef>
                <a:spcPts val="600"/>
              </a:spcBef>
              <a:spcAft>
                <a:spcPts val="0"/>
              </a:spcAft>
              <a:buNone/>
            </a:pPr>
            <a:endParaRPr sz="1800">
              <a:solidFill>
                <a:schemeClr val="lt1"/>
              </a:solidFill>
            </a:endParaRPr>
          </a:p>
          <a:p>
            <a:pPr marL="914400" lvl="0" indent="0" algn="l" rtl="0">
              <a:spcBef>
                <a:spcPts val="600"/>
              </a:spcBef>
              <a:spcAft>
                <a:spcPts val="0"/>
              </a:spcAft>
              <a:buNone/>
            </a:pPr>
            <a:endParaRPr sz="1800">
              <a:solidFill>
                <a:schemeClr val="lt1"/>
              </a:solidFill>
            </a:endParaRPr>
          </a:p>
          <a:p>
            <a:pPr marL="914400" lvl="0" indent="-342900" algn="l" rtl="0">
              <a:lnSpc>
                <a:spcPct val="115000"/>
              </a:lnSpc>
              <a:spcBef>
                <a:spcPts val="1000"/>
              </a:spcBef>
              <a:spcAft>
                <a:spcPts val="0"/>
              </a:spcAft>
              <a:buClr>
                <a:srgbClr val="FFFFFF"/>
              </a:buClr>
              <a:buSzPts val="1800"/>
              <a:buChar char="●"/>
            </a:pPr>
            <a:endParaRPr sz="1800">
              <a:solidFill>
                <a:srgbClr val="FFFFFF"/>
              </a:solidFill>
            </a:endParaRPr>
          </a:p>
          <a:p>
            <a:pPr marL="914400" lvl="0" indent="-342900" algn="l" rtl="0">
              <a:lnSpc>
                <a:spcPct val="115000"/>
              </a:lnSpc>
              <a:spcBef>
                <a:spcPts val="0"/>
              </a:spcBef>
              <a:spcAft>
                <a:spcPts val="0"/>
              </a:spcAft>
              <a:buClr>
                <a:srgbClr val="FFFFFF"/>
              </a:buClr>
              <a:buSzPts val="1800"/>
              <a:buChar char="●"/>
            </a:pPr>
            <a:r>
              <a:rPr lang="en" sz="1800">
                <a:solidFill>
                  <a:srgbClr val="FFFFFF"/>
                </a:solidFill>
              </a:rPr>
              <a:t>There is also blank space for students to find another organisation utilising seaweed.</a:t>
            </a:r>
            <a:endParaRPr sz="1800">
              <a:solidFill>
                <a:srgbClr val="FFFFFF"/>
              </a:solidFill>
            </a:endParaRPr>
          </a:p>
          <a:p>
            <a:pPr marL="914400" marR="0" lvl="0" indent="0" algn="l" rtl="0">
              <a:lnSpc>
                <a:spcPct val="100000"/>
              </a:lnSpc>
              <a:spcBef>
                <a:spcPts val="600"/>
              </a:spcBef>
              <a:spcAft>
                <a:spcPts val="1000"/>
              </a:spcAft>
              <a:buNone/>
            </a:pPr>
            <a:endParaRPr sz="1800">
              <a:solidFill>
                <a:srgbClr val="FFFFFF"/>
              </a:solidFill>
            </a:endParaRPr>
          </a:p>
        </p:txBody>
      </p:sp>
      <p:sp>
        <p:nvSpPr>
          <p:cNvPr id="484" name="Google Shape;484;p52"/>
          <p:cNvSpPr txBox="1"/>
          <p:nvPr/>
        </p:nvSpPr>
        <p:spPr>
          <a:xfrm>
            <a:off x="2202625" y="-15240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Modern Use of Seaweeds Investigation</a:t>
            </a:r>
            <a:endParaRPr sz="2700" b="1">
              <a:solidFill>
                <a:srgbClr val="15064D"/>
              </a:solidFill>
            </a:endParaRPr>
          </a:p>
        </p:txBody>
      </p:sp>
      <p:pic>
        <p:nvPicPr>
          <p:cNvPr id="485" name="Google Shape;485;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86" name="Google Shape;486;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3"/>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92" name="Google Shape;492;p53"/>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93" name="Google Shape;493;p53"/>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94" name="Google Shape;494;p53"/>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95" name="Google Shape;495;p53"/>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496" name="Google Shape;496;p53"/>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97" name="Google Shape;497;p53"/>
          <p:cNvSpPr txBox="1"/>
          <p:nvPr/>
        </p:nvSpPr>
        <p:spPr>
          <a:xfrm>
            <a:off x="1046500" y="111225"/>
            <a:ext cx="79440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a:t>
            </a:r>
            <a:r>
              <a:rPr lang="en" sz="2300" b="1">
                <a:solidFill>
                  <a:srgbClr val="030303"/>
                </a:solidFill>
                <a:highlight>
                  <a:srgbClr val="F9F9F9"/>
                </a:highlight>
                <a:latin typeface="Roboto"/>
                <a:ea typeface="Roboto"/>
                <a:cs typeface="Roboto"/>
                <a:sym typeface="Roboto"/>
              </a:rPr>
              <a:t>Why Demand For Seaweed Is About To Boom</a:t>
            </a:r>
            <a:endParaRPr sz="2300" b="1">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2700" b="1">
              <a:solidFill>
                <a:srgbClr val="15064D"/>
              </a:solidFill>
            </a:endParaRPr>
          </a:p>
        </p:txBody>
      </p:sp>
      <p:sp>
        <p:nvSpPr>
          <p:cNvPr id="498" name="Google Shape;498;p53"/>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pic>
        <p:nvPicPr>
          <p:cNvPr id="499" name="Google Shape;499;p53" descr="Seaweed is used in more than just sushi. It can be found in almond milk, baby food and lotion. Kelp is used in medicine, animal feed, fertilizer and even as a biofuel. That's why the commercial seaweed market size could surpass $85 billion by 2026, according to Global Market Insights. Seaweed farmer Bren Smith says all one needs to start in the business is $20,000, twenty acres and a boat, and that investment in a single seaweed farm can net up to $90,000 to $120,000 per year. Here’s why the global demand in seaweed is expected to boom in the coming years.&#10;&#10;» Subscribe to CNBC: https://cnb.cx/SubscribeCNBC&#10;» Subscribe to CNBC TV: https://cnb.cx/SubscribeCNBCtelevision&#10;» Subscribe to CNBC Classic: https://cnb.cx/SubscribeCNBCclassic&#10;&#10;About CNBC: From 'Wall Street' to 'Main Street' to award winning original documentaries and Reality TV series, CNBC has you covered. Experience special sneak peeks of your favorite shows, exclusive video and more.&#10;&#10;Connect with CNBC News Online&#10;Get the latest news: https://www.cnbc.com/&#10;Follow CNBC on LinkedIn: https://cnb.cx/LinkedInCNBC&#10;Follow CNBC News on Facebook: https://cnb.cx/LikeCNBC&#10;Follow CNBC News on Twitter: https://cnb.cx/FollowCNBC&#10;Follow CNBC News on Instagram: https://cnb.cx/InstagramCNBC&#10;Subscribe to CNBC PRO: https://cnb.cx/2NLi9AN&#10;&#10;#CNBC" title="Why Demand For Seaweed Is About To Boom">
            <a:hlinkClick r:id="rId3"/>
          </p:cNvPr>
          <p:cNvPicPr preferRelativeResize="0"/>
          <p:nvPr/>
        </p:nvPicPr>
        <p:blipFill>
          <a:blip r:embed="rId4">
            <a:alphaModFix/>
          </a:blip>
          <a:stretch>
            <a:fillRect/>
          </a:stretch>
        </p:blipFill>
        <p:spPr>
          <a:xfrm>
            <a:off x="2597625" y="1044975"/>
            <a:ext cx="6400433" cy="4800325"/>
          </a:xfrm>
          <a:prstGeom prst="rect">
            <a:avLst/>
          </a:prstGeom>
          <a:noFill/>
          <a:ln>
            <a:noFill/>
          </a:ln>
        </p:spPr>
      </p:pic>
      <p:sp>
        <p:nvSpPr>
          <p:cNvPr id="500" name="Google Shape;500;p53"/>
          <p:cNvSpPr txBox="1"/>
          <p:nvPr/>
        </p:nvSpPr>
        <p:spPr>
          <a:xfrm>
            <a:off x="1046512" y="549675"/>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Seaweed is used in more than just sushi. It can be found in almond milk, baby food and lotion. Kelp is used in medicine, animal feed, fertilizer and even as a biofuel. </a:t>
            </a:r>
            <a:endParaRPr/>
          </a:p>
        </p:txBody>
      </p:sp>
      <p:sp>
        <p:nvSpPr>
          <p:cNvPr id="501" name="Google Shape;501;p53"/>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502" name="Google Shape;502;p53"/>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508" name="Google Shape;508;p54"/>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600"/>
              </a:spcAft>
              <a:buNone/>
            </a:pPr>
            <a:endParaRPr sz="1100">
              <a:solidFill>
                <a:schemeClr val="dk1"/>
              </a:solidFill>
            </a:endParaRPr>
          </a:p>
        </p:txBody>
      </p:sp>
      <p:sp>
        <p:nvSpPr>
          <p:cNvPr id="509" name="Google Shape;509;p54"/>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Many cultures around the world have had a long history of consuming seaweed in their cuisine. </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In this activity, you will research the various seaweed dishes and species used from around the world.</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Use the International Use of Edible Seaweeds worksheet. </a:t>
            </a:r>
            <a:endParaRPr sz="1800">
              <a:solidFill>
                <a:srgbClr val="FFFFFF"/>
              </a:solidFill>
            </a:endParaRPr>
          </a:p>
        </p:txBody>
      </p:sp>
      <p:sp>
        <p:nvSpPr>
          <p:cNvPr id="510" name="Google Shape;510;p54"/>
          <p:cNvSpPr txBox="1"/>
          <p:nvPr/>
        </p:nvSpPr>
        <p:spPr>
          <a:xfrm>
            <a:off x="2202625" y="-36530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International Use of Edible Seaweeds</a:t>
            </a: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Investigation</a:t>
            </a:r>
            <a:endParaRPr sz="2700" b="1">
              <a:solidFill>
                <a:srgbClr val="15064D"/>
              </a:solidFill>
            </a:endParaRPr>
          </a:p>
          <a:p>
            <a:pPr marL="0" marR="0" lvl="0" indent="0" algn="r" rtl="0">
              <a:lnSpc>
                <a:spcPct val="100000"/>
              </a:lnSpc>
              <a:spcBef>
                <a:spcPts val="0"/>
              </a:spcBef>
              <a:spcAft>
                <a:spcPts val="0"/>
              </a:spcAft>
              <a:buNone/>
            </a:pPr>
            <a:endParaRPr sz="2700" b="1">
              <a:solidFill>
                <a:srgbClr val="15064D"/>
              </a:solidFill>
            </a:endParaRPr>
          </a:p>
        </p:txBody>
      </p:sp>
      <p:pic>
        <p:nvPicPr>
          <p:cNvPr id="511" name="Google Shape;511;p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12" name="Google Shape;512;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18" name="Google Shape;518;p55"/>
          <p:cNvSpPr txBox="1"/>
          <p:nvPr/>
        </p:nvSpPr>
        <p:spPr>
          <a:xfrm>
            <a:off x="1443125" y="30005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15064D"/>
                </a:solidFill>
              </a:rPr>
              <a:t>Review Questions</a:t>
            </a:r>
            <a:endParaRPr sz="2700" b="1">
              <a:solidFill>
                <a:srgbClr val="15064D"/>
              </a:solidFill>
            </a:endParaRPr>
          </a:p>
        </p:txBody>
      </p:sp>
      <p:sp>
        <p:nvSpPr>
          <p:cNvPr id="519" name="Google Shape;519;p55"/>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0" lvl="0" indent="0" algn="l" rtl="0">
              <a:spcBef>
                <a:spcPts val="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It’s time to check your understanding.</a:t>
            </a:r>
            <a:endParaRPr sz="1800">
              <a:solidFill>
                <a:srgbClr val="FFFFFF"/>
              </a:solidFill>
            </a:endParaRPr>
          </a:p>
          <a:p>
            <a:pPr marL="0" lvl="0" indent="0" algn="l" rtl="0">
              <a:spcBef>
                <a:spcPts val="100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Fill out the review questions worksheet. </a:t>
            </a:r>
            <a:endParaRPr sz="1800">
              <a:solidFill>
                <a:srgbClr val="FFFFFF"/>
              </a:solidFill>
            </a:endParaRPr>
          </a:p>
        </p:txBody>
      </p:sp>
      <p:pic>
        <p:nvPicPr>
          <p:cNvPr id="520" name="Google Shape;520;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1" name="Google Shape;521;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35" name="Google Shape;235;p26"/>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It’s time for a quick quiz to see what you can remember from the video!</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There are a total of 10 multiple choice questions</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
        <p:nvSpPr>
          <p:cNvPr id="236" name="Google Shape;236;p26"/>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pic>
        <p:nvPicPr>
          <p:cNvPr id="237" name="Google Shape;237;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38" name="Google Shape;238;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44" name="Google Shape;244;p27"/>
          <p:cNvSpPr txBox="1"/>
          <p:nvPr/>
        </p:nvSpPr>
        <p:spPr>
          <a:xfrm>
            <a:off x="4916675" y="2402550"/>
            <a:ext cx="3953700" cy="2806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a:solidFill>
                  <a:schemeClr val="lt1"/>
                </a:solidFill>
              </a:rPr>
              <a:t>Aunty Judy welcomed us to the video explaining that the video was being filmed on Wadawurrung country and she grew up on Gunditjmara country.</a:t>
            </a:r>
            <a:endParaRPr sz="1800">
              <a:solidFill>
                <a:schemeClr val="lt1"/>
              </a:solidFill>
            </a:endParaRPr>
          </a:p>
          <a:p>
            <a:pPr marL="457200" lvl="0" indent="-342900" algn="l" rtl="0">
              <a:spcBef>
                <a:spcPts val="1000"/>
              </a:spcBef>
              <a:spcAft>
                <a:spcPts val="1000"/>
              </a:spcAft>
              <a:buClr>
                <a:schemeClr val="lt1"/>
              </a:buClr>
              <a:buSzPts val="1800"/>
              <a:buChar char="●"/>
            </a:pPr>
            <a:r>
              <a:rPr lang="en" sz="1800">
                <a:solidFill>
                  <a:schemeClr val="lt1"/>
                </a:solidFill>
              </a:rPr>
              <a:t>Use the Map of Indigenous Australia to research the traditional owners of the land you are learning on today</a:t>
            </a:r>
            <a:endParaRPr sz="1800">
              <a:solidFill>
                <a:schemeClr val="lt1"/>
              </a:solidFill>
            </a:endParaRPr>
          </a:p>
        </p:txBody>
      </p:sp>
      <p:sp>
        <p:nvSpPr>
          <p:cNvPr id="245" name="Google Shape;245;p27"/>
          <p:cNvSpPr txBox="1"/>
          <p:nvPr/>
        </p:nvSpPr>
        <p:spPr>
          <a:xfrm>
            <a:off x="5665151" y="342900"/>
            <a:ext cx="30837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FFFFFF"/>
                </a:solidFill>
              </a:rPr>
              <a:t>Local Lands</a:t>
            </a:r>
            <a:endParaRPr sz="2700" b="1">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51" name="Google Shape;251;p28"/>
          <p:cNvSpPr txBox="1"/>
          <p:nvPr/>
        </p:nvSpPr>
        <p:spPr>
          <a:xfrm>
            <a:off x="4896400" y="1875400"/>
            <a:ext cx="3953700" cy="3894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a:solidFill>
                  <a:schemeClr val="lt1"/>
                </a:solidFill>
              </a:rPr>
              <a:t>It is estimated there are some 200 to 300 Indigenous languages spoken in Australia.</a:t>
            </a:r>
            <a:endParaRPr sz="1800">
              <a:solidFill>
                <a:schemeClr val="lt1"/>
              </a:solidFill>
            </a:endParaRPr>
          </a:p>
          <a:p>
            <a:pPr marL="457200" lvl="0" indent="-342900" algn="l" rtl="0">
              <a:spcBef>
                <a:spcPts val="1000"/>
              </a:spcBef>
              <a:spcAft>
                <a:spcPts val="0"/>
              </a:spcAft>
              <a:buClr>
                <a:schemeClr val="lt1"/>
              </a:buClr>
              <a:buSzPts val="1800"/>
              <a:buChar char="●"/>
            </a:pPr>
            <a:r>
              <a:rPr lang="en" sz="1800">
                <a:solidFill>
                  <a:schemeClr val="lt1"/>
                </a:solidFill>
              </a:rPr>
              <a:t>Many Aboriginal languages are already extinct.</a:t>
            </a:r>
            <a:endParaRPr sz="1800">
              <a:solidFill>
                <a:schemeClr val="lt1"/>
              </a:solidFill>
            </a:endParaRPr>
          </a:p>
          <a:p>
            <a:pPr marL="457200" lvl="0" indent="-342900" algn="l" rtl="0">
              <a:spcBef>
                <a:spcPts val="1000"/>
              </a:spcBef>
              <a:spcAft>
                <a:spcPts val="0"/>
              </a:spcAft>
              <a:buClr>
                <a:schemeClr val="lt1"/>
              </a:buClr>
              <a:buSzPts val="1800"/>
              <a:buChar char="●"/>
            </a:pPr>
            <a:r>
              <a:rPr lang="en" sz="1800">
                <a:solidFill>
                  <a:schemeClr val="lt1"/>
                </a:solidFill>
              </a:rPr>
              <a:t>50 Words A project by First Languages Australia and The University of Melbourne, this website aims to provide fifty words in every Indigenous language of Australia. </a:t>
            </a:r>
            <a:endParaRPr sz="1800">
              <a:solidFill>
                <a:schemeClr val="lt1"/>
              </a:solidFill>
            </a:endParaRPr>
          </a:p>
          <a:p>
            <a:pPr marL="457200" lvl="0" indent="-342900" algn="l" rtl="0">
              <a:spcBef>
                <a:spcPts val="1000"/>
              </a:spcBef>
              <a:spcAft>
                <a:spcPts val="1000"/>
              </a:spcAft>
              <a:buClr>
                <a:schemeClr val="lt1"/>
              </a:buClr>
              <a:buSzPts val="1800"/>
              <a:buChar char="●"/>
            </a:pPr>
            <a:endParaRPr sz="1800">
              <a:solidFill>
                <a:schemeClr val="lt1"/>
              </a:solidFill>
            </a:endParaRPr>
          </a:p>
        </p:txBody>
      </p:sp>
      <p:sp>
        <p:nvSpPr>
          <p:cNvPr id="252" name="Google Shape;252;p28"/>
          <p:cNvSpPr txBox="1"/>
          <p:nvPr/>
        </p:nvSpPr>
        <p:spPr>
          <a:xfrm>
            <a:off x="5665151" y="342900"/>
            <a:ext cx="30837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FFFFFF"/>
                </a:solidFill>
              </a:rPr>
              <a:t>Local Language</a:t>
            </a:r>
            <a:endParaRPr sz="270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7998"/>
          </a:xfrm>
          <a:prstGeom prst="rect">
            <a:avLst/>
          </a:prstGeom>
          <a:noFill/>
          <a:ln>
            <a:noFill/>
          </a:ln>
        </p:spPr>
      </p:pic>
      <p:sp>
        <p:nvSpPr>
          <p:cNvPr id="258" name="Google Shape;258;p29"/>
          <p:cNvSpPr txBox="1"/>
          <p:nvPr/>
        </p:nvSpPr>
        <p:spPr>
          <a:xfrm>
            <a:off x="4502950" y="13047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Local Languages Worksheet and go to the 50 words project website to record 5 words in local indigenous language.</a:t>
            </a:r>
            <a:endParaRPr sz="1800">
              <a:solidFill>
                <a:srgbClr val="FFFFFF"/>
              </a:solidFill>
            </a:endParaRPr>
          </a:p>
          <a:p>
            <a:pPr marL="914400" lvl="0" indent="-342900" algn="l" rtl="0">
              <a:spcBef>
                <a:spcPts val="1000"/>
              </a:spcBef>
              <a:spcAft>
                <a:spcPts val="0"/>
              </a:spcAft>
              <a:buClr>
                <a:schemeClr val="lt1"/>
              </a:buClr>
              <a:buSzPts val="1800"/>
              <a:buChar char="●"/>
            </a:pPr>
            <a:r>
              <a:rPr lang="en" sz="1800">
                <a:solidFill>
                  <a:schemeClr val="lt1"/>
                </a:solidFill>
              </a:rPr>
              <a:t>Hello</a:t>
            </a:r>
            <a:endParaRPr sz="1800">
              <a:solidFill>
                <a:schemeClr val="lt1"/>
              </a:solidFill>
            </a:endParaRPr>
          </a:p>
          <a:p>
            <a:pPr marL="914400" lvl="0" indent="-342900" algn="l" rtl="0">
              <a:spcBef>
                <a:spcPts val="1000"/>
              </a:spcBef>
              <a:spcAft>
                <a:spcPts val="0"/>
              </a:spcAft>
              <a:buClr>
                <a:schemeClr val="lt1"/>
              </a:buClr>
              <a:buSzPts val="1800"/>
              <a:buChar char="●"/>
            </a:pPr>
            <a:r>
              <a:rPr lang="en" sz="1800">
                <a:solidFill>
                  <a:schemeClr val="lt1"/>
                </a:solidFill>
              </a:rPr>
              <a:t>Let’s go</a:t>
            </a:r>
            <a:endParaRPr sz="1800">
              <a:solidFill>
                <a:schemeClr val="lt1"/>
              </a:solidFill>
            </a:endParaRPr>
          </a:p>
          <a:p>
            <a:pPr marL="914400" lvl="0" indent="-342900" algn="l" rtl="0">
              <a:spcBef>
                <a:spcPts val="1000"/>
              </a:spcBef>
              <a:spcAft>
                <a:spcPts val="0"/>
              </a:spcAft>
              <a:buClr>
                <a:schemeClr val="lt1"/>
              </a:buClr>
              <a:buSzPts val="1800"/>
              <a:buChar char="●"/>
            </a:pPr>
            <a:r>
              <a:rPr lang="en" sz="1800">
                <a:solidFill>
                  <a:schemeClr val="lt1"/>
                </a:solidFill>
              </a:rPr>
              <a:t>Fish</a:t>
            </a:r>
            <a:endParaRPr sz="1800">
              <a:solidFill>
                <a:schemeClr val="lt1"/>
              </a:solidFill>
            </a:endParaRPr>
          </a:p>
          <a:p>
            <a:pPr marL="914400" lvl="0" indent="-342900" algn="l" rtl="0">
              <a:spcBef>
                <a:spcPts val="1000"/>
              </a:spcBef>
              <a:spcAft>
                <a:spcPts val="0"/>
              </a:spcAft>
              <a:buClr>
                <a:schemeClr val="lt1"/>
              </a:buClr>
              <a:buSzPts val="1800"/>
              <a:buChar char="●"/>
            </a:pPr>
            <a:r>
              <a:rPr lang="en" sz="1800">
                <a:solidFill>
                  <a:schemeClr val="lt1"/>
                </a:solidFill>
              </a:rPr>
              <a:t>Water</a:t>
            </a:r>
            <a:endParaRPr sz="1800">
              <a:solidFill>
                <a:schemeClr val="lt1"/>
              </a:solidFill>
            </a:endParaRPr>
          </a:p>
          <a:p>
            <a:pPr marL="914400" lvl="0" indent="-342900" algn="l" rtl="0">
              <a:spcBef>
                <a:spcPts val="1000"/>
              </a:spcBef>
              <a:spcAft>
                <a:spcPts val="0"/>
              </a:spcAft>
              <a:buClr>
                <a:schemeClr val="lt1"/>
              </a:buClr>
              <a:buSzPts val="1800"/>
              <a:buChar char="●"/>
            </a:pPr>
            <a:r>
              <a:rPr lang="en" sz="1800">
                <a:solidFill>
                  <a:schemeClr val="lt1"/>
                </a:solidFill>
              </a:rPr>
              <a:t>Sky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Listen to the pronunciation of the words and write down how it sounds to you</a:t>
            </a:r>
            <a:endParaRPr sz="1800">
              <a:solidFill>
                <a:srgbClr val="FFFFFF"/>
              </a:solidFill>
            </a:endParaRPr>
          </a:p>
          <a:p>
            <a:pPr marL="1371600" marR="0" lvl="0" indent="0" algn="l" rtl="0">
              <a:lnSpc>
                <a:spcPct val="100000"/>
              </a:lnSpc>
              <a:spcBef>
                <a:spcPts val="1000"/>
              </a:spcBef>
              <a:spcAft>
                <a:spcPts val="0"/>
              </a:spcAft>
              <a:buNone/>
            </a:pP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59" name="Google Shape;259;p29"/>
          <p:cNvSpPr txBox="1"/>
          <p:nvPr/>
        </p:nvSpPr>
        <p:spPr>
          <a:xfrm>
            <a:off x="3907750" y="-152400"/>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Local Languages Activity</a:t>
            </a:r>
            <a:endParaRPr sz="2700" b="1">
              <a:solidFill>
                <a:srgbClr val="15064D"/>
              </a:solidFill>
            </a:endParaRPr>
          </a:p>
        </p:txBody>
      </p:sp>
      <p:pic>
        <p:nvPicPr>
          <p:cNvPr id="260" name="Google Shape;260;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61" name="Google Shape;261;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267" name="Google Shape;267;p30"/>
          <p:cNvSpPr/>
          <p:nvPr/>
        </p:nvSpPr>
        <p:spPr>
          <a:xfrm>
            <a:off x="3506525" y="1022850"/>
            <a:ext cx="5778600" cy="4812300"/>
          </a:xfrm>
          <a:prstGeom prst="rect">
            <a:avLst/>
          </a:prstGeom>
          <a:solidFill>
            <a:srgbClr val="000000">
              <a:alpha val="32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txBox="1"/>
          <p:nvPr/>
        </p:nvSpPr>
        <p:spPr>
          <a:xfrm>
            <a:off x="4781626" y="15148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Seaweeds are not plants but </a:t>
            </a:r>
            <a:r>
              <a:rPr lang="en" sz="1800" b="1">
                <a:solidFill>
                  <a:srgbClr val="FFFFFF"/>
                </a:solidFill>
              </a:rPr>
              <a:t>algae</a:t>
            </a:r>
            <a:endParaRPr sz="1800" b="1">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Seaweeds get their energy from the sun through </a:t>
            </a:r>
            <a:r>
              <a:rPr lang="en" sz="1800" b="1">
                <a:solidFill>
                  <a:srgbClr val="FFFFFF"/>
                </a:solidFill>
              </a:rPr>
              <a:t>photosynthesis</a:t>
            </a:r>
            <a:endParaRPr sz="1800" b="1">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Seaweeds absorb </a:t>
            </a:r>
            <a:r>
              <a:rPr lang="en" sz="1800" b="1">
                <a:solidFill>
                  <a:srgbClr val="FFFFFF"/>
                </a:solidFill>
              </a:rPr>
              <a:t>nutrients</a:t>
            </a:r>
            <a:r>
              <a:rPr lang="en" sz="1800">
                <a:solidFill>
                  <a:srgbClr val="FFFFFF"/>
                </a:solidFill>
              </a:rPr>
              <a:t> and </a:t>
            </a:r>
            <a:r>
              <a:rPr lang="en" sz="1800" b="1">
                <a:solidFill>
                  <a:srgbClr val="FFFFFF"/>
                </a:solidFill>
              </a:rPr>
              <a:t>carbon dioxide </a:t>
            </a:r>
            <a:r>
              <a:rPr lang="en" sz="1800">
                <a:solidFill>
                  <a:srgbClr val="FFFFFF"/>
                </a:solidFill>
              </a:rPr>
              <a:t>through photosynthesis.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Seaweeds are known as</a:t>
            </a:r>
            <a:r>
              <a:rPr lang="en" sz="1800" b="1">
                <a:solidFill>
                  <a:srgbClr val="FFFFFF"/>
                </a:solidFill>
              </a:rPr>
              <a:t> foundation species</a:t>
            </a:r>
            <a:r>
              <a:rPr lang="en" sz="1800">
                <a:solidFill>
                  <a:srgbClr val="FFFFFF"/>
                </a:solidFill>
              </a:rPr>
              <a:t> as they provide food, shelter and habitat for many other species.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are three main groups of seaweed; green, brown and red.</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69" name="Google Shape;269;p30"/>
          <p:cNvSpPr txBox="1"/>
          <p:nvPr/>
        </p:nvSpPr>
        <p:spPr>
          <a:xfrm>
            <a:off x="54522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Seaweeds</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79848" y="3"/>
            <a:ext cx="12191981" cy="6858000"/>
          </a:xfrm>
          <a:prstGeom prst="rect">
            <a:avLst/>
          </a:prstGeom>
          <a:noFill/>
          <a:ln>
            <a:noFill/>
          </a:ln>
        </p:spPr>
      </p:pic>
      <p:pic>
        <p:nvPicPr>
          <p:cNvPr id="275" name="Google Shape;275;p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1981686" y="848111"/>
            <a:ext cx="9062625" cy="5099250"/>
          </a:xfrm>
          <a:prstGeom prst="rect">
            <a:avLst/>
          </a:prstGeom>
          <a:noFill/>
          <a:ln>
            <a:noFill/>
          </a:ln>
        </p:spPr>
      </p:pic>
      <p:sp>
        <p:nvSpPr>
          <p:cNvPr id="276" name="Google Shape;276;p31"/>
          <p:cNvSpPr txBox="1">
            <a:spLocks noGrp="1"/>
          </p:cNvSpPr>
          <p:nvPr>
            <p:ph type="sldNum" idx="12"/>
          </p:nvPr>
        </p:nvSpPr>
        <p:spPr>
          <a:xfrm>
            <a:off x="8604400" y="8160533"/>
            <a:ext cx="539700" cy="983700"/>
          </a:xfrm>
          <a:prstGeom prst="rect">
            <a:avLst/>
          </a:prstGeom>
        </p:spPr>
        <p:txBody>
          <a:bodyPr spcFirstLastPara="1" wrap="square" lIns="109700" tIns="54850" rIns="109700" bIns="5485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77" name="Google Shape;277;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3" y="3980492"/>
            <a:ext cx="5114055" cy="2877500"/>
          </a:xfrm>
          <a:prstGeom prst="rect">
            <a:avLst/>
          </a:prstGeom>
          <a:noFill/>
          <a:ln>
            <a:noFill/>
          </a:ln>
        </p:spPr>
      </p:pic>
      <p:sp>
        <p:nvSpPr>
          <p:cNvPr id="278" name="Google Shape;278;p31"/>
          <p:cNvSpPr txBox="1"/>
          <p:nvPr/>
        </p:nvSpPr>
        <p:spPr>
          <a:xfrm>
            <a:off x="5677660" y="49561"/>
            <a:ext cx="39753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Brown algae</a:t>
            </a:r>
            <a:endParaRPr sz="1800" b="1">
              <a:solidFill>
                <a:srgbClr val="FFFFFF"/>
              </a:solidFill>
            </a:endParaRPr>
          </a:p>
        </p:txBody>
      </p:sp>
      <p:sp>
        <p:nvSpPr>
          <p:cNvPr id="279" name="Google Shape;279;p31"/>
          <p:cNvSpPr txBox="1"/>
          <p:nvPr/>
        </p:nvSpPr>
        <p:spPr>
          <a:xfrm>
            <a:off x="115975" y="2497300"/>
            <a:ext cx="3000000" cy="3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Red algae</a:t>
            </a:r>
            <a:endParaRPr/>
          </a:p>
        </p:txBody>
      </p:sp>
      <p:sp>
        <p:nvSpPr>
          <p:cNvPr id="280" name="Google Shape;280;p31"/>
          <p:cNvSpPr txBox="1"/>
          <p:nvPr/>
        </p:nvSpPr>
        <p:spPr>
          <a:xfrm>
            <a:off x="115975" y="5722900"/>
            <a:ext cx="3000000" cy="3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Green algae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1091</Words>
  <Application>Microsoft Office PowerPoint</Application>
  <PresentationFormat>On-screen Show (4:3)</PresentationFormat>
  <Paragraphs>128</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Calibri</vt:lpstr>
      <vt:lpstr>Helvetica Neue</vt:lpstr>
      <vt:lpstr>Roboto</vt:lpstr>
      <vt:lpstr>Arial</vt:lpstr>
      <vt:lpstr>Comfortaa</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Seaweed Solutions for Sustainable Futures</dc:title>
  <cp:lastModifiedBy>Maree Lawson (DELWP)</cp:lastModifiedBy>
  <cp:revision>3</cp:revision>
  <dcterms:modified xsi:type="dcterms:W3CDTF">2022-09-22T04:09:35Z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2022-09-22T04:09:33Z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944b2bb5-5f64-4a61-902b-af85e895f72f</vt:lpwstr>
  </property>
  <property fmtid="{D5CDD505-2E9C-101B-9397-08002B2CF9AE}" pid="8" name="MSIP_Label_4257e2ab-f512-40e2-9c9a-c64247360765_ContentBits">
    <vt:lpwstr>2</vt:lpwstr>
  </property>
</Properties>
</file>