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6"/>
    <p:sldMasterId id="2147483668" r:id="rId7"/>
  </p:sldMasterIdLst>
  <p:notesMasterIdLst>
    <p:notesMasterId r:id="rId42"/>
  </p:notesMasterIdLst>
  <p:sldIdLst>
    <p:sldId id="256" r:id="rId8"/>
    <p:sldId id="257" r:id="rId9"/>
    <p:sldId id="258" r:id="rId10"/>
    <p:sldId id="259" r:id="rId11"/>
    <p:sldId id="260" r:id="rId12"/>
    <p:sldId id="298" r:id="rId13"/>
    <p:sldId id="297" r:id="rId14"/>
    <p:sldId id="261" r:id="rId15"/>
    <p:sldId id="300" r:id="rId16"/>
    <p:sldId id="263" r:id="rId17"/>
    <p:sldId id="264" r:id="rId18"/>
    <p:sldId id="265" r:id="rId19"/>
    <p:sldId id="301" r:id="rId20"/>
    <p:sldId id="302" r:id="rId21"/>
    <p:sldId id="290" r:id="rId22"/>
    <p:sldId id="309" r:id="rId23"/>
    <p:sldId id="291" r:id="rId24"/>
    <p:sldId id="303" r:id="rId25"/>
    <p:sldId id="304" r:id="rId26"/>
    <p:sldId id="305" r:id="rId27"/>
    <p:sldId id="306" r:id="rId28"/>
    <p:sldId id="307" r:id="rId29"/>
    <p:sldId id="292" r:id="rId30"/>
    <p:sldId id="283" r:id="rId31"/>
    <p:sldId id="284" r:id="rId32"/>
    <p:sldId id="285" r:id="rId33"/>
    <p:sldId id="293" r:id="rId34"/>
    <p:sldId id="294" r:id="rId35"/>
    <p:sldId id="295" r:id="rId36"/>
    <p:sldId id="286" r:id="rId37"/>
    <p:sldId id="287" r:id="rId38"/>
    <p:sldId id="288" r:id="rId39"/>
    <p:sldId id="289" r:id="rId40"/>
    <p:sldId id="296" r:id="rId41"/>
  </p:sldIdLst>
  <p:sldSz cx="9144000" cy="6858000" type="screen4x3"/>
  <p:notesSz cx="6858000" cy="9144000"/>
  <p:embeddedFontLst>
    <p:embeddedFont>
      <p:font typeface="Aptos Narrow" panose="020B0004020202020204" pitchFamily="34" charset="0"/>
      <p:regular r:id="rId43"/>
      <p:bold r:id="rId44"/>
      <p:italic r:id="rId45"/>
      <p:boldItalic r:id="rId46"/>
    </p:embeddedFont>
    <p:embeddedFont>
      <p:font typeface="Comfortaa" panose="020B0604020202020204" charset="0"/>
      <p:regular r:id="rId47"/>
      <p:bold r:id="rId48"/>
    </p:embeddedFont>
    <p:embeddedFont>
      <p:font typeface="Comic Sans MS" panose="030F0702030302020204" pitchFamily="66" charset="0"/>
      <p:regular r:id="rId49"/>
      <p:bold r:id="rId50"/>
      <p:italic r:id="rId51"/>
      <p:boldItalic r:id="rId52"/>
    </p:embeddedFont>
    <p:embeddedFont>
      <p:font typeface="Helvetica Neue" panose="020B060402020202020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910">
          <p15:clr>
            <a:srgbClr val="9AA0A6"/>
          </p15:clr>
        </p15:guide>
        <p15:guide id="2" orient="horz" pos="26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B3AC"/>
    <a:srgbClr val="FFFFFF"/>
    <a:srgbClr val="7F6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AED153-6FF2-B557-857A-CD6A9D1D3FB8}" v="24" dt="2026-05-05T03:55:56.4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06"/>
    <p:restoredTop sz="89252" autoAdjust="0"/>
  </p:normalViewPr>
  <p:slideViewPr>
    <p:cSldViewPr snapToGrid="0">
      <p:cViewPr>
        <p:scale>
          <a:sx n="53" d="100"/>
          <a:sy n="53" d="100"/>
        </p:scale>
        <p:origin x="1364" y="24"/>
      </p:cViewPr>
      <p:guideLst>
        <p:guide pos="2910"/>
        <p:guide orient="horz" pos="2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customXml" Target="../customXml/item5.xml"/><Relationship Id="rId61" Type="http://schemas.microsoft.com/office/2016/11/relationships/changesInfo" Target="changesInfos/changesInfo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1.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12.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ya Kaartinen-Price (DEECA)" userId="S::shaya.kaartinen-price@deeca.vic.gov.au::2cbfa7c8-deea-478d-8ef3-552188cada14" providerId="AD" clId="Web-{5CAED153-6FF2-B557-857A-CD6A9D1D3FB8}"/>
    <pc:docChg chg="modSld">
      <pc:chgData name="Shaya Kaartinen-Price (DEECA)" userId="S::shaya.kaartinen-price@deeca.vic.gov.au::2cbfa7c8-deea-478d-8ef3-552188cada14" providerId="AD" clId="Web-{5CAED153-6FF2-B557-857A-CD6A9D1D3FB8}" dt="2026-05-05T03:55:56.437" v="23" actId="20577"/>
      <pc:docMkLst>
        <pc:docMk/>
      </pc:docMkLst>
      <pc:sldChg chg="modSp">
        <pc:chgData name="Shaya Kaartinen-Price (DEECA)" userId="S::shaya.kaartinen-price@deeca.vic.gov.au::2cbfa7c8-deea-478d-8ef3-552188cada14" providerId="AD" clId="Web-{5CAED153-6FF2-B557-857A-CD6A9D1D3FB8}" dt="2026-05-05T03:52:01.808" v="0" actId="1076"/>
        <pc:sldMkLst>
          <pc:docMk/>
          <pc:sldMk cId="0" sldId="261"/>
        </pc:sldMkLst>
        <pc:spChg chg="mod">
          <ac:chgData name="Shaya Kaartinen-Price (DEECA)" userId="S::shaya.kaartinen-price@deeca.vic.gov.au::2cbfa7c8-deea-478d-8ef3-552188cada14" providerId="AD" clId="Web-{5CAED153-6FF2-B557-857A-CD6A9D1D3FB8}" dt="2026-05-05T03:52:01.808" v="0" actId="1076"/>
          <ac:spMkLst>
            <pc:docMk/>
            <pc:sldMk cId="0" sldId="261"/>
            <ac:spMk id="2" creationId="{49126B06-80AC-E915-C214-D2450A157004}"/>
          </ac:spMkLst>
        </pc:spChg>
      </pc:sldChg>
      <pc:sldChg chg="modSp">
        <pc:chgData name="Shaya Kaartinen-Price (DEECA)" userId="S::shaya.kaartinen-price@deeca.vic.gov.au::2cbfa7c8-deea-478d-8ef3-552188cada14" providerId="AD" clId="Web-{5CAED153-6FF2-B557-857A-CD6A9D1D3FB8}" dt="2026-05-05T03:55:04.842" v="12" actId="1076"/>
        <pc:sldMkLst>
          <pc:docMk/>
          <pc:sldMk cId="0" sldId="285"/>
        </pc:sldMkLst>
        <pc:spChg chg="mod">
          <ac:chgData name="Shaya Kaartinen-Price (DEECA)" userId="S::shaya.kaartinen-price@deeca.vic.gov.au::2cbfa7c8-deea-478d-8ef3-552188cada14" providerId="AD" clId="Web-{5CAED153-6FF2-B557-857A-CD6A9D1D3FB8}" dt="2026-05-05T03:55:04.842" v="12" actId="1076"/>
          <ac:spMkLst>
            <pc:docMk/>
            <pc:sldMk cId="0" sldId="285"/>
            <ac:spMk id="438" creationId="{00000000-0000-0000-0000-000000000000}"/>
          </ac:spMkLst>
        </pc:spChg>
      </pc:sldChg>
      <pc:sldChg chg="modSp">
        <pc:chgData name="Shaya Kaartinen-Price (DEECA)" userId="S::shaya.kaartinen-price@deeca.vic.gov.au::2cbfa7c8-deea-478d-8ef3-552188cada14" providerId="AD" clId="Web-{5CAED153-6FF2-B557-857A-CD6A9D1D3FB8}" dt="2026-05-05T03:55:56.437" v="23" actId="20577"/>
        <pc:sldMkLst>
          <pc:docMk/>
          <pc:sldMk cId="0" sldId="296"/>
        </pc:sldMkLst>
        <pc:spChg chg="mod">
          <ac:chgData name="Shaya Kaartinen-Price (DEECA)" userId="S::shaya.kaartinen-price@deeca.vic.gov.au::2cbfa7c8-deea-478d-8ef3-552188cada14" providerId="AD" clId="Web-{5CAED153-6FF2-B557-857A-CD6A9D1D3FB8}" dt="2026-05-05T03:55:56.437" v="23" actId="20577"/>
          <ac:spMkLst>
            <pc:docMk/>
            <pc:sldMk cId="0" sldId="296"/>
            <ac:spMk id="527" creationId="{00000000-0000-0000-0000-000000000000}"/>
          </ac:spMkLst>
        </pc:spChg>
      </pc:sldChg>
      <pc:sldChg chg="modSp">
        <pc:chgData name="Shaya Kaartinen-Price (DEECA)" userId="S::shaya.kaartinen-price@deeca.vic.gov.au::2cbfa7c8-deea-478d-8ef3-552188cada14" providerId="AD" clId="Web-{5CAED153-6FF2-B557-857A-CD6A9D1D3FB8}" dt="2026-05-05T03:54:06.873" v="4"/>
        <pc:sldMkLst>
          <pc:docMk/>
          <pc:sldMk cId="2580764156" sldId="301"/>
        </pc:sldMkLst>
        <pc:spChg chg="mod">
          <ac:chgData name="Shaya Kaartinen-Price (DEECA)" userId="S::shaya.kaartinen-price@deeca.vic.gov.au::2cbfa7c8-deea-478d-8ef3-552188cada14" providerId="AD" clId="Web-{5CAED153-6FF2-B557-857A-CD6A9D1D3FB8}" dt="2026-05-05T03:54:06.873" v="4"/>
          <ac:spMkLst>
            <pc:docMk/>
            <pc:sldMk cId="2580764156" sldId="301"/>
            <ac:spMk id="307" creationId="{51E1DDB9-ED5E-C31D-CE6A-3552E6422F04}"/>
          </ac:spMkLst>
        </pc:spChg>
      </pc:sldChg>
      <pc:sldChg chg="modSp">
        <pc:chgData name="Shaya Kaartinen-Price (DEECA)" userId="S::shaya.kaartinen-price@deeca.vic.gov.au::2cbfa7c8-deea-478d-8ef3-552188cada14" providerId="AD" clId="Web-{5CAED153-6FF2-B557-857A-CD6A9D1D3FB8}" dt="2026-05-05T03:53:26.184" v="1" actId="1076"/>
        <pc:sldMkLst>
          <pc:docMk/>
          <pc:sldMk cId="3257589367" sldId="309"/>
        </pc:sldMkLst>
        <pc:spChg chg="mod">
          <ac:chgData name="Shaya Kaartinen-Price (DEECA)" userId="S::shaya.kaartinen-price@deeca.vic.gov.au::2cbfa7c8-deea-478d-8ef3-552188cada14" providerId="AD" clId="Web-{5CAED153-6FF2-B557-857A-CD6A9D1D3FB8}" dt="2026-05-05T03:53:26.184" v="1" actId="1076"/>
          <ac:spMkLst>
            <pc:docMk/>
            <pc:sldMk cId="3257589367" sldId="309"/>
            <ac:spMk id="480" creationId="{0240D854-6D4A-08C4-C463-B3699FEA73C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c992dcfc2_0_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1c992dcfc2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f3e3ac582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f3e3ac58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1c992dcfc2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1c992dcfc2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3A66C049-2BA2-50A4-98A8-E356D38A0469}"/>
            </a:ext>
          </a:extLst>
        </p:cNvPr>
        <p:cNvGrpSpPr/>
        <p:nvPr/>
      </p:nvGrpSpPr>
      <p:grpSpPr>
        <a:xfrm>
          <a:off x="0" y="0"/>
          <a:ext cx="0" cy="0"/>
          <a:chOff x="0" y="0"/>
          <a:chExt cx="0" cy="0"/>
        </a:xfrm>
      </p:grpSpPr>
      <p:sp>
        <p:nvSpPr>
          <p:cNvPr id="303" name="Google Shape;303;g11c992dcfc2_0_228:notes">
            <a:extLst>
              <a:ext uri="{FF2B5EF4-FFF2-40B4-BE49-F238E27FC236}">
                <a16:creationId xmlns:a16="http://schemas.microsoft.com/office/drawing/2014/main" id="{333B4B2E-8688-79AB-762B-D3ED3F7906AB}"/>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1c992dcfc2_0_228:notes">
            <a:extLst>
              <a:ext uri="{FF2B5EF4-FFF2-40B4-BE49-F238E27FC236}">
                <a16:creationId xmlns:a16="http://schemas.microsoft.com/office/drawing/2014/main" id="{8226E029-E8D7-5A8F-F6F1-E6DE4BC774E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9840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9370BBF1-AC45-FB7C-96C4-2523B62074D6}"/>
            </a:ext>
          </a:extLst>
        </p:cNvPr>
        <p:cNvGrpSpPr/>
        <p:nvPr/>
      </p:nvGrpSpPr>
      <p:grpSpPr>
        <a:xfrm>
          <a:off x="0" y="0"/>
          <a:ext cx="0" cy="0"/>
          <a:chOff x="0" y="0"/>
          <a:chExt cx="0" cy="0"/>
        </a:xfrm>
      </p:grpSpPr>
      <p:sp>
        <p:nvSpPr>
          <p:cNvPr id="303" name="Google Shape;303;g11c992dcfc2_0_228:notes">
            <a:extLst>
              <a:ext uri="{FF2B5EF4-FFF2-40B4-BE49-F238E27FC236}">
                <a16:creationId xmlns:a16="http://schemas.microsoft.com/office/drawing/2014/main" id="{50E35755-1117-E458-923B-6CE8A3AE2B13}"/>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1c992dcfc2_0_228:notes">
            <a:extLst>
              <a:ext uri="{FF2B5EF4-FFF2-40B4-BE49-F238E27FC236}">
                <a16:creationId xmlns:a16="http://schemas.microsoft.com/office/drawing/2014/main" id="{BB126A43-7E6D-5938-695F-F98BF86B724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0940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1c992dcfc2_0_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11c992dcfc2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a:extLst>
            <a:ext uri="{FF2B5EF4-FFF2-40B4-BE49-F238E27FC236}">
              <a16:creationId xmlns:a16="http://schemas.microsoft.com/office/drawing/2014/main" id="{8B15B865-D5A5-B1EB-09E9-D2AB047B999A}"/>
            </a:ext>
          </a:extLst>
        </p:cNvPr>
        <p:cNvGrpSpPr/>
        <p:nvPr/>
      </p:nvGrpSpPr>
      <p:grpSpPr>
        <a:xfrm>
          <a:off x="0" y="0"/>
          <a:ext cx="0" cy="0"/>
          <a:chOff x="0" y="0"/>
          <a:chExt cx="0" cy="0"/>
        </a:xfrm>
      </p:grpSpPr>
      <p:sp>
        <p:nvSpPr>
          <p:cNvPr id="476" name="Google Shape;476;g11c992dcfc2_0_140:notes">
            <a:extLst>
              <a:ext uri="{FF2B5EF4-FFF2-40B4-BE49-F238E27FC236}">
                <a16:creationId xmlns:a16="http://schemas.microsoft.com/office/drawing/2014/main" id="{34C98562-5CB7-DC22-8534-CE2A73991E3C}"/>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11c992dcfc2_0_140:notes">
            <a:extLst>
              <a:ext uri="{FF2B5EF4-FFF2-40B4-BE49-F238E27FC236}">
                <a16:creationId xmlns:a16="http://schemas.microsoft.com/office/drawing/2014/main" id="{7EE4FBDF-ACC5-75F2-7E69-6A7D1D57E0C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511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1c992dcfc2_0_2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11c992dcfc2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1c992dcfc2_0_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11c992dcfc2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1c992dcfc2_0_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11c992dcfc2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2d060af03c_0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12d060af03c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23b158ee2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23b158ee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1c992dcfc2_0_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11c992dcfc2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1c992dcfc2_0_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1c992dcfc2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11c992dcfc2_0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11c992dcfc2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1c992dcfc2_0_2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11c992dcfc2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2f58f74ee0_1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2f58f74ee0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2f58f74ee0_1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12f58f74ee0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2f58f74ee0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12f58f74ee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12f58f74ee0_1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12f58f74ee0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1c992dcfc2_0_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11c992dcfc2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2122aafb1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12122aafb15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21954c0666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21954c066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21954c0666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21954c066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a:extLst>
            <a:ext uri="{FF2B5EF4-FFF2-40B4-BE49-F238E27FC236}">
              <a16:creationId xmlns:a16="http://schemas.microsoft.com/office/drawing/2014/main" id="{D40B495A-550B-E26F-F0B4-A5960DA283B5}"/>
            </a:ext>
          </a:extLst>
        </p:cNvPr>
        <p:cNvGrpSpPr/>
        <p:nvPr/>
      </p:nvGrpSpPr>
      <p:grpSpPr>
        <a:xfrm>
          <a:off x="0" y="0"/>
          <a:ext cx="0" cy="0"/>
          <a:chOff x="0" y="0"/>
          <a:chExt cx="0" cy="0"/>
        </a:xfrm>
      </p:grpSpPr>
      <p:sp>
        <p:nvSpPr>
          <p:cNvPr id="248" name="Google Shape;248;g121225f2cf0_0_81:notes">
            <a:extLst>
              <a:ext uri="{FF2B5EF4-FFF2-40B4-BE49-F238E27FC236}">
                <a16:creationId xmlns:a16="http://schemas.microsoft.com/office/drawing/2014/main" id="{F2F7FAA4-7ABA-DFE9-08ED-9BA22845856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g121225f2cf0_0_81:notes">
            <a:extLst>
              <a:ext uri="{FF2B5EF4-FFF2-40B4-BE49-F238E27FC236}">
                <a16:creationId xmlns:a16="http://schemas.microsoft.com/office/drawing/2014/main" id="{C70F35D5-ECF2-1CB2-9E3F-CFBA1157F668}"/>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994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a:extLst>
            <a:ext uri="{FF2B5EF4-FFF2-40B4-BE49-F238E27FC236}">
              <a16:creationId xmlns:a16="http://schemas.microsoft.com/office/drawing/2014/main" id="{C29DF451-55CD-1093-9BA5-97B84EA75784}"/>
            </a:ext>
          </a:extLst>
        </p:cNvPr>
        <p:cNvGrpSpPr/>
        <p:nvPr/>
      </p:nvGrpSpPr>
      <p:grpSpPr>
        <a:xfrm>
          <a:off x="0" y="0"/>
          <a:ext cx="0" cy="0"/>
          <a:chOff x="0" y="0"/>
          <a:chExt cx="0" cy="0"/>
        </a:xfrm>
      </p:grpSpPr>
      <p:sp>
        <p:nvSpPr>
          <p:cNvPr id="239" name="Google Shape;239;g121954c0666_0_2:notes">
            <a:extLst>
              <a:ext uri="{FF2B5EF4-FFF2-40B4-BE49-F238E27FC236}">
                <a16:creationId xmlns:a16="http://schemas.microsoft.com/office/drawing/2014/main" id="{EB78B50B-9D1F-15BC-7BD1-32D30A5BB96B}"/>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21954c0666_0_2:notes">
            <a:extLst>
              <a:ext uri="{FF2B5EF4-FFF2-40B4-BE49-F238E27FC236}">
                <a16:creationId xmlns:a16="http://schemas.microsoft.com/office/drawing/2014/main" id="{4F522641-8B2A-A56E-F1D0-9DDEA9F476D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Ask the class to raise their hand and ‘vote’ on weather each ecosystem factor is biotic or abiotic – each answer will appear as you click the presentation.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*soil has living and non-living elements. Rock particles like sand and dead plant particles are not living. But all the Bacteria, fungi, tiny insects </a:t>
            </a:r>
            <a:r>
              <a:rPr lang="en-US" dirty="0" err="1"/>
              <a:t>etc</a:t>
            </a:r>
            <a:r>
              <a:rPr lang="en-US" dirty="0"/>
              <a:t> mixed in, are living. </a:t>
            </a:r>
            <a:endParaRPr dirty="0"/>
          </a:p>
        </p:txBody>
      </p:sp>
    </p:spTree>
    <p:extLst>
      <p:ext uri="{BB962C8B-B14F-4D97-AF65-F5344CB8AC3E}">
        <p14:creationId xmlns:p14="http://schemas.microsoft.com/office/powerpoint/2010/main" val="3200876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21225f2cf0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g121225f2cf0_0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f3e3ac5826_1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f3e3ac5826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G 1 Cover B 1 1">
  <p:cSld name="TITLE_1_1_1">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750"/>
            <a:ext cx="9144000" cy="2545350"/>
          </a:xfrm>
          <a:prstGeom prst="rect">
            <a:avLst/>
          </a:prstGeom>
          <a:noFill/>
          <a:ln>
            <a:noFill/>
          </a:ln>
        </p:spPr>
      </p:pic>
      <p:sp>
        <p:nvSpPr>
          <p:cNvPr id="13" name="Google Shape;13;p2"/>
          <p:cNvSpPr txBox="1"/>
          <p:nvPr/>
        </p:nvSpPr>
        <p:spPr>
          <a:xfrm>
            <a:off x="0" y="1453775"/>
            <a:ext cx="4901100" cy="449100"/>
          </a:xfrm>
          <a:prstGeom prst="rect">
            <a:avLst/>
          </a:prstGeom>
          <a:noFill/>
          <a:ln>
            <a:noFill/>
          </a:ln>
        </p:spPr>
        <p:txBody>
          <a:bodyPr spcFirstLastPara="1" wrap="square" lIns="16457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0" i="0" u="none" strike="noStrike" cap="none">
                <a:solidFill>
                  <a:srgbClr val="000000"/>
                </a:solidFill>
                <a:highlight>
                  <a:srgbClr val="FBAF33"/>
                </a:highlight>
                <a:latin typeface="Arial"/>
                <a:ea typeface="Arial"/>
                <a:cs typeface="Arial"/>
                <a:sym typeface="Arial"/>
              </a:rPr>
              <a:t>K̓TSI H̓A̓GI̓UƛA</a:t>
            </a:r>
            <a:r>
              <a:rPr lang="en" sz="1600" b="1" i="0" u="none" strike="noStrike" cap="none">
                <a:solidFill>
                  <a:srgbClr val="000000"/>
                </a:solidFill>
                <a:highlight>
                  <a:srgbClr val="FBAF33"/>
                </a:highlight>
                <a:latin typeface="Comfortaa"/>
                <a:ea typeface="Comfortaa"/>
                <a:cs typeface="Comfortaa"/>
                <a:sym typeface="Comfortaa"/>
              </a:rPr>
              <a:t> - DON’T OVERHARVEST</a:t>
            </a: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highlight>
                <a:srgbClr val="FBAF33"/>
              </a:highlight>
              <a:latin typeface="Comfortaa"/>
              <a:ea typeface="Comfortaa"/>
              <a:cs typeface="Comfortaa"/>
              <a:sym typeface="Comfortaa"/>
            </a:endParaRPr>
          </a:p>
        </p:txBody>
      </p:sp>
      <p:sp>
        <p:nvSpPr>
          <p:cNvPr id="14" name="Google Shape;14;p2"/>
          <p:cNvSpPr txBox="1"/>
          <p:nvPr/>
        </p:nvSpPr>
        <p:spPr>
          <a:xfrm>
            <a:off x="0" y="1748375"/>
            <a:ext cx="5013600" cy="796200"/>
          </a:xfrm>
          <a:prstGeom prst="rect">
            <a:avLst/>
          </a:prstGeom>
          <a:noFill/>
          <a:ln>
            <a:noFill/>
          </a:ln>
        </p:spPr>
        <p:txBody>
          <a:bodyPr spcFirstLastPara="1" wrap="square" lIns="164575" tIns="91425" rIns="91425" bIns="91425" anchor="t" anchorCtr="0">
            <a:noAutofit/>
          </a:bodyPr>
          <a:lstStyle/>
          <a:p>
            <a:pPr marL="0" marR="0" lvl="0" indent="0" algn="l" rtl="0">
              <a:lnSpc>
                <a:spcPct val="115000"/>
              </a:lnSpc>
              <a:spcBef>
                <a:spcPts val="0"/>
              </a:spcBef>
              <a:spcAft>
                <a:spcPts val="0"/>
              </a:spcAft>
              <a:buClr>
                <a:srgbClr val="000000"/>
              </a:buClr>
              <a:buSzPts val="3000"/>
              <a:buFont typeface="Arial"/>
              <a:buNone/>
            </a:pPr>
            <a:r>
              <a:rPr lang="en" sz="3000" b="1" i="0" u="none" strike="noStrike" cap="none">
                <a:solidFill>
                  <a:srgbClr val="FFFFFF"/>
                </a:solidFill>
                <a:highlight>
                  <a:srgbClr val="BA812E"/>
                </a:highlight>
                <a:latin typeface="Comfortaa"/>
                <a:ea typeface="Comfortaa"/>
                <a:cs typeface="Comfortaa"/>
                <a:sym typeface="Comfortaa"/>
              </a:rPr>
              <a:t>HERRING HANDBOOK</a:t>
            </a:r>
            <a:endParaRPr sz="3000" b="1" i="0" u="none" strike="noStrike" cap="none">
              <a:solidFill>
                <a:srgbClr val="FFFFFF"/>
              </a:solidFill>
              <a:highlight>
                <a:srgbClr val="BA812E"/>
              </a:highlight>
              <a:latin typeface="Comfortaa"/>
              <a:ea typeface="Comfortaa"/>
              <a:cs typeface="Comfortaa"/>
              <a:sym typeface="Comfortaa"/>
            </a:endParaRPr>
          </a:p>
        </p:txBody>
      </p:sp>
      <p:cxnSp>
        <p:nvCxnSpPr>
          <p:cNvPr id="15" name="Google Shape;15;p2"/>
          <p:cNvCxnSpPr/>
          <p:nvPr/>
        </p:nvCxnSpPr>
        <p:spPr>
          <a:xfrm>
            <a:off x="0" y="2544608"/>
            <a:ext cx="9146700" cy="0"/>
          </a:xfrm>
          <a:prstGeom prst="straightConnector1">
            <a:avLst/>
          </a:prstGeom>
          <a:noFill/>
          <a:ln w="9525" cap="flat" cmpd="sng">
            <a:solidFill>
              <a:srgbClr val="595959"/>
            </a:solidFill>
            <a:prstDash val="solid"/>
            <a:round/>
            <a:headEnd type="none" w="sm" len="sm"/>
            <a:tailEnd type="none" w="sm" len="sm"/>
          </a:ln>
        </p:spPr>
      </p:cxnSp>
      <p:cxnSp>
        <p:nvCxnSpPr>
          <p:cNvPr id="16" name="Google Shape;16;p2"/>
          <p:cNvCxnSpPr/>
          <p:nvPr/>
        </p:nvCxnSpPr>
        <p:spPr>
          <a:xfrm>
            <a:off x="4186350" y="2944325"/>
            <a:ext cx="0" cy="3647100"/>
          </a:xfrm>
          <a:prstGeom prst="straightConnector1">
            <a:avLst/>
          </a:prstGeom>
          <a:noFill/>
          <a:ln w="19050" cap="flat" cmpd="sng">
            <a:solidFill>
              <a:srgbClr val="FBAF33"/>
            </a:solidFill>
            <a:prstDash val="dot"/>
            <a:round/>
            <a:headEnd type="none" w="sm" len="sm"/>
            <a:tailEnd type="none" w="sm" len="sm"/>
          </a:ln>
        </p:spPr>
      </p:cxnSp>
      <p:pic>
        <p:nvPicPr>
          <p:cNvPr id="17" name="Google Shape;17;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313979" y="-9100"/>
            <a:ext cx="659400" cy="871827"/>
          </a:xfrm>
          <a:prstGeom prst="rect">
            <a:avLst/>
          </a:prstGeom>
          <a:noFill/>
          <a:ln>
            <a:noFill/>
          </a:ln>
        </p:spPr>
      </p:pic>
      <p:sp>
        <p:nvSpPr>
          <p:cNvPr id="18" name="Google Shape;18;p2"/>
          <p:cNvSpPr txBox="1"/>
          <p:nvPr/>
        </p:nvSpPr>
        <p:spPr>
          <a:xfrm>
            <a:off x="327000" y="2932075"/>
            <a:ext cx="3653100" cy="365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 sz="2600" b="1" i="0" u="none" strike="noStrike" cap="none">
                <a:solidFill>
                  <a:srgbClr val="72501D"/>
                </a:solidFill>
                <a:latin typeface="Comfortaa"/>
                <a:ea typeface="Comfortaa"/>
                <a:cs typeface="Comfortaa"/>
                <a:sym typeface="Comfortaa"/>
              </a:rPr>
              <a:t>“So much depends on herring, including us!”</a:t>
            </a:r>
            <a:endParaRPr sz="2600" b="1" i="0" u="none" strike="noStrike" cap="none">
              <a:solidFill>
                <a:srgbClr val="72501D"/>
              </a:solidFill>
              <a:latin typeface="Comfortaa"/>
              <a:ea typeface="Comfortaa"/>
              <a:cs typeface="Comfortaa"/>
              <a:sym typeface="Comfortaa"/>
            </a:endParaRPr>
          </a:p>
          <a:p>
            <a:pPr marL="0" marR="0" lvl="0" indent="0" algn="l" rtl="0">
              <a:lnSpc>
                <a:spcPct val="100000"/>
              </a:lnSpc>
              <a:spcBef>
                <a:spcPts val="0"/>
              </a:spcBef>
              <a:spcAft>
                <a:spcPts val="0"/>
              </a:spcAft>
              <a:buClr>
                <a:schemeClr val="dk1"/>
              </a:buClr>
              <a:buSzPts val="1100"/>
              <a:buFont typeface="Arial"/>
              <a:buNone/>
            </a:pPr>
            <a:r>
              <a:rPr lang="en" sz="1600" b="1" i="1" u="none" strike="noStrike" cap="none">
                <a:solidFill>
                  <a:srgbClr val="72501D"/>
                </a:solidFill>
                <a:latin typeface="Comfortaa"/>
                <a:ea typeface="Comfortaa"/>
                <a:cs typeface="Comfortaa"/>
                <a:sym typeface="Comfortaa"/>
              </a:rPr>
              <a:t>                          </a:t>
            </a:r>
            <a:r>
              <a:rPr lang="en" sz="1700" b="1" i="1" u="none" strike="noStrike" cap="none">
                <a:solidFill>
                  <a:srgbClr val="72501D"/>
                </a:solidFill>
                <a:latin typeface="Comfortaa"/>
                <a:ea typeface="Comfortaa"/>
                <a:cs typeface="Comfortaa"/>
                <a:sym typeface="Comfortaa"/>
              </a:rPr>
              <a:t>  - Jordan Wilson</a:t>
            </a:r>
            <a:endParaRPr sz="1700" b="1" i="1" u="none" strike="noStrike" cap="none">
              <a:solidFill>
                <a:srgbClr val="72501D"/>
              </a:solidFill>
              <a:latin typeface="Comfortaa"/>
              <a:ea typeface="Comfortaa"/>
              <a:cs typeface="Comfortaa"/>
              <a:sym typeface="Comfortaa"/>
            </a:endParaRPr>
          </a:p>
          <a:p>
            <a:pPr marL="45720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72501D"/>
              </a:solidFill>
              <a:latin typeface="Comfortaa"/>
              <a:ea typeface="Comfortaa"/>
              <a:cs typeface="Comfortaa"/>
              <a:sym typeface="Comfortaa"/>
            </a:endParaRPr>
          </a:p>
        </p:txBody>
      </p:sp>
      <p:sp>
        <p:nvSpPr>
          <p:cNvPr id="19" name="Google Shape;19;p2"/>
          <p:cNvSpPr/>
          <p:nvPr/>
        </p:nvSpPr>
        <p:spPr>
          <a:xfrm>
            <a:off x="54225" y="6302300"/>
            <a:ext cx="5583900" cy="449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1440">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7"/>
        <p:cNvGrpSpPr/>
        <p:nvPr/>
      </p:nvGrpSpPr>
      <p:grpSpPr>
        <a:xfrm>
          <a:off x="0" y="0"/>
          <a:ext cx="0" cy="0"/>
          <a:chOff x="0" y="0"/>
          <a:chExt cx="0" cy="0"/>
        </a:xfrm>
      </p:grpSpPr>
      <p:sp>
        <p:nvSpPr>
          <p:cNvPr id="138" name="Google Shape;138;p13"/>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39" name="Google Shape;139;p13"/>
          <p:cNvSpPr txBox="1">
            <a:spLocks noGrp="1"/>
          </p:cNvSpPr>
          <p:nvPr>
            <p:ph type="body" idx="1"/>
          </p:nvPr>
        </p:nvSpPr>
        <p:spPr>
          <a:xfrm>
            <a:off x="629698" y="1828668"/>
            <a:ext cx="7899845" cy="4358591"/>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40" name="Google Shape;140;p13"/>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1" name="Google Shape;141;p13"/>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2" name="Google Shape;142;p13"/>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3"/>
        <p:cNvGrpSpPr/>
        <p:nvPr/>
      </p:nvGrpSpPr>
      <p:grpSpPr>
        <a:xfrm>
          <a:off x="0" y="0"/>
          <a:ext cx="0" cy="0"/>
          <a:chOff x="0" y="0"/>
          <a:chExt cx="0" cy="0"/>
        </a:xfrm>
      </p:grpSpPr>
      <p:sp>
        <p:nvSpPr>
          <p:cNvPr id="144" name="Google Shape;144;p14"/>
          <p:cNvSpPr txBox="1">
            <a:spLocks noGrp="1"/>
          </p:cNvSpPr>
          <p:nvPr>
            <p:ph type="title"/>
          </p:nvPr>
        </p:nvSpPr>
        <p:spPr>
          <a:xfrm>
            <a:off x="624928" y="1712590"/>
            <a:ext cx="7899845" cy="2857492"/>
          </a:xfrm>
          <a:prstGeom prst="rect">
            <a:avLst/>
          </a:prstGeom>
          <a:noFill/>
          <a:ln>
            <a:noFill/>
          </a:ln>
        </p:spPr>
        <p:txBody>
          <a:bodyPr spcFirstLastPara="1" wrap="square" lIns="109700" tIns="54850" rIns="109700" bIns="5485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45" name="Google Shape;145;p14"/>
          <p:cNvSpPr txBox="1">
            <a:spLocks noGrp="1"/>
          </p:cNvSpPr>
          <p:nvPr>
            <p:ph type="body" idx="1"/>
          </p:nvPr>
        </p:nvSpPr>
        <p:spPr>
          <a:xfrm>
            <a:off x="624928" y="4597114"/>
            <a:ext cx="7899845" cy="1502687"/>
          </a:xfrm>
          <a:prstGeom prst="rect">
            <a:avLst/>
          </a:prstGeom>
          <a:noFill/>
          <a:ln>
            <a:noFill/>
          </a:ln>
        </p:spPr>
        <p:txBody>
          <a:bodyPr spcFirstLastPara="1" wrap="square" lIns="109700" tIns="54850" rIns="109700" bIns="5485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6" name="Google Shape;146;p14"/>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7" name="Google Shape;147;p14"/>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48" name="Google Shape;148;p14"/>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9"/>
        <p:cNvGrpSpPr/>
        <p:nvPr/>
      </p:nvGrpSpPr>
      <p:grpSpPr>
        <a:xfrm>
          <a:off x="0" y="0"/>
          <a:ext cx="0" cy="0"/>
          <a:chOff x="0" y="0"/>
          <a:chExt cx="0" cy="0"/>
        </a:xfrm>
      </p:grpSpPr>
      <p:sp>
        <p:nvSpPr>
          <p:cNvPr id="150" name="Google Shape;150;p15"/>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51" name="Google Shape;151;p15"/>
          <p:cNvSpPr txBox="1">
            <a:spLocks noGrp="1"/>
          </p:cNvSpPr>
          <p:nvPr>
            <p:ph type="body" idx="1"/>
          </p:nvPr>
        </p:nvSpPr>
        <p:spPr>
          <a:xfrm>
            <a:off x="629698" y="1828668"/>
            <a:ext cx="3892678" cy="4358591"/>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52" name="Google Shape;152;p15"/>
          <p:cNvSpPr txBox="1">
            <a:spLocks noGrp="1"/>
          </p:cNvSpPr>
          <p:nvPr>
            <p:ph type="body" idx="2"/>
          </p:nvPr>
        </p:nvSpPr>
        <p:spPr>
          <a:xfrm>
            <a:off x="4636865" y="1828668"/>
            <a:ext cx="3892678" cy="4358591"/>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53" name="Google Shape;153;p15"/>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54" name="Google Shape;154;p15"/>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55" name="Google Shape;155;p15"/>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6"/>
        <p:cNvGrpSpPr/>
        <p:nvPr/>
      </p:nvGrpSpPr>
      <p:grpSpPr>
        <a:xfrm>
          <a:off x="0" y="0"/>
          <a:ext cx="0" cy="0"/>
          <a:chOff x="0" y="0"/>
          <a:chExt cx="0" cy="0"/>
        </a:xfrm>
      </p:grpSpPr>
      <p:sp>
        <p:nvSpPr>
          <p:cNvPr id="157" name="Google Shape;157;p16"/>
          <p:cNvSpPr txBox="1">
            <a:spLocks noGrp="1"/>
          </p:cNvSpPr>
          <p:nvPr>
            <p:ph type="title"/>
          </p:nvPr>
        </p:nvSpPr>
        <p:spPr>
          <a:xfrm>
            <a:off x="630890"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58" name="Google Shape;158;p16"/>
          <p:cNvSpPr txBox="1">
            <a:spLocks noGrp="1"/>
          </p:cNvSpPr>
          <p:nvPr>
            <p:ph type="body" idx="1"/>
          </p:nvPr>
        </p:nvSpPr>
        <p:spPr>
          <a:xfrm>
            <a:off x="630892" y="1683965"/>
            <a:ext cx="3874787" cy="825286"/>
          </a:xfrm>
          <a:prstGeom prst="rect">
            <a:avLst/>
          </a:prstGeom>
          <a:noFill/>
          <a:ln>
            <a:noFill/>
          </a:ln>
        </p:spPr>
        <p:txBody>
          <a:bodyPr spcFirstLastPara="1" wrap="square" lIns="109700" tIns="54850" rIns="109700" bIns="5485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9" name="Google Shape;159;p16"/>
          <p:cNvSpPr txBox="1">
            <a:spLocks noGrp="1"/>
          </p:cNvSpPr>
          <p:nvPr>
            <p:ph type="body" idx="2"/>
          </p:nvPr>
        </p:nvSpPr>
        <p:spPr>
          <a:xfrm>
            <a:off x="630892" y="2509250"/>
            <a:ext cx="3874787" cy="3690728"/>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60" name="Google Shape;160;p16"/>
          <p:cNvSpPr txBox="1">
            <a:spLocks noGrp="1"/>
          </p:cNvSpPr>
          <p:nvPr>
            <p:ph type="body" idx="3"/>
          </p:nvPr>
        </p:nvSpPr>
        <p:spPr>
          <a:xfrm>
            <a:off x="4636866" y="1683965"/>
            <a:ext cx="3893870" cy="825286"/>
          </a:xfrm>
          <a:prstGeom prst="rect">
            <a:avLst/>
          </a:prstGeom>
          <a:noFill/>
          <a:ln>
            <a:noFill/>
          </a:ln>
        </p:spPr>
        <p:txBody>
          <a:bodyPr spcFirstLastPara="1" wrap="square" lIns="109700" tIns="54850" rIns="109700" bIns="5485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1" name="Google Shape;161;p16"/>
          <p:cNvSpPr txBox="1">
            <a:spLocks noGrp="1"/>
          </p:cNvSpPr>
          <p:nvPr>
            <p:ph type="body" idx="4"/>
          </p:nvPr>
        </p:nvSpPr>
        <p:spPr>
          <a:xfrm>
            <a:off x="4636866" y="2509250"/>
            <a:ext cx="3893870" cy="3690728"/>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62" name="Google Shape;162;p16"/>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3" name="Google Shape;163;p16"/>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4" name="Google Shape;164;p16"/>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17"/>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67" name="Google Shape;167;p17"/>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8" name="Google Shape;168;p17"/>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69" name="Google Shape;169;p17"/>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0"/>
        <p:cNvGrpSpPr/>
        <p:nvPr/>
      </p:nvGrpSpPr>
      <p:grpSpPr>
        <a:xfrm>
          <a:off x="0" y="0"/>
          <a:ext cx="0" cy="0"/>
          <a:chOff x="0" y="0"/>
          <a:chExt cx="0" cy="0"/>
        </a:xfrm>
      </p:grpSpPr>
      <p:sp>
        <p:nvSpPr>
          <p:cNvPr id="171" name="Google Shape;171;p18"/>
          <p:cNvSpPr txBox="1">
            <a:spLocks noGrp="1"/>
          </p:cNvSpPr>
          <p:nvPr>
            <p:ph type="title"/>
          </p:nvPr>
        </p:nvSpPr>
        <p:spPr>
          <a:xfrm>
            <a:off x="630890" y="457962"/>
            <a:ext cx="2954093" cy="1602868"/>
          </a:xfrm>
          <a:prstGeom prst="rect">
            <a:avLst/>
          </a:prstGeom>
          <a:noFill/>
          <a:ln>
            <a:noFill/>
          </a:ln>
        </p:spPr>
        <p:txBody>
          <a:bodyPr spcFirstLastPara="1" wrap="square" lIns="109700" tIns="54850" rIns="109700" bIns="5485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72" name="Google Shape;172;p18"/>
          <p:cNvSpPr txBox="1">
            <a:spLocks noGrp="1"/>
          </p:cNvSpPr>
          <p:nvPr>
            <p:ph type="body" idx="1"/>
          </p:nvPr>
        </p:nvSpPr>
        <p:spPr>
          <a:xfrm>
            <a:off x="3893870" y="989072"/>
            <a:ext cx="4636865" cy="4881748"/>
          </a:xfrm>
          <a:prstGeom prst="rect">
            <a:avLst/>
          </a:prstGeom>
          <a:noFill/>
          <a:ln>
            <a:noFill/>
          </a:ln>
        </p:spPr>
        <p:txBody>
          <a:bodyPr spcFirstLastPara="1" wrap="square" lIns="109700" tIns="54850" rIns="109700" bIns="5485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73" name="Google Shape;173;p18"/>
          <p:cNvSpPr txBox="1">
            <a:spLocks noGrp="1"/>
          </p:cNvSpPr>
          <p:nvPr>
            <p:ph type="body" idx="2"/>
          </p:nvPr>
        </p:nvSpPr>
        <p:spPr>
          <a:xfrm>
            <a:off x="630890" y="2060830"/>
            <a:ext cx="2954093" cy="3817940"/>
          </a:xfrm>
          <a:prstGeom prst="rect">
            <a:avLst/>
          </a:prstGeom>
          <a:noFill/>
          <a:ln>
            <a:noFill/>
          </a:ln>
        </p:spPr>
        <p:txBody>
          <a:bodyPr spcFirstLastPara="1" wrap="square" lIns="109700" tIns="54850" rIns="109700" bIns="5485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4" name="Google Shape;174;p18"/>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75" name="Google Shape;175;p18"/>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76" name="Google Shape;176;p18"/>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7"/>
        <p:cNvGrpSpPr/>
        <p:nvPr/>
      </p:nvGrpSpPr>
      <p:grpSpPr>
        <a:xfrm>
          <a:off x="0" y="0"/>
          <a:ext cx="0" cy="0"/>
          <a:chOff x="0" y="0"/>
          <a:chExt cx="0" cy="0"/>
        </a:xfrm>
      </p:grpSpPr>
      <p:sp>
        <p:nvSpPr>
          <p:cNvPr id="178" name="Google Shape;178;p19"/>
          <p:cNvSpPr txBox="1">
            <a:spLocks noGrp="1"/>
          </p:cNvSpPr>
          <p:nvPr>
            <p:ph type="title"/>
          </p:nvPr>
        </p:nvSpPr>
        <p:spPr>
          <a:xfrm>
            <a:off x="630890" y="457962"/>
            <a:ext cx="2954093" cy="1602868"/>
          </a:xfrm>
          <a:prstGeom prst="rect">
            <a:avLst/>
          </a:prstGeom>
          <a:noFill/>
          <a:ln>
            <a:noFill/>
          </a:ln>
        </p:spPr>
        <p:txBody>
          <a:bodyPr spcFirstLastPara="1" wrap="square" lIns="109700" tIns="54850" rIns="109700" bIns="5485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79" name="Google Shape;179;p19"/>
          <p:cNvSpPr>
            <a:spLocks noGrp="1"/>
          </p:cNvSpPr>
          <p:nvPr>
            <p:ph type="pic" idx="2"/>
          </p:nvPr>
        </p:nvSpPr>
        <p:spPr>
          <a:xfrm>
            <a:off x="3893870" y="989072"/>
            <a:ext cx="4636865" cy="4881748"/>
          </a:xfrm>
          <a:prstGeom prst="rect">
            <a:avLst/>
          </a:prstGeom>
          <a:noFill/>
          <a:ln>
            <a:noFill/>
          </a:ln>
        </p:spPr>
      </p:sp>
      <p:sp>
        <p:nvSpPr>
          <p:cNvPr id="180" name="Google Shape;180;p19"/>
          <p:cNvSpPr txBox="1">
            <a:spLocks noGrp="1"/>
          </p:cNvSpPr>
          <p:nvPr>
            <p:ph type="body" idx="1"/>
          </p:nvPr>
        </p:nvSpPr>
        <p:spPr>
          <a:xfrm>
            <a:off x="630890" y="2060830"/>
            <a:ext cx="2954093" cy="3817940"/>
          </a:xfrm>
          <a:prstGeom prst="rect">
            <a:avLst/>
          </a:prstGeom>
          <a:noFill/>
          <a:ln>
            <a:noFill/>
          </a:ln>
        </p:spPr>
        <p:txBody>
          <a:bodyPr spcFirstLastPara="1" wrap="square" lIns="109700" tIns="54850" rIns="109700" bIns="5485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1" name="Google Shape;181;p19"/>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2" name="Google Shape;182;p19"/>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3" name="Google Shape;183;p19"/>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4"/>
        <p:cNvGrpSpPr/>
        <p:nvPr/>
      </p:nvGrpSpPr>
      <p:grpSpPr>
        <a:xfrm>
          <a:off x="0" y="0"/>
          <a:ext cx="0" cy="0"/>
          <a:chOff x="0" y="0"/>
          <a:chExt cx="0" cy="0"/>
        </a:xfrm>
      </p:grpSpPr>
      <p:sp>
        <p:nvSpPr>
          <p:cNvPr id="185" name="Google Shape;185;p20"/>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86" name="Google Shape;186;p20"/>
          <p:cNvSpPr txBox="1">
            <a:spLocks noGrp="1"/>
          </p:cNvSpPr>
          <p:nvPr>
            <p:ph type="body" idx="1"/>
          </p:nvPr>
        </p:nvSpPr>
        <p:spPr>
          <a:xfrm rot="5400000">
            <a:off x="2400325" y="58041"/>
            <a:ext cx="4358591" cy="7899845"/>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87" name="Google Shape;187;p20"/>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8" name="Google Shape;188;p20"/>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89" name="Google Shape;189;p20"/>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0"/>
        <p:cNvGrpSpPr/>
        <p:nvPr/>
      </p:nvGrpSpPr>
      <p:grpSpPr>
        <a:xfrm>
          <a:off x="0" y="0"/>
          <a:ext cx="0" cy="0"/>
          <a:chOff x="0" y="0"/>
          <a:chExt cx="0" cy="0"/>
        </a:xfrm>
      </p:grpSpPr>
      <p:sp>
        <p:nvSpPr>
          <p:cNvPr id="191" name="Google Shape;191;p21"/>
          <p:cNvSpPr txBox="1">
            <a:spLocks noGrp="1"/>
          </p:cNvSpPr>
          <p:nvPr>
            <p:ph type="title"/>
          </p:nvPr>
        </p:nvSpPr>
        <p:spPr>
          <a:xfrm rot="5400000">
            <a:off x="4631300" y="2289015"/>
            <a:ext cx="5821524" cy="1974961"/>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2200"/>
              <a:buNone/>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92" name="Google Shape;192;p21"/>
          <p:cNvSpPr txBox="1">
            <a:spLocks noGrp="1"/>
          </p:cNvSpPr>
          <p:nvPr>
            <p:ph type="body" idx="1"/>
          </p:nvPr>
        </p:nvSpPr>
        <p:spPr>
          <a:xfrm rot="5400000">
            <a:off x="624133" y="371299"/>
            <a:ext cx="5821524" cy="5810393"/>
          </a:xfrm>
          <a:prstGeom prst="rect">
            <a:avLst/>
          </a:prstGeom>
          <a:noFill/>
          <a:ln>
            <a:noFill/>
          </a:ln>
        </p:spPr>
        <p:txBody>
          <a:bodyPr spcFirstLastPara="1" wrap="square" lIns="109700" tIns="54850" rIns="109700" bIns="54850" anchor="t" anchorCtr="0">
            <a:normAutofit/>
          </a:bodyPr>
          <a:lstStyle>
            <a:lvl1pPr marL="457200" lvl="0" indent="-368300" algn="l">
              <a:lnSpc>
                <a:spcPct val="90000"/>
              </a:lnSpc>
              <a:spcBef>
                <a:spcPts val="1000"/>
              </a:spcBef>
              <a:spcAft>
                <a:spcPts val="0"/>
              </a:spcAft>
              <a:buClr>
                <a:schemeClr val="dk1"/>
              </a:buClr>
              <a:buSzPts val="2200"/>
              <a:buChar char="•"/>
              <a:defRPr/>
            </a:lvl1pPr>
            <a:lvl2pPr marL="914400" lvl="1" indent="-368300" algn="l">
              <a:lnSpc>
                <a:spcPct val="90000"/>
              </a:lnSpc>
              <a:spcBef>
                <a:spcPts val="500"/>
              </a:spcBef>
              <a:spcAft>
                <a:spcPts val="0"/>
              </a:spcAft>
              <a:buClr>
                <a:schemeClr val="dk1"/>
              </a:buClr>
              <a:buSzPts val="2200"/>
              <a:buChar char="•"/>
              <a:defRPr/>
            </a:lvl2pPr>
            <a:lvl3pPr marL="1371600" lvl="2" indent="-368300" algn="l">
              <a:lnSpc>
                <a:spcPct val="90000"/>
              </a:lnSpc>
              <a:spcBef>
                <a:spcPts val="500"/>
              </a:spcBef>
              <a:spcAft>
                <a:spcPts val="0"/>
              </a:spcAft>
              <a:buClr>
                <a:schemeClr val="dk1"/>
              </a:buClr>
              <a:buSzPts val="2200"/>
              <a:buChar char="•"/>
              <a:defRPr/>
            </a:lvl3pPr>
            <a:lvl4pPr marL="1828800" lvl="3" indent="-368300" algn="l">
              <a:lnSpc>
                <a:spcPct val="90000"/>
              </a:lnSpc>
              <a:spcBef>
                <a:spcPts val="500"/>
              </a:spcBef>
              <a:spcAft>
                <a:spcPts val="0"/>
              </a:spcAft>
              <a:buClr>
                <a:schemeClr val="dk1"/>
              </a:buClr>
              <a:buSzPts val="2200"/>
              <a:buChar char="•"/>
              <a:defRPr/>
            </a:lvl4pPr>
            <a:lvl5pPr marL="2286000" lvl="4" indent="-368300" algn="l">
              <a:lnSpc>
                <a:spcPct val="90000"/>
              </a:lnSpc>
              <a:spcBef>
                <a:spcPts val="500"/>
              </a:spcBef>
              <a:spcAft>
                <a:spcPts val="0"/>
              </a:spcAft>
              <a:buClr>
                <a:schemeClr val="dk1"/>
              </a:buClr>
              <a:buSzPts val="2200"/>
              <a:buChar char="•"/>
              <a:defRPr/>
            </a:lvl5pPr>
            <a:lvl6pPr marL="2743200" lvl="5" indent="-368300" algn="l">
              <a:lnSpc>
                <a:spcPct val="90000"/>
              </a:lnSpc>
              <a:spcBef>
                <a:spcPts val="500"/>
              </a:spcBef>
              <a:spcAft>
                <a:spcPts val="0"/>
              </a:spcAft>
              <a:buClr>
                <a:schemeClr val="dk1"/>
              </a:buClr>
              <a:buSzPts val="2200"/>
              <a:buChar char="•"/>
              <a:defRPr/>
            </a:lvl6pPr>
            <a:lvl7pPr marL="3200400" lvl="6" indent="-368300" algn="l">
              <a:lnSpc>
                <a:spcPct val="90000"/>
              </a:lnSpc>
              <a:spcBef>
                <a:spcPts val="500"/>
              </a:spcBef>
              <a:spcAft>
                <a:spcPts val="0"/>
              </a:spcAft>
              <a:buClr>
                <a:schemeClr val="dk1"/>
              </a:buClr>
              <a:buSzPts val="2200"/>
              <a:buChar char="•"/>
              <a:defRPr/>
            </a:lvl7pPr>
            <a:lvl8pPr marL="3657600" lvl="7" indent="-368300" algn="l">
              <a:lnSpc>
                <a:spcPct val="90000"/>
              </a:lnSpc>
              <a:spcBef>
                <a:spcPts val="500"/>
              </a:spcBef>
              <a:spcAft>
                <a:spcPts val="0"/>
              </a:spcAft>
              <a:buClr>
                <a:schemeClr val="dk1"/>
              </a:buClr>
              <a:buSzPts val="2200"/>
              <a:buChar char="•"/>
              <a:defRPr/>
            </a:lvl8pPr>
            <a:lvl9pPr marL="4114800" lvl="8" indent="-368300" algn="l">
              <a:lnSpc>
                <a:spcPct val="90000"/>
              </a:lnSpc>
              <a:spcBef>
                <a:spcPts val="500"/>
              </a:spcBef>
              <a:spcAft>
                <a:spcPts val="0"/>
              </a:spcAft>
              <a:buClr>
                <a:schemeClr val="dk1"/>
              </a:buClr>
              <a:buSzPts val="2200"/>
              <a:buChar char="•"/>
              <a:defRPr/>
            </a:lvl9pPr>
          </a:lstStyle>
          <a:p>
            <a:endParaRPr/>
          </a:p>
        </p:txBody>
      </p:sp>
      <p:sp>
        <p:nvSpPr>
          <p:cNvPr id="193" name="Google Shape;193;p21"/>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94" name="Google Shape;194;p21"/>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95" name="Google Shape;195;p21"/>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31"/>
        <p:cNvGrpSpPr/>
        <p:nvPr/>
      </p:nvGrpSpPr>
      <p:grpSpPr>
        <a:xfrm>
          <a:off x="0" y="0"/>
          <a:ext cx="0" cy="0"/>
          <a:chOff x="0" y="0"/>
          <a:chExt cx="0" cy="0"/>
        </a:xfrm>
      </p:grpSpPr>
      <p:sp>
        <p:nvSpPr>
          <p:cNvPr id="132" name="Google Shape;132;p12"/>
          <p:cNvSpPr txBox="1">
            <a:spLocks noGrp="1"/>
          </p:cNvSpPr>
          <p:nvPr>
            <p:ph type="ctrTitle"/>
          </p:nvPr>
        </p:nvSpPr>
        <p:spPr>
          <a:xfrm>
            <a:off x="686944" y="1124233"/>
            <a:ext cx="7785354" cy="2391580"/>
          </a:xfrm>
          <a:prstGeom prst="rect">
            <a:avLst/>
          </a:prstGeom>
          <a:noFill/>
          <a:ln>
            <a:noFill/>
          </a:ln>
        </p:spPr>
        <p:txBody>
          <a:bodyPr spcFirstLastPara="1" wrap="square" lIns="109700" tIns="54850" rIns="109700" bIns="5485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133" name="Google Shape;133;p12"/>
          <p:cNvSpPr txBox="1">
            <a:spLocks noGrp="1"/>
          </p:cNvSpPr>
          <p:nvPr>
            <p:ph type="subTitle" idx="1"/>
          </p:nvPr>
        </p:nvSpPr>
        <p:spPr>
          <a:xfrm>
            <a:off x="1144906" y="3608041"/>
            <a:ext cx="6869430" cy="1658521"/>
          </a:xfrm>
          <a:prstGeom prst="rect">
            <a:avLst/>
          </a:prstGeom>
          <a:noFill/>
          <a:ln>
            <a:noFill/>
          </a:ln>
        </p:spPr>
        <p:txBody>
          <a:bodyPr spcFirstLastPara="1" wrap="square" lIns="109700" tIns="54850" rIns="109700" bIns="5485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4" name="Google Shape;134;p12"/>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35" name="Google Shape;135;p12"/>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dirty="0"/>
          </a:p>
        </p:txBody>
      </p:sp>
      <p:sp>
        <p:nvSpPr>
          <p:cNvPr id="136" name="Google Shape;136;p12"/>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3" name="Content Placeholder 2">
            <a:extLst>
              <a:ext uri="{FF2B5EF4-FFF2-40B4-BE49-F238E27FC236}">
                <a16:creationId xmlns:a16="http://schemas.microsoft.com/office/drawing/2014/main" id="{B0B022ED-F23B-C798-8DCA-F710F293BC33}"/>
              </a:ext>
            </a:extLst>
          </p:cNvPr>
          <p:cNvSpPr>
            <a:spLocks noGrp="1"/>
          </p:cNvSpPr>
          <p:nvPr>
            <p:ph sz="quarter" idx="13"/>
          </p:nvPr>
        </p:nvSpPr>
        <p:spPr>
          <a:xfrm>
            <a:off x="4572000" y="6732588"/>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7145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G 2A 1Q1A 1">
  <p:cSld name="SECTION_HEADER_7_2_1">
    <p:spTree>
      <p:nvGrpSpPr>
        <p:cNvPr id="1" name="Shape 20"/>
        <p:cNvGrpSpPr/>
        <p:nvPr/>
      </p:nvGrpSpPr>
      <p:grpSpPr>
        <a:xfrm>
          <a:off x="0" y="0"/>
          <a:ext cx="0" cy="0"/>
          <a:chOff x="0" y="0"/>
          <a:chExt cx="0" cy="0"/>
        </a:xfrm>
      </p:grpSpPr>
      <p:sp>
        <p:nvSpPr>
          <p:cNvPr id="21" name="Google Shape;21;p3"/>
          <p:cNvSpPr/>
          <p:nvPr/>
        </p:nvSpPr>
        <p:spPr>
          <a:xfrm>
            <a:off x="185725" y="1026450"/>
            <a:ext cx="8718000" cy="4906200"/>
          </a:xfrm>
          <a:prstGeom prst="roundRect">
            <a:avLst>
              <a:gd name="adj" fmla="val 1780"/>
            </a:avLst>
          </a:prstGeom>
          <a:solidFill>
            <a:srgbClr val="FBAF33">
              <a:alpha val="2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412650" y="1269725"/>
            <a:ext cx="8236500" cy="4374300"/>
          </a:xfrm>
          <a:prstGeom prst="rect">
            <a:avLst/>
          </a:prstGeom>
          <a:solidFill>
            <a:srgbClr val="FFFFFF"/>
          </a:solidFill>
          <a:ln>
            <a:noFill/>
          </a:ln>
          <a:effectLst>
            <a:outerShdw blurRad="57150" dist="19050" algn="bl" rotWithShape="0">
              <a:srgbClr val="B7B7B7">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 name="Google Shape;23;p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438651" y="1937126"/>
            <a:ext cx="3911099" cy="3084858"/>
          </a:xfrm>
          <a:prstGeom prst="rect">
            <a:avLst/>
          </a:prstGeom>
          <a:noFill/>
          <a:ln>
            <a:noFill/>
          </a:ln>
        </p:spPr>
      </p:pic>
      <p:cxnSp>
        <p:nvCxnSpPr>
          <p:cNvPr id="24" name="Google Shape;24;p3"/>
          <p:cNvCxnSpPr/>
          <p:nvPr/>
        </p:nvCxnSpPr>
        <p:spPr>
          <a:xfrm rot="10800000">
            <a:off x="410000" y="1758110"/>
            <a:ext cx="8253300" cy="0"/>
          </a:xfrm>
          <a:prstGeom prst="straightConnector1">
            <a:avLst/>
          </a:prstGeom>
          <a:noFill/>
          <a:ln w="19050" cap="flat" cmpd="sng">
            <a:solidFill>
              <a:srgbClr val="CFE2F3"/>
            </a:solidFill>
            <a:prstDash val="solid"/>
            <a:round/>
            <a:headEnd type="none" w="sm" len="sm"/>
            <a:tailEnd type="none" w="sm" len="sm"/>
          </a:ln>
        </p:spPr>
      </p:cxnSp>
      <p:cxnSp>
        <p:nvCxnSpPr>
          <p:cNvPr id="25" name="Google Shape;25;p3"/>
          <p:cNvCxnSpPr/>
          <p:nvPr/>
        </p:nvCxnSpPr>
        <p:spPr>
          <a:xfrm>
            <a:off x="736000" y="1283820"/>
            <a:ext cx="0" cy="4387500"/>
          </a:xfrm>
          <a:prstGeom prst="straightConnector1">
            <a:avLst/>
          </a:prstGeom>
          <a:noFill/>
          <a:ln w="19050" cap="flat" cmpd="sng">
            <a:solidFill>
              <a:srgbClr val="F4CCCC"/>
            </a:solidFill>
            <a:prstDash val="solid"/>
            <a:round/>
            <a:headEnd type="none" w="sm" len="sm"/>
            <a:tailEnd type="none" w="sm" len="sm"/>
          </a:ln>
        </p:spPr>
      </p:cxnSp>
      <p:sp>
        <p:nvSpPr>
          <p:cNvPr id="26" name="Google Shape;26;p3"/>
          <p:cNvSpPr txBox="1"/>
          <p:nvPr/>
        </p:nvSpPr>
        <p:spPr>
          <a:xfrm>
            <a:off x="6041700" y="2320300"/>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SEAL</a:t>
            </a:r>
            <a:endParaRPr sz="1000" b="1">
              <a:highlight>
                <a:srgbClr val="FFFFFF"/>
              </a:highlight>
              <a:latin typeface="Helvetica Neue"/>
              <a:ea typeface="Helvetica Neue"/>
              <a:cs typeface="Helvetica Neue"/>
              <a:sym typeface="Helvetica Neue"/>
            </a:endParaRPr>
          </a:p>
        </p:txBody>
      </p:sp>
      <p:sp>
        <p:nvSpPr>
          <p:cNvPr id="27" name="Google Shape;27;p3"/>
          <p:cNvSpPr txBox="1"/>
          <p:nvPr/>
        </p:nvSpPr>
        <p:spPr>
          <a:xfrm>
            <a:off x="6117900" y="3070388"/>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SALMON</a:t>
            </a:r>
            <a:endParaRPr sz="1000" b="1">
              <a:highlight>
                <a:srgbClr val="FFFFFF"/>
              </a:highlight>
              <a:latin typeface="Helvetica Neue"/>
              <a:ea typeface="Helvetica Neue"/>
              <a:cs typeface="Helvetica Neue"/>
              <a:sym typeface="Helvetica Neue"/>
            </a:endParaRPr>
          </a:p>
        </p:txBody>
      </p:sp>
      <p:sp>
        <p:nvSpPr>
          <p:cNvPr id="28" name="Google Shape;28;p3"/>
          <p:cNvSpPr txBox="1"/>
          <p:nvPr/>
        </p:nvSpPr>
        <p:spPr>
          <a:xfrm>
            <a:off x="4563725" y="3070400"/>
            <a:ext cx="900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SMALL FISH</a:t>
            </a:r>
            <a:endParaRPr sz="1000" b="1">
              <a:highlight>
                <a:srgbClr val="FFFFFF"/>
              </a:highlight>
              <a:latin typeface="Helvetica Neue"/>
              <a:ea typeface="Helvetica Neue"/>
              <a:cs typeface="Helvetica Neue"/>
              <a:sym typeface="Helvetica Neue"/>
            </a:endParaRPr>
          </a:p>
        </p:txBody>
      </p:sp>
      <p:sp>
        <p:nvSpPr>
          <p:cNvPr id="29" name="Google Shape;29;p3"/>
          <p:cNvSpPr txBox="1"/>
          <p:nvPr/>
        </p:nvSpPr>
        <p:spPr>
          <a:xfrm>
            <a:off x="7508538" y="3968125"/>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PLANKTON</a:t>
            </a:r>
            <a:endParaRPr sz="1000" b="1">
              <a:highlight>
                <a:srgbClr val="FFFFFF"/>
              </a:highlight>
              <a:latin typeface="Helvetica Neue"/>
              <a:ea typeface="Helvetica Neue"/>
              <a:cs typeface="Helvetica Neue"/>
              <a:sym typeface="Helvetica Neue"/>
            </a:endParaRPr>
          </a:p>
        </p:txBody>
      </p:sp>
      <p:sp>
        <p:nvSpPr>
          <p:cNvPr id="30" name="Google Shape;30;p3"/>
          <p:cNvSpPr txBox="1"/>
          <p:nvPr/>
        </p:nvSpPr>
        <p:spPr>
          <a:xfrm>
            <a:off x="5107025" y="4163400"/>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CRAB</a:t>
            </a:r>
            <a:endParaRPr sz="1000" b="1">
              <a:highlight>
                <a:srgbClr val="FFFFFF"/>
              </a:highlight>
              <a:latin typeface="Helvetica Neue"/>
              <a:ea typeface="Helvetica Neue"/>
              <a:cs typeface="Helvetica Neue"/>
              <a:sym typeface="Helvetica Neue"/>
            </a:endParaRPr>
          </a:p>
        </p:txBody>
      </p:sp>
      <p:sp>
        <p:nvSpPr>
          <p:cNvPr id="31" name="Google Shape;31;p3"/>
          <p:cNvSpPr txBox="1"/>
          <p:nvPr/>
        </p:nvSpPr>
        <p:spPr>
          <a:xfrm>
            <a:off x="6194125" y="3896688"/>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SHRIMP</a:t>
            </a:r>
            <a:endParaRPr sz="1000" b="1">
              <a:highlight>
                <a:srgbClr val="FFFFFF"/>
              </a:highlight>
              <a:latin typeface="Helvetica Neue"/>
              <a:ea typeface="Helvetica Neue"/>
              <a:cs typeface="Helvetica Neue"/>
              <a:sym typeface="Helvetica Neue"/>
            </a:endParaRPr>
          </a:p>
        </p:txBody>
      </p:sp>
      <p:sp>
        <p:nvSpPr>
          <p:cNvPr id="32" name="Google Shape;32;p3"/>
          <p:cNvSpPr txBox="1"/>
          <p:nvPr/>
        </p:nvSpPr>
        <p:spPr>
          <a:xfrm>
            <a:off x="6007025" y="4968275"/>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MUSSEL</a:t>
            </a:r>
            <a:endParaRPr sz="1000" b="1">
              <a:highlight>
                <a:srgbClr val="FFFFFF"/>
              </a:highlight>
              <a:latin typeface="Helvetica Neue"/>
              <a:ea typeface="Helvetica Neue"/>
              <a:cs typeface="Helvetica Neue"/>
              <a:sym typeface="Helvetica Neue"/>
            </a:endParaRPr>
          </a:p>
        </p:txBody>
      </p:sp>
      <p:sp>
        <p:nvSpPr>
          <p:cNvPr id="33" name="Google Shape;33;p3"/>
          <p:cNvSpPr txBox="1"/>
          <p:nvPr/>
        </p:nvSpPr>
        <p:spPr>
          <a:xfrm>
            <a:off x="7046600" y="4683275"/>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MOLLUSC</a:t>
            </a:r>
            <a:endParaRPr sz="1000" b="1">
              <a:highlight>
                <a:srgbClr val="FFFFFF"/>
              </a:highlight>
              <a:latin typeface="Helvetica Neue"/>
              <a:ea typeface="Helvetica Neue"/>
              <a:cs typeface="Helvetica Neue"/>
              <a:sym typeface="Helvetica Neue"/>
            </a:endParaRPr>
          </a:p>
        </p:txBody>
      </p:sp>
      <p:sp>
        <p:nvSpPr>
          <p:cNvPr id="34" name="Google Shape;34;p3"/>
          <p:cNvSpPr txBox="1"/>
          <p:nvPr/>
        </p:nvSpPr>
        <p:spPr>
          <a:xfrm>
            <a:off x="7508550" y="2438800"/>
            <a:ext cx="9000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highlight>
                  <a:srgbClr val="FFFFFF"/>
                </a:highlight>
                <a:latin typeface="Helvetica Neue"/>
                <a:ea typeface="Helvetica Neue"/>
                <a:cs typeface="Helvetica Neue"/>
                <a:sym typeface="Helvetica Neue"/>
              </a:rPr>
              <a:t>SUN</a:t>
            </a:r>
            <a:endParaRPr sz="1000" b="1">
              <a:highlight>
                <a:srgbClr val="FFFFFF"/>
              </a:highlight>
              <a:latin typeface="Helvetica Neue"/>
              <a:ea typeface="Helvetica Neue"/>
              <a:cs typeface="Helvetica Neue"/>
              <a:sym typeface="Helvetica Neue"/>
            </a:endParaRPr>
          </a:p>
        </p:txBody>
      </p:sp>
    </p:spTree>
  </p:cSld>
  <p:clrMapOvr>
    <a:masterClrMapping/>
  </p:clrMapOvr>
  <p:extLst>
    <p:ext uri="{DCECCB84-F9BA-43D5-87BE-67443E8EF086}">
      <p15:sldGuideLst xmlns:p15="http://schemas.microsoft.com/office/powerpoint/2012/main">
        <p15:guide id="1" orient="horz" pos="611">
          <p15:clr>
            <a:srgbClr val="FA7B17"/>
          </p15:clr>
        </p15:guide>
        <p15:guide id="2" orient="horz" pos="936">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G 2A 1Q1A 1 1">
  <p:cSld name="SECTION_HEADER_7_2_1_1">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4806450" y="1498325"/>
            <a:ext cx="4101300" cy="4475100"/>
          </a:xfrm>
          <a:prstGeom prst="rect">
            <a:avLst/>
          </a:prstGeom>
          <a:solidFill>
            <a:srgbClr val="FBAF33">
              <a:alpha val="25882"/>
            </a:srgbClr>
          </a:solidFill>
          <a:ln w="9525" cap="flat" cmpd="sng">
            <a:solidFill>
              <a:srgbClr val="FBAF33"/>
            </a:solidFill>
            <a:prstDash val="solid"/>
            <a:round/>
            <a:headEnd type="none" w="sm" len="sm"/>
            <a:tailEnd type="none" w="sm" len="sm"/>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000000"/>
              </a:buClr>
              <a:buSzPts val="1300"/>
              <a:buChar char="●"/>
              <a:defRPr sz="1300">
                <a:solidFill>
                  <a:srgbClr val="000000"/>
                </a:solidFill>
              </a:defRPr>
            </a:lvl1pPr>
            <a:lvl2pPr marL="914400" lvl="1" indent="-311150" algn="l">
              <a:lnSpc>
                <a:spcPct val="115000"/>
              </a:lnSpc>
              <a:spcBef>
                <a:spcPts val="1600"/>
              </a:spcBef>
              <a:spcAft>
                <a:spcPts val="0"/>
              </a:spcAft>
              <a:buClr>
                <a:srgbClr val="000000"/>
              </a:buClr>
              <a:buSzPts val="1300"/>
              <a:buChar char="○"/>
              <a:defRPr sz="1300">
                <a:solidFill>
                  <a:srgbClr val="000000"/>
                </a:solidFill>
              </a:defRPr>
            </a:lvl2pPr>
            <a:lvl3pPr marL="1371600" lvl="2" indent="-311150" algn="l">
              <a:lnSpc>
                <a:spcPct val="115000"/>
              </a:lnSpc>
              <a:spcBef>
                <a:spcPts val="1600"/>
              </a:spcBef>
              <a:spcAft>
                <a:spcPts val="0"/>
              </a:spcAft>
              <a:buClr>
                <a:srgbClr val="000000"/>
              </a:buClr>
              <a:buSzPts val="1300"/>
              <a:buChar char="■"/>
              <a:defRPr sz="1300">
                <a:solidFill>
                  <a:srgbClr val="000000"/>
                </a:solidFill>
              </a:defRPr>
            </a:lvl3pPr>
            <a:lvl4pPr marL="1828800" lvl="3" indent="-311150" algn="l">
              <a:lnSpc>
                <a:spcPct val="115000"/>
              </a:lnSpc>
              <a:spcBef>
                <a:spcPts val="1600"/>
              </a:spcBef>
              <a:spcAft>
                <a:spcPts val="0"/>
              </a:spcAft>
              <a:buClr>
                <a:srgbClr val="000000"/>
              </a:buClr>
              <a:buSzPts val="1300"/>
              <a:buChar char="●"/>
              <a:defRPr sz="1300">
                <a:solidFill>
                  <a:srgbClr val="000000"/>
                </a:solidFill>
              </a:defRPr>
            </a:lvl4pPr>
            <a:lvl5pPr marL="2286000" lvl="4" indent="-311150" algn="l">
              <a:lnSpc>
                <a:spcPct val="115000"/>
              </a:lnSpc>
              <a:spcBef>
                <a:spcPts val="1600"/>
              </a:spcBef>
              <a:spcAft>
                <a:spcPts val="0"/>
              </a:spcAft>
              <a:buClr>
                <a:srgbClr val="000000"/>
              </a:buClr>
              <a:buSzPts val="1300"/>
              <a:buChar char="○"/>
              <a:defRPr sz="1300">
                <a:solidFill>
                  <a:srgbClr val="000000"/>
                </a:solidFill>
              </a:defRPr>
            </a:lvl5pPr>
            <a:lvl6pPr marL="2743200" lvl="5" indent="-311150" algn="l">
              <a:lnSpc>
                <a:spcPct val="115000"/>
              </a:lnSpc>
              <a:spcBef>
                <a:spcPts val="1600"/>
              </a:spcBef>
              <a:spcAft>
                <a:spcPts val="0"/>
              </a:spcAft>
              <a:buClr>
                <a:srgbClr val="000000"/>
              </a:buClr>
              <a:buSzPts val="1300"/>
              <a:buChar char="■"/>
              <a:defRPr sz="1300">
                <a:solidFill>
                  <a:srgbClr val="000000"/>
                </a:solidFill>
              </a:defRPr>
            </a:lvl6pPr>
            <a:lvl7pPr marL="3200400" lvl="6" indent="-311150" algn="l">
              <a:lnSpc>
                <a:spcPct val="115000"/>
              </a:lnSpc>
              <a:spcBef>
                <a:spcPts val="1600"/>
              </a:spcBef>
              <a:spcAft>
                <a:spcPts val="0"/>
              </a:spcAft>
              <a:buClr>
                <a:srgbClr val="000000"/>
              </a:buClr>
              <a:buSzPts val="1300"/>
              <a:buChar char="●"/>
              <a:defRPr sz="1300">
                <a:solidFill>
                  <a:srgbClr val="000000"/>
                </a:solidFill>
              </a:defRPr>
            </a:lvl7pPr>
            <a:lvl8pPr marL="3657600" lvl="7" indent="-311150" algn="l">
              <a:lnSpc>
                <a:spcPct val="115000"/>
              </a:lnSpc>
              <a:spcBef>
                <a:spcPts val="1600"/>
              </a:spcBef>
              <a:spcAft>
                <a:spcPts val="0"/>
              </a:spcAft>
              <a:buClr>
                <a:srgbClr val="000000"/>
              </a:buClr>
              <a:buSzPts val="1300"/>
              <a:buChar char="○"/>
              <a:defRPr sz="1300">
                <a:solidFill>
                  <a:srgbClr val="000000"/>
                </a:solidFill>
              </a:defRPr>
            </a:lvl8pPr>
            <a:lvl9pPr marL="4114800" lvl="8" indent="-311150" algn="l">
              <a:lnSpc>
                <a:spcPct val="115000"/>
              </a:lnSpc>
              <a:spcBef>
                <a:spcPts val="1600"/>
              </a:spcBef>
              <a:spcAft>
                <a:spcPts val="1600"/>
              </a:spcAft>
              <a:buClr>
                <a:srgbClr val="000000"/>
              </a:buClr>
              <a:buSzPts val="1300"/>
              <a:buChar char="■"/>
              <a:defRPr sz="1300">
                <a:solidFill>
                  <a:srgbClr val="000000"/>
                </a:solidFill>
              </a:defRPr>
            </a:lvl9pPr>
          </a:lstStyle>
          <a:p>
            <a:endParaRPr/>
          </a:p>
        </p:txBody>
      </p:sp>
      <p:cxnSp>
        <p:nvCxnSpPr>
          <p:cNvPr id="37" name="Google Shape;37;p4"/>
          <p:cNvCxnSpPr/>
          <p:nvPr/>
        </p:nvCxnSpPr>
        <p:spPr>
          <a:xfrm>
            <a:off x="4561950" y="1243967"/>
            <a:ext cx="5400" cy="4729500"/>
          </a:xfrm>
          <a:prstGeom prst="straightConnector1">
            <a:avLst/>
          </a:prstGeom>
          <a:noFill/>
          <a:ln w="19050" cap="flat" cmpd="sng">
            <a:solidFill>
              <a:srgbClr val="FBAF33"/>
            </a:solidFill>
            <a:prstDash val="dot"/>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611">
          <p15:clr>
            <a:srgbClr val="FA7B17"/>
          </p15:clr>
        </p15:guide>
        <p15:guide id="2" orient="horz" pos="936">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G 2A PlannerA 3">
  <p:cSld name="SECTION_HEADER_3_3">
    <p:spTree>
      <p:nvGrpSpPr>
        <p:cNvPr id="1" name="Shape 38"/>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936">
          <p15:clr>
            <a:srgbClr val="FA7B17"/>
          </p15:clr>
        </p15:guide>
        <p15:guide id="2" orient="horz" pos="605">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G 2A PlannerA 1">
  <p:cSld name="SECTION_HEADER_3_1">
    <p:spTree>
      <p:nvGrpSpPr>
        <p:cNvPr id="1" name="Shape 39"/>
        <p:cNvGrpSpPr/>
        <p:nvPr/>
      </p:nvGrpSpPr>
      <p:grpSpPr>
        <a:xfrm>
          <a:off x="0" y="0"/>
          <a:ext cx="0" cy="0"/>
          <a:chOff x="0" y="0"/>
          <a:chExt cx="0" cy="0"/>
        </a:xfrm>
      </p:grpSpPr>
      <p:sp>
        <p:nvSpPr>
          <p:cNvPr id="40" name="Google Shape;40;p6"/>
          <p:cNvSpPr/>
          <p:nvPr/>
        </p:nvSpPr>
        <p:spPr>
          <a:xfrm>
            <a:off x="7394550" y="0"/>
            <a:ext cx="1203000" cy="68580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 name="Google Shape;41;p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1542593">
            <a:off x="1369321" y="2984458"/>
            <a:ext cx="1233683" cy="210862"/>
          </a:xfrm>
          <a:prstGeom prst="rect">
            <a:avLst/>
          </a:prstGeom>
          <a:noFill/>
          <a:ln>
            <a:noFill/>
          </a:ln>
        </p:spPr>
      </p:pic>
      <p:pic>
        <p:nvPicPr>
          <p:cNvPr id="42" name="Google Shape;42;p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3623345">
            <a:off x="1736412" y="3715760"/>
            <a:ext cx="1664578" cy="210861"/>
          </a:xfrm>
          <a:prstGeom prst="rect">
            <a:avLst/>
          </a:prstGeom>
          <a:noFill/>
          <a:ln>
            <a:noFill/>
          </a:ln>
        </p:spPr>
      </p:pic>
      <p:pic>
        <p:nvPicPr>
          <p:cNvPr id="43" name="Google Shape;43;p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3623383" flipH="1">
            <a:off x="3507908" y="3718863"/>
            <a:ext cx="1657432" cy="210858"/>
          </a:xfrm>
          <a:prstGeom prst="rect">
            <a:avLst/>
          </a:prstGeom>
          <a:noFill/>
          <a:ln>
            <a:noFill/>
          </a:ln>
        </p:spPr>
      </p:pic>
      <p:pic>
        <p:nvPicPr>
          <p:cNvPr id="44" name="Google Shape;44;p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1542593" flipH="1">
            <a:off x="4334771" y="2984458"/>
            <a:ext cx="1233683" cy="210862"/>
          </a:xfrm>
          <a:prstGeom prst="rect">
            <a:avLst/>
          </a:prstGeom>
          <a:noFill/>
          <a:ln>
            <a:noFill/>
          </a:ln>
        </p:spPr>
      </p:pic>
      <p:pic>
        <p:nvPicPr>
          <p:cNvPr id="45" name="Google Shape;45;p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5400000">
            <a:off x="3046600" y="3450441"/>
            <a:ext cx="772249" cy="228613"/>
          </a:xfrm>
          <a:prstGeom prst="rect">
            <a:avLst/>
          </a:prstGeom>
          <a:noFill/>
          <a:ln>
            <a:noFill/>
          </a:ln>
        </p:spPr>
      </p:pic>
      <p:pic>
        <p:nvPicPr>
          <p:cNvPr id="46" name="Google Shape;46;p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096371" y="1912154"/>
            <a:ext cx="717754" cy="725175"/>
          </a:xfrm>
          <a:prstGeom prst="rect">
            <a:avLst/>
          </a:prstGeom>
          <a:noFill/>
          <a:ln>
            <a:noFill/>
          </a:ln>
        </p:spPr>
      </p:pic>
      <p:pic>
        <p:nvPicPr>
          <p:cNvPr id="47" name="Google Shape;47;p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rot="-7816413" flipH="1">
            <a:off x="1096159" y="4455797"/>
            <a:ext cx="595654" cy="228612"/>
          </a:xfrm>
          <a:prstGeom prst="rect">
            <a:avLst/>
          </a:prstGeom>
          <a:noFill/>
          <a:ln>
            <a:noFill/>
          </a:ln>
        </p:spPr>
      </p:pic>
      <p:sp>
        <p:nvSpPr>
          <p:cNvPr id="48" name="Google Shape;48;p6"/>
          <p:cNvSpPr txBox="1"/>
          <p:nvPr/>
        </p:nvSpPr>
        <p:spPr>
          <a:xfrm>
            <a:off x="2706898" y="2574478"/>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Herring larvae</a:t>
            </a:r>
            <a:endParaRPr sz="1300" b="1" i="0" u="none" strike="noStrike" cap="none">
              <a:solidFill>
                <a:srgbClr val="000000"/>
              </a:solidFill>
              <a:latin typeface="Comfortaa"/>
              <a:ea typeface="Comfortaa"/>
              <a:cs typeface="Comfortaa"/>
              <a:sym typeface="Comfortaa"/>
            </a:endParaRPr>
          </a:p>
        </p:txBody>
      </p:sp>
      <p:sp>
        <p:nvSpPr>
          <p:cNvPr id="49" name="Google Shape;49;p6"/>
          <p:cNvSpPr/>
          <p:nvPr/>
        </p:nvSpPr>
        <p:spPr>
          <a:xfrm>
            <a:off x="1762725" y="483192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6"/>
          <p:cNvSpPr/>
          <p:nvPr/>
        </p:nvSpPr>
        <p:spPr>
          <a:xfrm>
            <a:off x="3279000" y="440152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6"/>
          <p:cNvSpPr/>
          <p:nvPr/>
        </p:nvSpPr>
        <p:spPr>
          <a:xfrm>
            <a:off x="4827400" y="489277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6"/>
          <p:cNvSpPr/>
          <p:nvPr/>
        </p:nvSpPr>
        <p:spPr>
          <a:xfrm>
            <a:off x="5752350" y="338362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3" name="Google Shape;53;p6"/>
          <p:cNvGrpSpPr/>
          <p:nvPr/>
        </p:nvGrpSpPr>
        <p:grpSpPr>
          <a:xfrm>
            <a:off x="213969" y="3363451"/>
            <a:ext cx="1724375" cy="822229"/>
            <a:chOff x="7133862" y="1948550"/>
            <a:chExt cx="1724375" cy="822229"/>
          </a:xfrm>
        </p:grpSpPr>
        <p:pic>
          <p:nvPicPr>
            <p:cNvPr id="54" name="Google Shape;54;p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7133862" y="1948550"/>
              <a:ext cx="1724375" cy="534525"/>
            </a:xfrm>
            <a:prstGeom prst="rect">
              <a:avLst/>
            </a:prstGeom>
            <a:noFill/>
            <a:ln>
              <a:noFill/>
            </a:ln>
          </p:spPr>
        </p:pic>
        <p:sp>
          <p:nvSpPr>
            <p:cNvPr id="55" name="Google Shape;55;p6"/>
            <p:cNvSpPr txBox="1"/>
            <p:nvPr/>
          </p:nvSpPr>
          <p:spPr>
            <a:xfrm>
              <a:off x="7236743" y="2483079"/>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highlight>
                    <a:srgbClr val="FFFFFF"/>
                  </a:highlight>
                  <a:latin typeface="Comfortaa"/>
                  <a:ea typeface="Comfortaa"/>
                  <a:cs typeface="Comfortaa"/>
                  <a:sym typeface="Comfortaa"/>
                </a:rPr>
                <a:t>Salmon</a:t>
              </a:r>
              <a:endParaRPr sz="1300" b="1" i="0" u="none" strike="noStrike" cap="none">
                <a:solidFill>
                  <a:srgbClr val="000000"/>
                </a:solidFill>
                <a:highlight>
                  <a:srgbClr val="FFFFFF"/>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000000"/>
                </a:solidFill>
                <a:highlight>
                  <a:srgbClr val="FFFFFF"/>
                </a:highlight>
                <a:latin typeface="Comfortaa"/>
                <a:ea typeface="Comfortaa"/>
                <a:cs typeface="Comfortaa"/>
                <a:sym typeface="Comfortaa"/>
              </a:endParaRPr>
            </a:p>
          </p:txBody>
        </p:sp>
      </p:grpSp>
      <p:sp>
        <p:nvSpPr>
          <p:cNvPr id="56" name="Google Shape;56;p6"/>
          <p:cNvSpPr/>
          <p:nvPr/>
        </p:nvSpPr>
        <p:spPr>
          <a:xfrm>
            <a:off x="6232675" y="103951"/>
            <a:ext cx="2817600" cy="1447200"/>
          </a:xfrm>
          <a:prstGeom prst="roundRect">
            <a:avLst>
              <a:gd name="adj" fmla="val 5459"/>
            </a:avLst>
          </a:prstGeom>
          <a:solidFill>
            <a:srgbClr val="FFFFFF"/>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400" b="0" i="0" u="none" strike="noStrike" cap="none">
                <a:solidFill>
                  <a:srgbClr val="72501D"/>
                </a:solidFill>
                <a:latin typeface="Comfortaa"/>
                <a:ea typeface="Comfortaa"/>
                <a:cs typeface="Comfortaa"/>
                <a:sym typeface="Comfortaa"/>
              </a:rPr>
              <a:t>Drag and drop each animal to its spot in the web. </a:t>
            </a:r>
            <a:endParaRPr sz="1400" b="0" i="0" u="none" strike="noStrike" cap="none">
              <a:solidFill>
                <a:srgbClr val="000000"/>
              </a:solidFill>
              <a:latin typeface="Arial"/>
              <a:ea typeface="Arial"/>
              <a:cs typeface="Arial"/>
              <a:sym typeface="Arial"/>
            </a:endParaRPr>
          </a:p>
        </p:txBody>
      </p:sp>
      <p:sp>
        <p:nvSpPr>
          <p:cNvPr id="57" name="Google Shape;57;p6"/>
          <p:cNvSpPr/>
          <p:nvPr/>
        </p:nvSpPr>
        <p:spPr>
          <a:xfrm>
            <a:off x="8245478" y="781338"/>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8" name="Google Shape;58;p6"/>
          <p:cNvGrpSpPr/>
          <p:nvPr/>
        </p:nvGrpSpPr>
        <p:grpSpPr>
          <a:xfrm>
            <a:off x="6905131" y="935024"/>
            <a:ext cx="1496700" cy="548661"/>
            <a:chOff x="7010928" y="2064161"/>
            <a:chExt cx="1496700" cy="548661"/>
          </a:xfrm>
        </p:grpSpPr>
        <p:pic>
          <p:nvPicPr>
            <p:cNvPr id="59" name="Google Shape;59;p6"/>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7236737" y="2064161"/>
              <a:ext cx="1005800" cy="311790"/>
            </a:xfrm>
            <a:prstGeom prst="rect">
              <a:avLst/>
            </a:prstGeom>
            <a:noFill/>
            <a:ln>
              <a:noFill/>
            </a:ln>
          </p:spPr>
        </p:pic>
        <p:sp>
          <p:nvSpPr>
            <p:cNvPr id="60" name="Google Shape;60;p6"/>
            <p:cNvSpPr txBox="1"/>
            <p:nvPr/>
          </p:nvSpPr>
          <p:spPr>
            <a:xfrm>
              <a:off x="7010928" y="2325122"/>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highlight>
                    <a:srgbClr val="FFFFFF"/>
                  </a:highlight>
                  <a:latin typeface="Comfortaa"/>
                  <a:ea typeface="Comfortaa"/>
                  <a:cs typeface="Comfortaa"/>
                  <a:sym typeface="Comfortaa"/>
                </a:rPr>
                <a:t>Salmon</a:t>
              </a:r>
              <a:endParaRPr sz="1000" b="1" i="0" u="none" strike="noStrike" cap="none">
                <a:solidFill>
                  <a:srgbClr val="000000"/>
                </a:solidFill>
                <a:highlight>
                  <a:srgbClr val="FFFFFF"/>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000000"/>
                </a:solidFill>
                <a:highlight>
                  <a:srgbClr val="FFFFFF"/>
                </a:highlight>
                <a:latin typeface="Comfortaa"/>
                <a:ea typeface="Comfortaa"/>
                <a:cs typeface="Comfortaa"/>
                <a:sym typeface="Comfortaa"/>
              </a:endParaRPr>
            </a:p>
          </p:txBody>
        </p:sp>
      </p:grpSp>
      <p:grpSp>
        <p:nvGrpSpPr>
          <p:cNvPr id="61" name="Google Shape;61;p6"/>
          <p:cNvGrpSpPr/>
          <p:nvPr/>
        </p:nvGrpSpPr>
        <p:grpSpPr>
          <a:xfrm>
            <a:off x="7510170" y="1034582"/>
            <a:ext cx="330237" cy="391912"/>
            <a:chOff x="3202866" y="5907827"/>
            <a:chExt cx="455374" cy="540419"/>
          </a:xfrm>
        </p:grpSpPr>
        <p:sp>
          <p:nvSpPr>
            <p:cNvPr id="62" name="Google Shape;62;p6"/>
            <p:cNvSpPr/>
            <p:nvPr/>
          </p:nvSpPr>
          <p:spPr>
            <a:xfrm>
              <a:off x="3224087" y="5907827"/>
              <a:ext cx="197100" cy="197100"/>
            </a:xfrm>
            <a:prstGeom prst="ellipse">
              <a:avLst/>
            </a:prstGeom>
            <a:solidFill>
              <a:srgbClr val="EF4225"/>
            </a:solidFill>
            <a:ln w="19050"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3" name="Google Shape;63;p6"/>
            <p:cNvGrpSpPr/>
            <p:nvPr/>
          </p:nvGrpSpPr>
          <p:grpSpPr>
            <a:xfrm rot="-1799905">
              <a:off x="3292514" y="5975624"/>
              <a:ext cx="276078" cy="432580"/>
              <a:chOff x="281875" y="4003475"/>
              <a:chExt cx="362100" cy="567365"/>
            </a:xfrm>
          </p:grpSpPr>
          <p:sp>
            <p:nvSpPr>
              <p:cNvPr id="64" name="Google Shape;64;p6"/>
              <p:cNvSpPr/>
              <p:nvPr/>
            </p:nvSpPr>
            <p:spPr>
              <a:xfrm>
                <a:off x="281875" y="4003475"/>
                <a:ext cx="362100" cy="396600"/>
              </a:xfrm>
              <a:prstGeom prst="triangle">
                <a:avLst>
                  <a:gd name="adj" fmla="val 50000"/>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6"/>
              <p:cNvSpPr/>
              <p:nvPr/>
            </p:nvSpPr>
            <p:spPr>
              <a:xfrm>
                <a:off x="423445" y="4361440"/>
                <a:ext cx="76500" cy="2094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6"/>
              <p:cNvSpPr/>
              <p:nvPr/>
            </p:nvSpPr>
            <p:spPr>
              <a:xfrm>
                <a:off x="388689" y="4269352"/>
                <a:ext cx="146700" cy="118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67" name="Google Shape;67;p6"/>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rot="834907">
            <a:off x="7582457" y="801617"/>
            <a:ext cx="806437" cy="37482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729">
          <p15:clr>
            <a:srgbClr val="FA7B17"/>
          </p15:clr>
        </p15:guide>
        <p15:guide id="2" orient="horz" pos="605">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G 2A PlannerA 2">
  <p:cSld name="SECTION_HEADER_3_2">
    <p:spTree>
      <p:nvGrpSpPr>
        <p:cNvPr id="1" name="Shape 68"/>
        <p:cNvGrpSpPr/>
        <p:nvPr/>
      </p:nvGrpSpPr>
      <p:grpSpPr>
        <a:xfrm>
          <a:off x="0" y="0"/>
          <a:ext cx="0" cy="0"/>
          <a:chOff x="0" y="0"/>
          <a:chExt cx="0" cy="0"/>
        </a:xfrm>
      </p:grpSpPr>
      <p:sp>
        <p:nvSpPr>
          <p:cNvPr id="69" name="Google Shape;69;p7"/>
          <p:cNvSpPr/>
          <p:nvPr/>
        </p:nvSpPr>
        <p:spPr>
          <a:xfrm>
            <a:off x="7394550" y="0"/>
            <a:ext cx="1203000" cy="68580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0" name="Google Shape;70;p7"/>
          <p:cNvGrpSpPr/>
          <p:nvPr/>
        </p:nvGrpSpPr>
        <p:grpSpPr>
          <a:xfrm>
            <a:off x="3139593" y="3578481"/>
            <a:ext cx="1654988" cy="805600"/>
            <a:chOff x="3933820" y="2642095"/>
            <a:chExt cx="1654988" cy="805600"/>
          </a:xfrm>
        </p:grpSpPr>
        <p:pic>
          <p:nvPicPr>
            <p:cNvPr id="71" name="Google Shape;71;p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3933820" y="2642095"/>
              <a:ext cx="1203025" cy="260850"/>
            </a:xfrm>
            <a:prstGeom prst="rect">
              <a:avLst/>
            </a:prstGeom>
            <a:noFill/>
            <a:ln>
              <a:noFill/>
            </a:ln>
          </p:spPr>
        </p:pic>
        <p:sp>
          <p:nvSpPr>
            <p:cNvPr id="72" name="Google Shape;72;p7"/>
            <p:cNvSpPr txBox="1"/>
            <p:nvPr/>
          </p:nvSpPr>
          <p:spPr>
            <a:xfrm>
              <a:off x="3939108" y="3159995"/>
              <a:ext cx="1649700" cy="28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Juvenile Herring</a:t>
              </a:r>
              <a:endParaRPr sz="1300" b="1" i="0" u="none" strike="noStrike" cap="none">
                <a:solidFill>
                  <a:srgbClr val="000000"/>
                </a:solidFill>
                <a:latin typeface="Comfortaa"/>
                <a:ea typeface="Comfortaa"/>
                <a:cs typeface="Comfortaa"/>
                <a:sym typeface="Comfortaa"/>
              </a:endParaRPr>
            </a:p>
          </p:txBody>
        </p:sp>
        <p:pic>
          <p:nvPicPr>
            <p:cNvPr id="73" name="Google Shape;73;p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4314820" y="2718295"/>
              <a:ext cx="1203025" cy="260850"/>
            </a:xfrm>
            <a:prstGeom prst="rect">
              <a:avLst/>
            </a:prstGeom>
            <a:noFill/>
            <a:ln>
              <a:noFill/>
            </a:ln>
          </p:spPr>
        </p:pic>
        <p:pic>
          <p:nvPicPr>
            <p:cNvPr id="74" name="Google Shape;74;p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flipH="1">
              <a:off x="4162420" y="2870695"/>
              <a:ext cx="1203025" cy="260850"/>
            </a:xfrm>
            <a:prstGeom prst="rect">
              <a:avLst/>
            </a:prstGeom>
            <a:noFill/>
            <a:ln>
              <a:noFill/>
            </a:ln>
          </p:spPr>
        </p:pic>
      </p:grpSp>
      <p:pic>
        <p:nvPicPr>
          <p:cNvPr id="75" name="Google Shape;75;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5400000">
            <a:off x="3523444" y="2944060"/>
            <a:ext cx="723658" cy="214228"/>
          </a:xfrm>
          <a:prstGeom prst="rect">
            <a:avLst/>
          </a:prstGeom>
          <a:noFill/>
          <a:ln>
            <a:noFill/>
          </a:ln>
        </p:spPr>
      </p:pic>
      <p:pic>
        <p:nvPicPr>
          <p:cNvPr id="76" name="Google Shape;76;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137857">
            <a:off x="2035220" y="3280292"/>
            <a:ext cx="723660" cy="214227"/>
          </a:xfrm>
          <a:prstGeom prst="rect">
            <a:avLst/>
          </a:prstGeom>
          <a:noFill/>
          <a:ln>
            <a:noFill/>
          </a:ln>
        </p:spPr>
      </p:pic>
      <p:pic>
        <p:nvPicPr>
          <p:cNvPr id="77" name="Google Shape;77;p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965772">
            <a:off x="1913107" y="2194988"/>
            <a:ext cx="1156055" cy="197595"/>
          </a:xfrm>
          <a:prstGeom prst="rect">
            <a:avLst/>
          </a:prstGeom>
          <a:noFill/>
          <a:ln>
            <a:noFill/>
          </a:ln>
        </p:spPr>
      </p:pic>
      <p:grpSp>
        <p:nvGrpSpPr>
          <p:cNvPr id="78" name="Google Shape;78;p7"/>
          <p:cNvGrpSpPr/>
          <p:nvPr/>
        </p:nvGrpSpPr>
        <p:grpSpPr>
          <a:xfrm>
            <a:off x="364362" y="2656975"/>
            <a:ext cx="1724375" cy="822229"/>
            <a:chOff x="7133862" y="1948550"/>
            <a:chExt cx="1724375" cy="822229"/>
          </a:xfrm>
        </p:grpSpPr>
        <p:pic>
          <p:nvPicPr>
            <p:cNvPr id="79" name="Google Shape;79;p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133862" y="1948550"/>
              <a:ext cx="1724375" cy="534525"/>
            </a:xfrm>
            <a:prstGeom prst="rect">
              <a:avLst/>
            </a:prstGeom>
            <a:noFill/>
            <a:ln>
              <a:noFill/>
            </a:ln>
          </p:spPr>
        </p:pic>
        <p:sp>
          <p:nvSpPr>
            <p:cNvPr id="80" name="Google Shape;80;p7"/>
            <p:cNvSpPr txBox="1"/>
            <p:nvPr/>
          </p:nvSpPr>
          <p:spPr>
            <a:xfrm>
              <a:off x="7236743" y="2483079"/>
              <a:ext cx="14967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highlight>
                    <a:srgbClr val="FFFFFF"/>
                  </a:highlight>
                  <a:latin typeface="Comfortaa"/>
                  <a:ea typeface="Comfortaa"/>
                  <a:cs typeface="Comfortaa"/>
                  <a:sym typeface="Comfortaa"/>
                </a:rPr>
                <a:t>Salmon</a:t>
              </a:r>
              <a:endParaRPr sz="1300" b="1" i="0" u="none" strike="noStrike" cap="none">
                <a:solidFill>
                  <a:srgbClr val="000000"/>
                </a:solidFill>
                <a:highlight>
                  <a:srgbClr val="FFFFFF"/>
                </a:highlight>
                <a:latin typeface="Comfortaa"/>
                <a:ea typeface="Comfortaa"/>
                <a:cs typeface="Comfortaa"/>
                <a:sym typeface="Comfortaa"/>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rgbClr val="000000"/>
                </a:solidFill>
                <a:highlight>
                  <a:srgbClr val="FFFFFF"/>
                </a:highlight>
                <a:latin typeface="Comfortaa"/>
                <a:ea typeface="Comfortaa"/>
                <a:cs typeface="Comfortaa"/>
                <a:sym typeface="Comfortaa"/>
              </a:endParaRPr>
            </a:p>
          </p:txBody>
        </p:sp>
      </p:grpSp>
      <p:pic>
        <p:nvPicPr>
          <p:cNvPr id="81" name="Google Shape;81;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137857" flipH="1">
            <a:off x="4966590" y="3280292"/>
            <a:ext cx="723660" cy="214227"/>
          </a:xfrm>
          <a:prstGeom prst="rect">
            <a:avLst/>
          </a:prstGeom>
          <a:noFill/>
          <a:ln>
            <a:noFill/>
          </a:ln>
        </p:spPr>
      </p:pic>
      <p:pic>
        <p:nvPicPr>
          <p:cNvPr id="82" name="Google Shape;82;p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965772" flipH="1">
            <a:off x="4656307" y="2194988"/>
            <a:ext cx="1156055" cy="197595"/>
          </a:xfrm>
          <a:prstGeom prst="rect">
            <a:avLst/>
          </a:prstGeom>
          <a:noFill/>
          <a:ln>
            <a:noFill/>
          </a:ln>
        </p:spPr>
      </p:pic>
      <p:pic>
        <p:nvPicPr>
          <p:cNvPr id="83" name="Google Shape;83;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9662143" flipH="1">
            <a:off x="2035220" y="4499492"/>
            <a:ext cx="723660" cy="214227"/>
          </a:xfrm>
          <a:prstGeom prst="rect">
            <a:avLst/>
          </a:prstGeom>
          <a:noFill/>
          <a:ln>
            <a:noFill/>
          </a:ln>
        </p:spPr>
      </p:pic>
      <p:pic>
        <p:nvPicPr>
          <p:cNvPr id="84" name="Google Shape;84;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9662143">
            <a:off x="4966590" y="4499492"/>
            <a:ext cx="723660" cy="214227"/>
          </a:xfrm>
          <a:prstGeom prst="rect">
            <a:avLst/>
          </a:prstGeom>
          <a:noFill/>
          <a:ln>
            <a:noFill/>
          </a:ln>
        </p:spPr>
      </p:pic>
      <p:pic>
        <p:nvPicPr>
          <p:cNvPr id="85" name="Google Shape;85;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5400000">
            <a:off x="3523444" y="4982786"/>
            <a:ext cx="723658" cy="214228"/>
          </a:xfrm>
          <a:prstGeom prst="rect">
            <a:avLst/>
          </a:prstGeom>
          <a:noFill/>
          <a:ln>
            <a:noFill/>
          </a:ln>
        </p:spPr>
      </p:pic>
      <p:pic>
        <p:nvPicPr>
          <p:cNvPr id="86" name="Google Shape;86;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6033829">
            <a:off x="1162646" y="4044390"/>
            <a:ext cx="723660" cy="214228"/>
          </a:xfrm>
          <a:prstGeom prst="rect">
            <a:avLst/>
          </a:prstGeom>
          <a:noFill/>
          <a:ln>
            <a:noFill/>
          </a:ln>
        </p:spPr>
      </p:pic>
      <p:sp>
        <p:nvSpPr>
          <p:cNvPr id="87" name="Google Shape;87;p7"/>
          <p:cNvSpPr/>
          <p:nvPr/>
        </p:nvSpPr>
        <p:spPr>
          <a:xfrm>
            <a:off x="1432050" y="49536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7"/>
          <p:cNvSpPr/>
          <p:nvPr/>
        </p:nvSpPr>
        <p:spPr>
          <a:xfrm>
            <a:off x="3709013" y="593989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7"/>
          <p:cNvSpPr/>
          <p:nvPr/>
        </p:nvSpPr>
        <p:spPr>
          <a:xfrm>
            <a:off x="5985963" y="482549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7"/>
          <p:cNvSpPr/>
          <p:nvPr/>
        </p:nvSpPr>
        <p:spPr>
          <a:xfrm>
            <a:off x="5985963" y="27490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7"/>
          <p:cNvSpPr/>
          <p:nvPr/>
        </p:nvSpPr>
        <p:spPr>
          <a:xfrm>
            <a:off x="3686475" y="175029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725">
          <p15:clr>
            <a:srgbClr val="FA7B17"/>
          </p15:clr>
        </p15:guide>
        <p15:guide id="2" orient="horz" pos="605">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G 2A PlannerA 4">
  <p:cSld name="SECTION_HEADER_3_4">
    <p:spTree>
      <p:nvGrpSpPr>
        <p:cNvPr id="1" name="Shape 92"/>
        <p:cNvGrpSpPr/>
        <p:nvPr/>
      </p:nvGrpSpPr>
      <p:grpSpPr>
        <a:xfrm>
          <a:off x="0" y="0"/>
          <a:ext cx="0" cy="0"/>
          <a:chOff x="0" y="0"/>
          <a:chExt cx="0" cy="0"/>
        </a:xfrm>
      </p:grpSpPr>
      <p:sp>
        <p:nvSpPr>
          <p:cNvPr id="93" name="Google Shape;93;p8"/>
          <p:cNvSpPr/>
          <p:nvPr/>
        </p:nvSpPr>
        <p:spPr>
          <a:xfrm>
            <a:off x="7394550" y="0"/>
            <a:ext cx="1203000" cy="6858000"/>
          </a:xfrm>
          <a:prstGeom prst="rect">
            <a:avLst/>
          </a:prstGeom>
          <a:solidFill>
            <a:srgbClr val="FFE5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8"/>
          <p:cNvSpPr txBox="1"/>
          <p:nvPr/>
        </p:nvSpPr>
        <p:spPr>
          <a:xfrm>
            <a:off x="90775" y="6323375"/>
            <a:ext cx="8519700" cy="399900"/>
          </a:xfrm>
          <a:prstGeom prst="rect">
            <a:avLst/>
          </a:prstGeom>
          <a:noFill/>
          <a:ln>
            <a:noFill/>
          </a:ln>
        </p:spPr>
        <p:txBody>
          <a:bodyPr spcFirstLastPara="1" wrap="square" lIns="73150"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1" i="0" u="none" strike="noStrike" cap="none">
                <a:solidFill>
                  <a:srgbClr val="72501D"/>
                </a:solidFill>
                <a:highlight>
                  <a:srgbClr val="FBAF33"/>
                </a:highlight>
                <a:latin typeface="Comfortaa"/>
                <a:ea typeface="Comfortaa"/>
                <a:cs typeface="Comfortaa"/>
                <a:sym typeface="Comfortaa"/>
              </a:rPr>
              <a:t>K̓TSI H̓A̓GI̓UƛA - DON’T OVER HARVEST</a:t>
            </a:r>
            <a:r>
              <a:rPr lang="en" sz="1200" b="0" i="0" u="none" strike="noStrike" cap="none">
                <a:solidFill>
                  <a:srgbClr val="72501D"/>
                </a:solidFill>
                <a:latin typeface="Comfortaa"/>
                <a:ea typeface="Comfortaa"/>
                <a:cs typeface="Comfortaa"/>
                <a:sym typeface="Comfortaa"/>
              </a:rPr>
              <a:t> </a:t>
            </a:r>
            <a:r>
              <a:rPr lang="en" sz="1200" b="1" i="0" u="none" strike="noStrike" cap="none">
                <a:solidFill>
                  <a:srgbClr val="72501D"/>
                </a:solidFill>
                <a:latin typeface="Comfortaa"/>
                <a:ea typeface="Comfortaa"/>
                <a:cs typeface="Comfortaa"/>
                <a:sym typeface="Comfortaa"/>
              </a:rPr>
              <a:t>| </a:t>
            </a:r>
            <a:r>
              <a:rPr lang="en" sz="1200" b="1" i="0" u="none" strike="noStrike" cap="none">
                <a:solidFill>
                  <a:srgbClr val="72501D"/>
                </a:solidFill>
                <a:highlight>
                  <a:srgbClr val="FFFFFF"/>
                </a:highlight>
                <a:latin typeface="Comfortaa"/>
                <a:ea typeface="Comfortaa"/>
                <a:cs typeface="Comfortaa"/>
                <a:sym typeface="Comfortaa"/>
              </a:rPr>
              <a:t>HERRING 101: </a:t>
            </a:r>
            <a:r>
              <a:rPr lang="en" sz="1200" b="1" i="0" u="none" strike="noStrike" cap="none">
                <a:solidFill>
                  <a:srgbClr val="72501D"/>
                </a:solidFill>
                <a:latin typeface="Comfortaa"/>
                <a:ea typeface="Comfortaa"/>
                <a:cs typeface="Comfortaa"/>
                <a:sym typeface="Comfortaa"/>
              </a:rPr>
              <a:t>ANSWER KEY </a:t>
            </a:r>
            <a:endParaRPr sz="1200" b="1" i="0" u="none" strike="noStrike" cap="none">
              <a:solidFill>
                <a:srgbClr val="72501D"/>
              </a:solidFill>
              <a:latin typeface="Comfortaa"/>
              <a:ea typeface="Comfortaa"/>
              <a:cs typeface="Comfortaa"/>
              <a:sym typeface="Comfortaa"/>
            </a:endParaRPr>
          </a:p>
        </p:txBody>
      </p:sp>
      <p:sp>
        <p:nvSpPr>
          <p:cNvPr id="95" name="Google Shape;95;p8"/>
          <p:cNvSpPr/>
          <p:nvPr/>
        </p:nvSpPr>
        <p:spPr>
          <a:xfrm>
            <a:off x="0" y="6215575"/>
            <a:ext cx="5703900" cy="542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6" name="Google Shape;96;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5400000">
            <a:off x="3675844" y="2715460"/>
            <a:ext cx="723658" cy="214228"/>
          </a:xfrm>
          <a:prstGeom prst="rect">
            <a:avLst/>
          </a:prstGeom>
          <a:noFill/>
          <a:ln>
            <a:noFill/>
          </a:ln>
        </p:spPr>
      </p:pic>
      <p:pic>
        <p:nvPicPr>
          <p:cNvPr id="97" name="Google Shape;97;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1137857">
            <a:off x="2187620" y="3051692"/>
            <a:ext cx="723660" cy="214227"/>
          </a:xfrm>
          <a:prstGeom prst="rect">
            <a:avLst/>
          </a:prstGeom>
          <a:noFill/>
          <a:ln>
            <a:noFill/>
          </a:ln>
        </p:spPr>
      </p:pic>
      <p:pic>
        <p:nvPicPr>
          <p:cNvPr id="98" name="Google Shape;98;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965772">
            <a:off x="2065507" y="1966388"/>
            <a:ext cx="1156055" cy="197595"/>
          </a:xfrm>
          <a:prstGeom prst="rect">
            <a:avLst/>
          </a:prstGeom>
          <a:noFill/>
          <a:ln>
            <a:noFill/>
          </a:ln>
        </p:spPr>
      </p:pic>
      <p:pic>
        <p:nvPicPr>
          <p:cNvPr id="99" name="Google Shape;99;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1137857" flipH="1">
            <a:off x="5118990" y="3051692"/>
            <a:ext cx="723660" cy="214227"/>
          </a:xfrm>
          <a:prstGeom prst="rect">
            <a:avLst/>
          </a:prstGeom>
          <a:noFill/>
          <a:ln>
            <a:noFill/>
          </a:ln>
        </p:spPr>
      </p:pic>
      <p:pic>
        <p:nvPicPr>
          <p:cNvPr id="100" name="Google Shape;100;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965772" flipH="1">
            <a:off x="4808707" y="1966388"/>
            <a:ext cx="1156055" cy="197595"/>
          </a:xfrm>
          <a:prstGeom prst="rect">
            <a:avLst/>
          </a:prstGeom>
          <a:noFill/>
          <a:ln>
            <a:noFill/>
          </a:ln>
        </p:spPr>
      </p:pic>
      <p:pic>
        <p:nvPicPr>
          <p:cNvPr id="101" name="Google Shape;101;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9662143" flipH="1">
            <a:off x="2187620" y="4270892"/>
            <a:ext cx="723660" cy="214227"/>
          </a:xfrm>
          <a:prstGeom prst="rect">
            <a:avLst/>
          </a:prstGeom>
          <a:noFill/>
          <a:ln>
            <a:noFill/>
          </a:ln>
        </p:spPr>
      </p:pic>
      <p:pic>
        <p:nvPicPr>
          <p:cNvPr id="102" name="Google Shape;102;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9662143">
            <a:off x="5118990" y="4270892"/>
            <a:ext cx="723660" cy="214227"/>
          </a:xfrm>
          <a:prstGeom prst="rect">
            <a:avLst/>
          </a:prstGeom>
          <a:noFill/>
          <a:ln>
            <a:noFill/>
          </a:ln>
        </p:spPr>
      </p:pic>
      <p:pic>
        <p:nvPicPr>
          <p:cNvPr id="103" name="Google Shape;103;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5400000">
            <a:off x="3675844" y="4754186"/>
            <a:ext cx="723658" cy="214228"/>
          </a:xfrm>
          <a:prstGeom prst="rect">
            <a:avLst/>
          </a:prstGeom>
          <a:noFill/>
          <a:ln>
            <a:noFill/>
          </a:ln>
        </p:spPr>
      </p:pic>
      <p:pic>
        <p:nvPicPr>
          <p:cNvPr id="104" name="Google Shape;104;p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6033829">
            <a:off x="1315046" y="3815790"/>
            <a:ext cx="723660" cy="214228"/>
          </a:xfrm>
          <a:prstGeom prst="rect">
            <a:avLst/>
          </a:prstGeom>
          <a:noFill/>
          <a:ln>
            <a:noFill/>
          </a:ln>
        </p:spPr>
      </p:pic>
      <p:sp>
        <p:nvSpPr>
          <p:cNvPr id="105" name="Google Shape;105;p8"/>
          <p:cNvSpPr txBox="1"/>
          <p:nvPr/>
        </p:nvSpPr>
        <p:spPr>
          <a:xfrm>
            <a:off x="3336426" y="3974975"/>
            <a:ext cx="1402500" cy="26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Herring</a:t>
            </a:r>
            <a:endParaRPr sz="1300" b="1" i="0" u="none" strike="noStrike" cap="none">
              <a:solidFill>
                <a:srgbClr val="000000"/>
              </a:solidFill>
              <a:latin typeface="Comfortaa"/>
              <a:ea typeface="Comfortaa"/>
              <a:cs typeface="Comfortaa"/>
              <a:sym typeface="Comfortaa"/>
            </a:endParaRPr>
          </a:p>
        </p:txBody>
      </p:sp>
      <p:pic>
        <p:nvPicPr>
          <p:cNvPr id="106" name="Google Shape;106;p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3226202" y="3305477"/>
            <a:ext cx="1731719" cy="528444"/>
          </a:xfrm>
          <a:prstGeom prst="rect">
            <a:avLst/>
          </a:prstGeom>
          <a:noFill/>
          <a:ln>
            <a:noFill/>
          </a:ln>
        </p:spPr>
      </p:pic>
      <p:pic>
        <p:nvPicPr>
          <p:cNvPr id="107" name="Google Shape;107;p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3083391" y="3448289"/>
            <a:ext cx="1731719" cy="528444"/>
          </a:xfrm>
          <a:prstGeom prst="rect">
            <a:avLst/>
          </a:prstGeom>
          <a:noFill/>
          <a:ln>
            <a:noFill/>
          </a:ln>
        </p:spPr>
      </p:pic>
      <p:grpSp>
        <p:nvGrpSpPr>
          <p:cNvPr id="108" name="Google Shape;108;p8"/>
          <p:cNvGrpSpPr/>
          <p:nvPr/>
        </p:nvGrpSpPr>
        <p:grpSpPr>
          <a:xfrm>
            <a:off x="898420" y="4352460"/>
            <a:ext cx="1505326" cy="1471229"/>
            <a:chOff x="886147" y="2603921"/>
            <a:chExt cx="1505326" cy="1471229"/>
          </a:xfrm>
        </p:grpSpPr>
        <p:sp>
          <p:nvSpPr>
            <p:cNvPr id="109" name="Google Shape;109;p8"/>
            <p:cNvSpPr txBox="1"/>
            <p:nvPr/>
          </p:nvSpPr>
          <p:spPr>
            <a:xfrm>
              <a:off x="1288116" y="3808150"/>
              <a:ext cx="818100" cy="26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omfortaa"/>
                  <a:ea typeface="Comfortaa"/>
                  <a:cs typeface="Comfortaa"/>
                  <a:sym typeface="Comfortaa"/>
                </a:rPr>
                <a:t>People</a:t>
              </a:r>
              <a:endParaRPr sz="1300" b="1" i="0" u="none" strike="noStrike" cap="none">
                <a:solidFill>
                  <a:srgbClr val="000000"/>
                </a:solidFill>
                <a:latin typeface="Comfortaa"/>
                <a:ea typeface="Comfortaa"/>
                <a:cs typeface="Comfortaa"/>
                <a:sym typeface="Comfortaa"/>
              </a:endParaRPr>
            </a:p>
          </p:txBody>
        </p:sp>
        <p:pic>
          <p:nvPicPr>
            <p:cNvPr id="110" name="Google Shape;110;p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86147" y="2603921"/>
              <a:ext cx="1505326" cy="1208759"/>
            </a:xfrm>
            <a:prstGeom prst="rect">
              <a:avLst/>
            </a:prstGeom>
            <a:noFill/>
            <a:ln>
              <a:noFill/>
            </a:ln>
          </p:spPr>
        </p:pic>
      </p:grpSp>
      <p:pic>
        <p:nvPicPr>
          <p:cNvPr id="111" name="Google Shape;111;p8"/>
          <p:cNvPicPr preferRelativeResize="0"/>
          <p:nvPr/>
        </p:nvPicPr>
        <p:blipFill rotWithShape="1">
          <a:blip r:embed="rId6" cstate="email">
            <a:alphaModFix amt="55000"/>
            <a:extLst>
              <a:ext uri="{28A0092B-C50C-407E-A947-70E740481C1C}">
                <a14:useLocalDpi xmlns:a14="http://schemas.microsoft.com/office/drawing/2010/main"/>
              </a:ext>
            </a:extLst>
          </a:blip>
          <a:srcRect/>
          <a:stretch/>
        </p:blipFill>
        <p:spPr>
          <a:xfrm rot="379585">
            <a:off x="9646" y="3282400"/>
            <a:ext cx="2515351" cy="3166700"/>
          </a:xfrm>
          <a:prstGeom prst="rect">
            <a:avLst/>
          </a:prstGeom>
          <a:noFill/>
          <a:ln>
            <a:noFill/>
          </a:ln>
        </p:spPr>
      </p:pic>
      <p:pic>
        <p:nvPicPr>
          <p:cNvPr id="112" name="Google Shape;112;p8"/>
          <p:cNvPicPr preferRelativeResize="0"/>
          <p:nvPr/>
        </p:nvPicPr>
        <p:blipFill rotWithShape="1">
          <a:blip r:embed="rId7" cstate="email">
            <a:alphaModFix/>
            <a:extLst>
              <a:ext uri="{28A0092B-C50C-407E-A947-70E740481C1C}">
                <a14:useLocalDpi xmlns:a14="http://schemas.microsoft.com/office/drawing/2010/main"/>
              </a:ext>
            </a:extLst>
          </a:blip>
          <a:srcRect b="-10"/>
          <a:stretch/>
        </p:blipFill>
        <p:spPr>
          <a:xfrm rot="-592548" flipH="1">
            <a:off x="2208846" y="6358365"/>
            <a:ext cx="240150" cy="214241"/>
          </a:xfrm>
          <a:prstGeom prst="rect">
            <a:avLst/>
          </a:prstGeom>
          <a:noFill/>
          <a:ln>
            <a:noFill/>
          </a:ln>
        </p:spPr>
      </p:pic>
      <p:sp>
        <p:nvSpPr>
          <p:cNvPr id="113" name="Google Shape;113;p8"/>
          <p:cNvSpPr/>
          <p:nvPr/>
        </p:nvSpPr>
        <p:spPr>
          <a:xfrm>
            <a:off x="1152750" y="25177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8"/>
          <p:cNvSpPr/>
          <p:nvPr/>
        </p:nvSpPr>
        <p:spPr>
          <a:xfrm>
            <a:off x="3838888" y="15382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8"/>
          <p:cNvSpPr/>
          <p:nvPr/>
        </p:nvSpPr>
        <p:spPr>
          <a:xfrm>
            <a:off x="6269138" y="2517740"/>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8"/>
          <p:cNvSpPr/>
          <p:nvPr/>
        </p:nvSpPr>
        <p:spPr>
          <a:xfrm>
            <a:off x="6269138" y="4534853"/>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8"/>
          <p:cNvSpPr/>
          <p:nvPr/>
        </p:nvSpPr>
        <p:spPr>
          <a:xfrm>
            <a:off x="3486388" y="5986853"/>
            <a:ext cx="352500" cy="352500"/>
          </a:xfrm>
          <a:prstGeom prst="ellipse">
            <a:avLst/>
          </a:prstGeom>
          <a:solidFill>
            <a:srgbClr val="FBAF33">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936">
          <p15:clr>
            <a:srgbClr val="FA7B17"/>
          </p15:clr>
        </p15:guide>
        <p15:guide id="2" orient="horz" pos="605">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G 2A 1Q2A">
  <p:cSld name="SECTION_HEADER_7">
    <p:spTree>
      <p:nvGrpSpPr>
        <p:cNvPr id="1" name="Shape 118"/>
        <p:cNvGrpSpPr/>
        <p:nvPr/>
      </p:nvGrpSpPr>
      <p:grpSpPr>
        <a:xfrm>
          <a:off x="0" y="0"/>
          <a:ext cx="0" cy="0"/>
          <a:chOff x="0" y="0"/>
          <a:chExt cx="0" cy="0"/>
        </a:xfrm>
      </p:grpSpPr>
      <p:sp>
        <p:nvSpPr>
          <p:cNvPr id="119" name="Google Shape;119;p9"/>
          <p:cNvSpPr txBox="1">
            <a:spLocks noGrp="1"/>
          </p:cNvSpPr>
          <p:nvPr>
            <p:ph type="body" idx="1"/>
          </p:nvPr>
        </p:nvSpPr>
        <p:spPr>
          <a:xfrm>
            <a:off x="192625" y="1498325"/>
            <a:ext cx="8715300" cy="1171800"/>
          </a:xfrm>
          <a:prstGeom prst="rect">
            <a:avLst/>
          </a:prstGeom>
          <a:solidFill>
            <a:srgbClr val="FBAF33">
              <a:alpha val="25882"/>
            </a:srgbClr>
          </a:solidFill>
          <a:ln w="9525" cap="flat" cmpd="sng">
            <a:solidFill>
              <a:srgbClr val="FBAF33"/>
            </a:solidFill>
            <a:prstDash val="solid"/>
            <a:round/>
            <a:headEnd type="none" w="sm" len="sm"/>
            <a:tailEnd type="none" w="sm" len="sm"/>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000000"/>
              </a:buClr>
              <a:buSzPts val="1300"/>
              <a:buChar char="●"/>
              <a:defRPr sz="1300">
                <a:solidFill>
                  <a:srgbClr val="000000"/>
                </a:solidFill>
              </a:defRPr>
            </a:lvl1pPr>
            <a:lvl2pPr marL="914400" lvl="1" indent="-311150" algn="l">
              <a:lnSpc>
                <a:spcPct val="115000"/>
              </a:lnSpc>
              <a:spcBef>
                <a:spcPts val="1600"/>
              </a:spcBef>
              <a:spcAft>
                <a:spcPts val="0"/>
              </a:spcAft>
              <a:buClr>
                <a:srgbClr val="000000"/>
              </a:buClr>
              <a:buSzPts val="1300"/>
              <a:buChar char="○"/>
              <a:defRPr sz="1300">
                <a:solidFill>
                  <a:srgbClr val="000000"/>
                </a:solidFill>
              </a:defRPr>
            </a:lvl2pPr>
            <a:lvl3pPr marL="1371600" lvl="2" indent="-311150" algn="l">
              <a:lnSpc>
                <a:spcPct val="115000"/>
              </a:lnSpc>
              <a:spcBef>
                <a:spcPts val="1600"/>
              </a:spcBef>
              <a:spcAft>
                <a:spcPts val="0"/>
              </a:spcAft>
              <a:buClr>
                <a:srgbClr val="000000"/>
              </a:buClr>
              <a:buSzPts val="1300"/>
              <a:buChar char="■"/>
              <a:defRPr sz="1300">
                <a:solidFill>
                  <a:srgbClr val="000000"/>
                </a:solidFill>
              </a:defRPr>
            </a:lvl3pPr>
            <a:lvl4pPr marL="1828800" lvl="3" indent="-311150" algn="l">
              <a:lnSpc>
                <a:spcPct val="115000"/>
              </a:lnSpc>
              <a:spcBef>
                <a:spcPts val="1600"/>
              </a:spcBef>
              <a:spcAft>
                <a:spcPts val="0"/>
              </a:spcAft>
              <a:buClr>
                <a:srgbClr val="000000"/>
              </a:buClr>
              <a:buSzPts val="1300"/>
              <a:buChar char="●"/>
              <a:defRPr sz="1300">
                <a:solidFill>
                  <a:srgbClr val="000000"/>
                </a:solidFill>
              </a:defRPr>
            </a:lvl4pPr>
            <a:lvl5pPr marL="2286000" lvl="4" indent="-311150" algn="l">
              <a:lnSpc>
                <a:spcPct val="115000"/>
              </a:lnSpc>
              <a:spcBef>
                <a:spcPts val="1600"/>
              </a:spcBef>
              <a:spcAft>
                <a:spcPts val="0"/>
              </a:spcAft>
              <a:buClr>
                <a:srgbClr val="000000"/>
              </a:buClr>
              <a:buSzPts val="1300"/>
              <a:buChar char="○"/>
              <a:defRPr sz="1300">
                <a:solidFill>
                  <a:srgbClr val="000000"/>
                </a:solidFill>
              </a:defRPr>
            </a:lvl5pPr>
            <a:lvl6pPr marL="2743200" lvl="5" indent="-311150" algn="l">
              <a:lnSpc>
                <a:spcPct val="115000"/>
              </a:lnSpc>
              <a:spcBef>
                <a:spcPts val="1600"/>
              </a:spcBef>
              <a:spcAft>
                <a:spcPts val="0"/>
              </a:spcAft>
              <a:buClr>
                <a:srgbClr val="000000"/>
              </a:buClr>
              <a:buSzPts val="1300"/>
              <a:buChar char="■"/>
              <a:defRPr sz="1300">
                <a:solidFill>
                  <a:srgbClr val="000000"/>
                </a:solidFill>
              </a:defRPr>
            </a:lvl6pPr>
            <a:lvl7pPr marL="3200400" lvl="6" indent="-311150" algn="l">
              <a:lnSpc>
                <a:spcPct val="115000"/>
              </a:lnSpc>
              <a:spcBef>
                <a:spcPts val="1600"/>
              </a:spcBef>
              <a:spcAft>
                <a:spcPts val="0"/>
              </a:spcAft>
              <a:buClr>
                <a:srgbClr val="000000"/>
              </a:buClr>
              <a:buSzPts val="1300"/>
              <a:buChar char="●"/>
              <a:defRPr sz="1300">
                <a:solidFill>
                  <a:srgbClr val="000000"/>
                </a:solidFill>
              </a:defRPr>
            </a:lvl7pPr>
            <a:lvl8pPr marL="3657600" lvl="7" indent="-311150" algn="l">
              <a:lnSpc>
                <a:spcPct val="115000"/>
              </a:lnSpc>
              <a:spcBef>
                <a:spcPts val="1600"/>
              </a:spcBef>
              <a:spcAft>
                <a:spcPts val="0"/>
              </a:spcAft>
              <a:buClr>
                <a:srgbClr val="000000"/>
              </a:buClr>
              <a:buSzPts val="1300"/>
              <a:buChar char="○"/>
              <a:defRPr sz="1300">
                <a:solidFill>
                  <a:srgbClr val="000000"/>
                </a:solidFill>
              </a:defRPr>
            </a:lvl8pPr>
            <a:lvl9pPr marL="4114800" lvl="8" indent="-311150" algn="l">
              <a:lnSpc>
                <a:spcPct val="115000"/>
              </a:lnSpc>
              <a:spcBef>
                <a:spcPts val="1600"/>
              </a:spcBef>
              <a:spcAft>
                <a:spcPts val="1600"/>
              </a:spcAft>
              <a:buClr>
                <a:srgbClr val="000000"/>
              </a:buClr>
              <a:buSzPts val="1300"/>
              <a:buChar char="■"/>
              <a:defRPr sz="1300">
                <a:solidFill>
                  <a:srgbClr val="000000"/>
                </a:solidFill>
              </a:defRPr>
            </a:lvl9pPr>
          </a:lstStyle>
          <a:p>
            <a:endParaRPr/>
          </a:p>
        </p:txBody>
      </p:sp>
      <p:sp>
        <p:nvSpPr>
          <p:cNvPr id="120" name="Google Shape;120;p9"/>
          <p:cNvSpPr txBox="1">
            <a:spLocks noGrp="1"/>
          </p:cNvSpPr>
          <p:nvPr>
            <p:ph type="body" idx="2"/>
          </p:nvPr>
        </p:nvSpPr>
        <p:spPr>
          <a:xfrm>
            <a:off x="192625" y="2902275"/>
            <a:ext cx="8715300" cy="3065400"/>
          </a:xfrm>
          <a:prstGeom prst="rect">
            <a:avLst/>
          </a:prstGeom>
          <a:solidFill>
            <a:srgbClr val="FBAF33">
              <a:alpha val="25882"/>
            </a:srgbClr>
          </a:solidFill>
          <a:ln w="9525" cap="flat" cmpd="sng">
            <a:solidFill>
              <a:srgbClr val="FBAF33"/>
            </a:solidFill>
            <a:prstDash val="solid"/>
            <a:round/>
            <a:headEnd type="none" w="sm" len="sm"/>
            <a:tailEnd type="none" w="sm" len="sm"/>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000000"/>
              </a:buClr>
              <a:buSzPts val="1300"/>
              <a:buChar char="●"/>
              <a:defRPr sz="1300">
                <a:solidFill>
                  <a:srgbClr val="000000"/>
                </a:solidFill>
              </a:defRPr>
            </a:lvl1pPr>
            <a:lvl2pPr marL="914400" lvl="1" indent="-311150" algn="l">
              <a:lnSpc>
                <a:spcPct val="115000"/>
              </a:lnSpc>
              <a:spcBef>
                <a:spcPts val="1600"/>
              </a:spcBef>
              <a:spcAft>
                <a:spcPts val="0"/>
              </a:spcAft>
              <a:buClr>
                <a:srgbClr val="000000"/>
              </a:buClr>
              <a:buSzPts val="1300"/>
              <a:buChar char="○"/>
              <a:defRPr sz="1300">
                <a:solidFill>
                  <a:srgbClr val="000000"/>
                </a:solidFill>
              </a:defRPr>
            </a:lvl2pPr>
            <a:lvl3pPr marL="1371600" lvl="2" indent="-311150" algn="l">
              <a:lnSpc>
                <a:spcPct val="115000"/>
              </a:lnSpc>
              <a:spcBef>
                <a:spcPts val="1600"/>
              </a:spcBef>
              <a:spcAft>
                <a:spcPts val="0"/>
              </a:spcAft>
              <a:buClr>
                <a:srgbClr val="000000"/>
              </a:buClr>
              <a:buSzPts val="1300"/>
              <a:buChar char="■"/>
              <a:defRPr sz="1300">
                <a:solidFill>
                  <a:srgbClr val="000000"/>
                </a:solidFill>
              </a:defRPr>
            </a:lvl3pPr>
            <a:lvl4pPr marL="1828800" lvl="3" indent="-311150" algn="l">
              <a:lnSpc>
                <a:spcPct val="115000"/>
              </a:lnSpc>
              <a:spcBef>
                <a:spcPts val="1600"/>
              </a:spcBef>
              <a:spcAft>
                <a:spcPts val="0"/>
              </a:spcAft>
              <a:buClr>
                <a:srgbClr val="000000"/>
              </a:buClr>
              <a:buSzPts val="1300"/>
              <a:buChar char="●"/>
              <a:defRPr sz="1300">
                <a:solidFill>
                  <a:srgbClr val="000000"/>
                </a:solidFill>
              </a:defRPr>
            </a:lvl4pPr>
            <a:lvl5pPr marL="2286000" lvl="4" indent="-311150" algn="l">
              <a:lnSpc>
                <a:spcPct val="115000"/>
              </a:lnSpc>
              <a:spcBef>
                <a:spcPts val="1600"/>
              </a:spcBef>
              <a:spcAft>
                <a:spcPts val="0"/>
              </a:spcAft>
              <a:buClr>
                <a:srgbClr val="000000"/>
              </a:buClr>
              <a:buSzPts val="1300"/>
              <a:buChar char="○"/>
              <a:defRPr sz="1300">
                <a:solidFill>
                  <a:srgbClr val="000000"/>
                </a:solidFill>
              </a:defRPr>
            </a:lvl5pPr>
            <a:lvl6pPr marL="2743200" lvl="5" indent="-311150" algn="l">
              <a:lnSpc>
                <a:spcPct val="115000"/>
              </a:lnSpc>
              <a:spcBef>
                <a:spcPts val="1600"/>
              </a:spcBef>
              <a:spcAft>
                <a:spcPts val="0"/>
              </a:spcAft>
              <a:buClr>
                <a:srgbClr val="000000"/>
              </a:buClr>
              <a:buSzPts val="1300"/>
              <a:buChar char="■"/>
              <a:defRPr sz="1300">
                <a:solidFill>
                  <a:srgbClr val="000000"/>
                </a:solidFill>
              </a:defRPr>
            </a:lvl6pPr>
            <a:lvl7pPr marL="3200400" lvl="6" indent="-311150" algn="l">
              <a:lnSpc>
                <a:spcPct val="115000"/>
              </a:lnSpc>
              <a:spcBef>
                <a:spcPts val="1600"/>
              </a:spcBef>
              <a:spcAft>
                <a:spcPts val="0"/>
              </a:spcAft>
              <a:buClr>
                <a:srgbClr val="000000"/>
              </a:buClr>
              <a:buSzPts val="1300"/>
              <a:buChar char="●"/>
              <a:defRPr sz="1300">
                <a:solidFill>
                  <a:srgbClr val="000000"/>
                </a:solidFill>
              </a:defRPr>
            </a:lvl7pPr>
            <a:lvl8pPr marL="3657600" lvl="7" indent="-311150" algn="l">
              <a:lnSpc>
                <a:spcPct val="115000"/>
              </a:lnSpc>
              <a:spcBef>
                <a:spcPts val="1600"/>
              </a:spcBef>
              <a:spcAft>
                <a:spcPts val="0"/>
              </a:spcAft>
              <a:buClr>
                <a:srgbClr val="000000"/>
              </a:buClr>
              <a:buSzPts val="1300"/>
              <a:buChar char="○"/>
              <a:defRPr sz="1300">
                <a:solidFill>
                  <a:srgbClr val="000000"/>
                </a:solidFill>
              </a:defRPr>
            </a:lvl8pPr>
            <a:lvl9pPr marL="4114800" lvl="8" indent="-311150" algn="l">
              <a:lnSpc>
                <a:spcPct val="115000"/>
              </a:lnSpc>
              <a:spcBef>
                <a:spcPts val="1600"/>
              </a:spcBef>
              <a:spcAft>
                <a:spcPts val="1600"/>
              </a:spcAft>
              <a:buClr>
                <a:srgbClr val="000000"/>
              </a:buClr>
              <a:buSzPts val="1300"/>
              <a:buChar char="■"/>
              <a:defRPr sz="1300">
                <a:solidFill>
                  <a:srgbClr val="000000"/>
                </a:solidFill>
              </a:defRPr>
            </a:lvl9pPr>
          </a:lstStyle>
          <a:p>
            <a:endParaRPr/>
          </a:p>
        </p:txBody>
      </p:sp>
    </p:spTree>
  </p:cSld>
  <p:clrMapOvr>
    <a:masterClrMapping/>
  </p:clrMapOvr>
  <p:extLst>
    <p:ext uri="{DCECCB84-F9BA-43D5-87BE-67443E8EF086}">
      <p15:sldGuideLst xmlns:p15="http://schemas.microsoft.com/office/powerpoint/2012/main">
        <p15:guide id="1" orient="horz" pos="611">
          <p15:clr>
            <a:srgbClr val="FA7B17"/>
          </p15:clr>
        </p15:guide>
        <p15:guide id="2" orient="horz" pos="936">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11"/>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lvl="0" algn="l">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29" name="Google Shape;129;p11"/>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lvl="0" algn="ctr">
              <a:spcBef>
                <a:spcPts val="0"/>
              </a:spcBef>
              <a:spcAft>
                <a:spcPts val="0"/>
              </a:spcAft>
              <a:buSzPts val="1700"/>
              <a:buNone/>
              <a:defRPr/>
            </a:lvl1pPr>
            <a:lvl2pPr lvl="1" algn="l">
              <a:spcBef>
                <a:spcPts val="0"/>
              </a:spcBef>
              <a:spcAft>
                <a:spcPts val="0"/>
              </a:spcAft>
              <a:buSzPts val="1700"/>
              <a:buNone/>
              <a:defRPr/>
            </a:lvl2pPr>
            <a:lvl3pPr lvl="2" algn="l">
              <a:spcBef>
                <a:spcPts val="0"/>
              </a:spcBef>
              <a:spcAft>
                <a:spcPts val="0"/>
              </a:spcAft>
              <a:buSzPts val="1700"/>
              <a:buNone/>
              <a:defRPr/>
            </a:lvl3pPr>
            <a:lvl4pPr lvl="3" algn="l">
              <a:spcBef>
                <a:spcPts val="0"/>
              </a:spcBef>
              <a:spcAft>
                <a:spcPts val="0"/>
              </a:spcAft>
              <a:buSzPts val="1700"/>
              <a:buNone/>
              <a:defRPr/>
            </a:lvl4pPr>
            <a:lvl5pPr lvl="4" algn="l">
              <a:spcBef>
                <a:spcPts val="0"/>
              </a:spcBef>
              <a:spcAft>
                <a:spcPts val="0"/>
              </a:spcAft>
              <a:buSzPts val="1700"/>
              <a:buNone/>
              <a:defRPr/>
            </a:lvl5pPr>
            <a:lvl6pPr lvl="5" algn="l">
              <a:spcBef>
                <a:spcPts val="0"/>
              </a:spcBef>
              <a:spcAft>
                <a:spcPts val="0"/>
              </a:spcAft>
              <a:buSzPts val="1700"/>
              <a:buNone/>
              <a:defRPr/>
            </a:lvl6pPr>
            <a:lvl7pPr lvl="6" algn="l">
              <a:spcBef>
                <a:spcPts val="0"/>
              </a:spcBef>
              <a:spcAft>
                <a:spcPts val="0"/>
              </a:spcAft>
              <a:buSzPts val="1700"/>
              <a:buNone/>
              <a:defRPr/>
            </a:lvl7pPr>
            <a:lvl8pPr lvl="7" algn="l">
              <a:spcBef>
                <a:spcPts val="0"/>
              </a:spcBef>
              <a:spcAft>
                <a:spcPts val="0"/>
              </a:spcAft>
              <a:buSzPts val="1700"/>
              <a:buNone/>
              <a:defRPr/>
            </a:lvl8pPr>
            <a:lvl9pPr lvl="8" algn="l">
              <a:spcBef>
                <a:spcPts val="0"/>
              </a:spcBef>
              <a:spcAft>
                <a:spcPts val="0"/>
              </a:spcAft>
              <a:buSzPts val="1700"/>
              <a:buNone/>
              <a:defRPr/>
            </a:lvl9pPr>
          </a:lstStyle>
          <a:p>
            <a:endParaRPr/>
          </a:p>
        </p:txBody>
      </p:sp>
      <p:sp>
        <p:nvSpPr>
          <p:cNvPr id="130" name="Google Shape;130;p11"/>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42997" y="6316355"/>
            <a:ext cx="481175" cy="374808"/>
          </a:xfrm>
          <a:prstGeom prst="rect">
            <a:avLst/>
          </a:prstGeom>
          <a:noFill/>
          <a:ln>
            <a:noFill/>
          </a:ln>
        </p:spPr>
      </p:pic>
      <p:sp>
        <p:nvSpPr>
          <p:cNvPr id="10" name="Google Shape;10;p1"/>
          <p:cNvSpPr txBox="1"/>
          <p:nvPr/>
        </p:nvSpPr>
        <p:spPr>
          <a:xfrm>
            <a:off x="624175" y="6323375"/>
            <a:ext cx="8519700" cy="399900"/>
          </a:xfrm>
          <a:prstGeom prst="rect">
            <a:avLst/>
          </a:prstGeom>
          <a:noFill/>
          <a:ln>
            <a:noFill/>
          </a:ln>
        </p:spPr>
        <p:txBody>
          <a:bodyPr spcFirstLastPara="1" wrap="square" lIns="73150"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b="0" i="0" u="none" strike="noStrike" cap="none">
                <a:solidFill>
                  <a:srgbClr val="000000"/>
                </a:solidFill>
                <a:highlight>
                  <a:srgbClr val="FBAF33"/>
                </a:highlight>
                <a:latin typeface="Arial"/>
                <a:ea typeface="Arial"/>
                <a:cs typeface="Arial"/>
                <a:sym typeface="Arial"/>
              </a:rPr>
              <a:t>K̓TSI H̓A̓GI̓UƛA</a:t>
            </a:r>
            <a:r>
              <a:rPr lang="en" sz="1200" b="1" i="0" u="none" strike="noStrike" cap="none">
                <a:solidFill>
                  <a:srgbClr val="000000"/>
                </a:solidFill>
                <a:highlight>
                  <a:srgbClr val="FBAF33"/>
                </a:highlight>
                <a:latin typeface="Comfortaa"/>
                <a:ea typeface="Comfortaa"/>
                <a:cs typeface="Comfortaa"/>
                <a:sym typeface="Comfortaa"/>
              </a:rPr>
              <a:t> - DON’T OVERHARVEST</a:t>
            </a:r>
            <a:r>
              <a:rPr lang="en" sz="1200" b="0" i="0" u="none" strike="noStrike" cap="none">
                <a:solidFill>
                  <a:srgbClr val="000000"/>
                </a:solidFill>
                <a:latin typeface="Comfortaa"/>
                <a:ea typeface="Comfortaa"/>
                <a:cs typeface="Comfortaa"/>
                <a:sym typeface="Comfortaa"/>
              </a:rPr>
              <a:t> </a:t>
            </a:r>
            <a:r>
              <a:rPr lang="en" sz="1200" b="1" i="0" u="none" strike="noStrike" cap="none">
                <a:solidFill>
                  <a:srgbClr val="72501D"/>
                </a:solidFill>
                <a:latin typeface="Comfortaa"/>
                <a:ea typeface="Comfortaa"/>
                <a:cs typeface="Comfortaa"/>
                <a:sym typeface="Comfortaa"/>
              </a:rPr>
              <a:t>| </a:t>
            </a:r>
            <a:r>
              <a:rPr lang="en" sz="1200" b="1" i="0" u="none" strike="noStrike" cap="none">
                <a:solidFill>
                  <a:srgbClr val="72501D"/>
                </a:solidFill>
                <a:highlight>
                  <a:srgbClr val="FFFFFF"/>
                </a:highlight>
                <a:latin typeface="Comfortaa"/>
                <a:ea typeface="Comfortaa"/>
                <a:cs typeface="Comfortaa"/>
                <a:sym typeface="Comfortaa"/>
              </a:rPr>
              <a:t>HERRING HANDBOOK</a:t>
            </a:r>
            <a:endParaRPr sz="1200" b="1" i="0" u="none" strike="noStrike" cap="none">
              <a:solidFill>
                <a:srgbClr val="72501D"/>
              </a:solidFill>
              <a:highlight>
                <a:srgbClr val="FFFFFF"/>
              </a:highlight>
              <a:latin typeface="Comfortaa"/>
              <a:ea typeface="Comfortaa"/>
              <a:cs typeface="Comfortaa"/>
              <a:sym typeface="Comfortaa"/>
            </a:endParaRPr>
          </a:p>
        </p:txBody>
      </p:sp>
      <p:sp>
        <p:nvSpPr>
          <p:cNvPr id="2" name="MSIPCMContentMarking" descr="{&quot;HashCode&quot;:-1264680268,&quot;Placement&quot;:&quot;Footer&quot;,&quot;Top&quot;:516.65155,&quot;Left&quot;:326.046448,&quot;SlideWidth&quot;:720,&quot;SlideHeight&quot;:540}">
            <a:extLst>
              <a:ext uri="{FF2B5EF4-FFF2-40B4-BE49-F238E27FC236}">
                <a16:creationId xmlns:a16="http://schemas.microsoft.com/office/drawing/2014/main" id="{ED3326EB-B2FA-4E54-9695-8C271C97F030}"/>
              </a:ext>
            </a:extLst>
          </p:cNvPr>
          <p:cNvSpPr txBox="1"/>
          <p:nvPr userDrawn="1"/>
        </p:nvSpPr>
        <p:spPr>
          <a:xfrm>
            <a:off x="414079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a:solidFill>
                  <a:srgbClr val="000000"/>
                </a:solidFill>
                <a:latin typeface="Calibri" panose="020F0502020204030204" pitchFamily="34" charset="0"/>
              </a:rPr>
              <a:t>OFFICIAL</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sp>
        <p:nvSpPr>
          <p:cNvPr id="122" name="Google Shape;122;p10"/>
          <p:cNvSpPr txBox="1">
            <a:spLocks noGrp="1"/>
          </p:cNvSpPr>
          <p:nvPr>
            <p:ph type="title"/>
          </p:nvPr>
        </p:nvSpPr>
        <p:spPr>
          <a:xfrm>
            <a:off x="629698" y="365735"/>
            <a:ext cx="7899845" cy="1327772"/>
          </a:xfrm>
          <a:prstGeom prst="rect">
            <a:avLst/>
          </a:prstGeom>
          <a:noFill/>
          <a:ln>
            <a:noFill/>
          </a:ln>
        </p:spPr>
        <p:txBody>
          <a:bodyPr spcFirstLastPara="1" wrap="square" lIns="109700" tIns="54850" rIns="109700" bIns="5485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700"/>
              <a:buNone/>
              <a:defRPr sz="2200"/>
            </a:lvl2pPr>
            <a:lvl3pPr lvl="2">
              <a:spcBef>
                <a:spcPts val="0"/>
              </a:spcBef>
              <a:spcAft>
                <a:spcPts val="0"/>
              </a:spcAft>
              <a:buSzPts val="1700"/>
              <a:buNone/>
              <a:defRPr sz="2200"/>
            </a:lvl3pPr>
            <a:lvl4pPr lvl="3">
              <a:spcBef>
                <a:spcPts val="0"/>
              </a:spcBef>
              <a:spcAft>
                <a:spcPts val="0"/>
              </a:spcAft>
              <a:buSzPts val="1700"/>
              <a:buNone/>
              <a:defRPr sz="2200"/>
            </a:lvl4pPr>
            <a:lvl5pPr lvl="4">
              <a:spcBef>
                <a:spcPts val="0"/>
              </a:spcBef>
              <a:spcAft>
                <a:spcPts val="0"/>
              </a:spcAft>
              <a:buSzPts val="1700"/>
              <a:buNone/>
              <a:defRPr sz="2200"/>
            </a:lvl5pPr>
            <a:lvl6pPr lvl="5">
              <a:spcBef>
                <a:spcPts val="0"/>
              </a:spcBef>
              <a:spcAft>
                <a:spcPts val="0"/>
              </a:spcAft>
              <a:buSzPts val="1700"/>
              <a:buNone/>
              <a:defRPr sz="2200"/>
            </a:lvl6pPr>
            <a:lvl7pPr lvl="6">
              <a:spcBef>
                <a:spcPts val="0"/>
              </a:spcBef>
              <a:spcAft>
                <a:spcPts val="0"/>
              </a:spcAft>
              <a:buSzPts val="1700"/>
              <a:buNone/>
              <a:defRPr sz="2200"/>
            </a:lvl7pPr>
            <a:lvl8pPr lvl="7">
              <a:spcBef>
                <a:spcPts val="0"/>
              </a:spcBef>
              <a:spcAft>
                <a:spcPts val="0"/>
              </a:spcAft>
              <a:buSzPts val="1700"/>
              <a:buNone/>
              <a:defRPr sz="2200"/>
            </a:lvl8pPr>
            <a:lvl9pPr lvl="8">
              <a:spcBef>
                <a:spcPts val="0"/>
              </a:spcBef>
              <a:spcAft>
                <a:spcPts val="0"/>
              </a:spcAft>
              <a:buSzPts val="1700"/>
              <a:buNone/>
              <a:defRPr sz="2200"/>
            </a:lvl9pPr>
          </a:lstStyle>
          <a:p>
            <a:endParaRPr/>
          </a:p>
        </p:txBody>
      </p:sp>
      <p:sp>
        <p:nvSpPr>
          <p:cNvPr id="123" name="Google Shape;123;p10"/>
          <p:cNvSpPr txBox="1">
            <a:spLocks noGrp="1"/>
          </p:cNvSpPr>
          <p:nvPr>
            <p:ph type="body" idx="1"/>
          </p:nvPr>
        </p:nvSpPr>
        <p:spPr>
          <a:xfrm>
            <a:off x="629698" y="1828668"/>
            <a:ext cx="7899845" cy="4358591"/>
          </a:xfrm>
          <a:prstGeom prst="rect">
            <a:avLst/>
          </a:prstGeom>
          <a:noFill/>
          <a:ln>
            <a:noFill/>
          </a:ln>
        </p:spPr>
        <p:txBody>
          <a:bodyPr spcFirstLastPara="1" wrap="square" lIns="109700" tIns="54850" rIns="109700" bIns="5485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10"/>
          <p:cNvSpPr txBox="1">
            <a:spLocks noGrp="1"/>
          </p:cNvSpPr>
          <p:nvPr>
            <p:ph type="dt" idx="10"/>
          </p:nvPr>
        </p:nvSpPr>
        <p:spPr>
          <a:xfrm>
            <a:off x="629698" y="6366946"/>
            <a:ext cx="2060830" cy="365734"/>
          </a:xfrm>
          <a:prstGeom prst="rect">
            <a:avLst/>
          </a:prstGeom>
          <a:noFill/>
          <a:ln>
            <a:noFill/>
          </a:ln>
        </p:spPr>
        <p:txBody>
          <a:bodyPr spcFirstLastPara="1" wrap="square" lIns="109700" tIns="54850" rIns="109700" bIns="54850" anchor="ctr" anchorCtr="0">
            <a:noAutofit/>
          </a:bodyPr>
          <a:lstStyle>
            <a:lvl1pPr marR="0" lvl="0" algn="l" rtl="0">
              <a:spcBef>
                <a:spcPts val="0"/>
              </a:spcBef>
              <a:spcAft>
                <a:spcPts val="0"/>
              </a:spcAft>
              <a:buSzPts val="17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9pPr>
          </a:lstStyle>
          <a:p>
            <a:endParaRPr/>
          </a:p>
        </p:txBody>
      </p:sp>
      <p:sp>
        <p:nvSpPr>
          <p:cNvPr id="125" name="Google Shape;125;p10"/>
          <p:cNvSpPr txBox="1">
            <a:spLocks noGrp="1"/>
          </p:cNvSpPr>
          <p:nvPr>
            <p:ph type="ftr" idx="11"/>
          </p:nvPr>
        </p:nvSpPr>
        <p:spPr>
          <a:xfrm>
            <a:off x="3033998" y="6366946"/>
            <a:ext cx="3091243" cy="365734"/>
          </a:xfrm>
          <a:prstGeom prst="rect">
            <a:avLst/>
          </a:prstGeom>
          <a:noFill/>
          <a:ln>
            <a:noFill/>
          </a:ln>
        </p:spPr>
        <p:txBody>
          <a:bodyPr spcFirstLastPara="1" wrap="square" lIns="109700" tIns="54850" rIns="109700" bIns="54850" anchor="ctr" anchorCtr="0">
            <a:noAutofit/>
          </a:bodyPr>
          <a:lstStyle>
            <a:lvl1pPr marR="0" lvl="0" algn="ctr" rtl="0">
              <a:spcBef>
                <a:spcPts val="0"/>
              </a:spcBef>
              <a:spcAft>
                <a:spcPts val="0"/>
              </a:spcAft>
              <a:buSzPts val="17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700"/>
              <a:buNone/>
              <a:defRPr sz="2200" b="0" i="0" u="none" strike="noStrike" cap="none">
                <a:solidFill>
                  <a:schemeClr val="dk1"/>
                </a:solidFill>
                <a:latin typeface="Calibri"/>
                <a:ea typeface="Calibri"/>
                <a:cs typeface="Calibri"/>
                <a:sym typeface="Calibri"/>
              </a:defRPr>
            </a:lvl9pPr>
          </a:lstStyle>
          <a:p>
            <a:endParaRPr/>
          </a:p>
        </p:txBody>
      </p:sp>
      <p:sp>
        <p:nvSpPr>
          <p:cNvPr id="126" name="Google Shape;126;p10"/>
          <p:cNvSpPr txBox="1">
            <a:spLocks noGrp="1"/>
          </p:cNvSpPr>
          <p:nvPr>
            <p:ph type="sldNum" idx="12"/>
          </p:nvPr>
        </p:nvSpPr>
        <p:spPr>
          <a:xfrm>
            <a:off x="6468713" y="6366946"/>
            <a:ext cx="2060830" cy="365734"/>
          </a:xfrm>
          <a:prstGeom prst="rect">
            <a:avLst/>
          </a:prstGeom>
          <a:noFill/>
          <a:ln>
            <a:noFill/>
          </a:ln>
        </p:spPr>
        <p:txBody>
          <a:bodyPr spcFirstLastPara="1" wrap="square" lIns="109700" tIns="54850" rIns="109700" bIns="5485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 name="MSIPCMContentMarking" descr="{&quot;HashCode&quot;:-1264680268,&quot;Placement&quot;:&quot;Footer&quot;,&quot;Top&quot;:516.65155,&quot;Left&quot;:326.046448,&quot;SlideWidth&quot;:720,&quot;SlideHeight&quot;:540}">
            <a:extLst>
              <a:ext uri="{FF2B5EF4-FFF2-40B4-BE49-F238E27FC236}">
                <a16:creationId xmlns:a16="http://schemas.microsoft.com/office/drawing/2014/main" id="{D87820AE-0818-4F8A-A416-B6444778B14D}"/>
              </a:ext>
            </a:extLst>
          </p:cNvPr>
          <p:cNvSpPr txBox="1"/>
          <p:nvPr userDrawn="1"/>
        </p:nvSpPr>
        <p:spPr>
          <a:xfrm>
            <a:off x="414079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a:solidFill>
                  <a:srgbClr val="000000"/>
                </a:solidFill>
                <a:latin typeface="Calibri" panose="020F0502020204030204" pitchFamily="34" charset="0"/>
              </a:rPr>
              <a:t>OFFICIAL</a:t>
            </a:r>
          </a:p>
        </p:txBody>
      </p:sp>
    </p:spTree>
  </p:cSld>
  <p:clrMap bg1="lt1" tx1="dk1" bg2="dk2" tx2="lt2" accent1="accent1" accent2="accent2" accent3="accent3" accent4="accent4" accent5="accent5" accent6="accent6" hlink="hlink" folHlink="folHlink"/>
  <p:sldLayoutIdLst>
    <p:sldLayoutId id="2147483656"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9.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8.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hyperlink" Target="https://youtu.be/FF_4URQ1MrI" TargetMode="External"/><Relationship Id="rId4" Type="http://schemas.openxmlformats.org/officeDocument/2006/relationships/hyperlink" Target="https://www.youtube.com/watch?v=ofnnH1lzGvE&amp;t=282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hyperlink" Target="https://www.youtube.com/watch?v=RhMOCxXcDrQ"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6.jpe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64.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8.png"/><Relationship Id="rId7" Type="http://schemas.openxmlformats.org/officeDocument/2006/relationships/image" Target="../media/image33.sv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2.svg"/><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9.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236" y="0"/>
            <a:ext cx="9143997" cy="6858002"/>
          </a:xfrm>
          <a:prstGeom prst="rect">
            <a:avLst/>
          </a:prstGeom>
          <a:noFill/>
          <a:ln>
            <a:noFill/>
          </a:ln>
        </p:spPr>
      </p:pic>
      <p:sp>
        <p:nvSpPr>
          <p:cNvPr id="201" name="Google Shape;201;p22"/>
          <p:cNvSpPr txBox="1"/>
          <p:nvPr/>
        </p:nvSpPr>
        <p:spPr>
          <a:xfrm>
            <a:off x="1351261" y="337875"/>
            <a:ext cx="7615200" cy="342900"/>
          </a:xfrm>
          <a:prstGeom prst="rect">
            <a:avLst/>
          </a:prstGeom>
          <a:noFill/>
          <a:ln>
            <a:noFill/>
          </a:ln>
        </p:spPr>
        <p:txBody>
          <a:bodyPr spcFirstLastPara="1" wrap="square" lIns="0" tIns="38875" rIns="0" bIns="0" anchor="t" anchorCtr="0">
            <a:noAutofit/>
          </a:bodyPr>
          <a:lstStyle/>
          <a:p>
            <a:pPr marL="0" lvl="0" indent="0" algn="r" rtl="0">
              <a:spcBef>
                <a:spcPts val="0"/>
              </a:spcBef>
              <a:spcAft>
                <a:spcPts val="0"/>
              </a:spcAft>
              <a:buClr>
                <a:schemeClr val="dk1"/>
              </a:buClr>
              <a:buSzPts val="1100"/>
              <a:buFont typeface="Arial"/>
              <a:buNone/>
            </a:pPr>
            <a:r>
              <a:rPr lang="en" sz="2700" b="1" dirty="0">
                <a:solidFill>
                  <a:schemeClr val="lt1"/>
                </a:solidFill>
              </a:rPr>
              <a:t>Ecosystems and Edible Urchins</a:t>
            </a:r>
            <a:endParaRPr sz="2700" b="1" dirty="0">
              <a:solidFill>
                <a:schemeClr val="lt1"/>
              </a:solidFill>
            </a:endParaRPr>
          </a:p>
          <a:p>
            <a:pPr marL="0" marR="0" lvl="0" indent="0" algn="r" rtl="0">
              <a:lnSpc>
                <a:spcPct val="100000"/>
              </a:lnSpc>
              <a:spcBef>
                <a:spcPts val="0"/>
              </a:spcBef>
              <a:spcAft>
                <a:spcPts val="0"/>
              </a:spcAft>
              <a:buNone/>
            </a:pPr>
            <a:endParaRPr sz="2700" b="1" dirty="0">
              <a:solidFill>
                <a:srgbClr val="FFFFFF"/>
              </a:solidFill>
            </a:endParaRPr>
          </a:p>
        </p:txBody>
      </p:sp>
      <p:pic>
        <p:nvPicPr>
          <p:cNvPr id="202" name="Google Shape;202;p2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236" y="5827239"/>
            <a:ext cx="9144000" cy="102697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5" name="Google Shape;275;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309925" y="3867194"/>
            <a:ext cx="2103701" cy="2103701"/>
          </a:xfrm>
          <a:prstGeom prst="rect">
            <a:avLst/>
          </a:prstGeom>
          <a:noFill/>
          <a:ln>
            <a:noFill/>
          </a:ln>
        </p:spPr>
      </p:pic>
      <p:pic>
        <p:nvPicPr>
          <p:cNvPr id="276" name="Google Shape;276;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259175" y="3867194"/>
            <a:ext cx="2103701" cy="2103701"/>
          </a:xfrm>
          <a:prstGeom prst="rect">
            <a:avLst/>
          </a:prstGeom>
          <a:noFill/>
          <a:ln>
            <a:noFill/>
          </a:ln>
        </p:spPr>
      </p:pic>
      <p:pic>
        <p:nvPicPr>
          <p:cNvPr id="277" name="Google Shape;277;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427426" y="4767365"/>
            <a:ext cx="1500975" cy="1091355"/>
          </a:xfrm>
          <a:prstGeom prst="rect">
            <a:avLst/>
          </a:prstGeom>
          <a:noFill/>
          <a:ln>
            <a:noFill/>
          </a:ln>
        </p:spPr>
      </p:pic>
      <p:pic>
        <p:nvPicPr>
          <p:cNvPr id="278" name="Google Shape;278;p2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16936" y="2822995"/>
            <a:ext cx="1560499" cy="733015"/>
          </a:xfrm>
          <a:prstGeom prst="rect">
            <a:avLst/>
          </a:prstGeom>
          <a:noFill/>
          <a:ln>
            <a:noFill/>
          </a:ln>
        </p:spPr>
      </p:pic>
      <p:pic>
        <p:nvPicPr>
          <p:cNvPr id="279" name="Google Shape;279;p2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395412" y="2750479"/>
            <a:ext cx="1714926" cy="805531"/>
          </a:xfrm>
          <a:prstGeom prst="rect">
            <a:avLst/>
          </a:prstGeom>
          <a:noFill/>
          <a:ln>
            <a:noFill/>
          </a:ln>
        </p:spPr>
      </p:pic>
      <p:pic>
        <p:nvPicPr>
          <p:cNvPr id="280" name="Google Shape;280;p29"/>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rot="946654">
            <a:off x="280642" y="595764"/>
            <a:ext cx="2973576" cy="1138175"/>
          </a:xfrm>
          <a:prstGeom prst="rect">
            <a:avLst/>
          </a:prstGeom>
          <a:noFill/>
          <a:ln>
            <a:noFill/>
          </a:ln>
        </p:spPr>
      </p:pic>
      <p:pic>
        <p:nvPicPr>
          <p:cNvPr id="281" name="Google Shape;281;p29"/>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rot="5400000" flipH="1">
            <a:off x="6066268" y="2654150"/>
            <a:ext cx="4905626" cy="528550"/>
          </a:xfrm>
          <a:prstGeom prst="rect">
            <a:avLst/>
          </a:prstGeom>
          <a:noFill/>
          <a:ln>
            <a:noFill/>
          </a:ln>
        </p:spPr>
      </p:pic>
      <p:pic>
        <p:nvPicPr>
          <p:cNvPr id="282" name="Google Shape;282;p29"/>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rot="20479502" flipH="1">
            <a:off x="5257855" y="855015"/>
            <a:ext cx="2973576" cy="1138175"/>
          </a:xfrm>
          <a:prstGeom prst="rect">
            <a:avLst/>
          </a:prstGeom>
          <a:noFill/>
          <a:ln>
            <a:noFill/>
          </a:ln>
        </p:spPr>
      </p:pic>
      <p:pic>
        <p:nvPicPr>
          <p:cNvPr id="284" name="Google Shape;284;p2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424902" y="2750479"/>
            <a:ext cx="1714926" cy="805531"/>
          </a:xfrm>
          <a:prstGeom prst="rect">
            <a:avLst/>
          </a:prstGeom>
          <a:noFill/>
          <a:ln>
            <a:noFill/>
          </a:ln>
        </p:spPr>
      </p:pic>
      <p:pic>
        <p:nvPicPr>
          <p:cNvPr id="285" name="Google Shape;285;p2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506467" y="2860191"/>
            <a:ext cx="1714926" cy="805531"/>
          </a:xfrm>
          <a:prstGeom prst="rect">
            <a:avLst/>
          </a:prstGeom>
          <a:noFill/>
          <a:ln>
            <a:noFill/>
          </a:ln>
        </p:spPr>
      </p:pic>
      <p:sp>
        <p:nvSpPr>
          <p:cNvPr id="287" name="Google Shape;287;p29"/>
          <p:cNvSpPr txBox="1"/>
          <p:nvPr/>
        </p:nvSpPr>
        <p:spPr>
          <a:xfrm>
            <a:off x="2468920" y="122412"/>
            <a:ext cx="3632100" cy="591988"/>
          </a:xfrm>
          <a:prstGeom prst="rect">
            <a:avLst/>
          </a:prstGeom>
          <a:noFill/>
          <a:ln>
            <a:noFill/>
          </a:ln>
        </p:spPr>
        <p:txBody>
          <a:bodyPr spcFirstLastPara="1" wrap="square" lIns="0" tIns="38875" rIns="0" bIns="0" anchor="t" anchorCtr="0">
            <a:noAutofit/>
          </a:bodyPr>
          <a:lstStyle/>
          <a:p>
            <a:pPr marL="0" marR="0" lvl="0" indent="0" algn="ctr" rtl="0">
              <a:lnSpc>
                <a:spcPct val="100000"/>
              </a:lnSpc>
              <a:spcBef>
                <a:spcPts val="0"/>
              </a:spcBef>
              <a:spcAft>
                <a:spcPts val="0"/>
              </a:spcAft>
              <a:buNone/>
            </a:pPr>
            <a:r>
              <a:rPr lang="en" sz="2700" b="1" dirty="0">
                <a:solidFill>
                  <a:srgbClr val="15064D"/>
                </a:solidFill>
              </a:rPr>
              <a:t>Top down</a:t>
            </a:r>
          </a:p>
          <a:p>
            <a:pPr marL="0" marR="0" lvl="0" indent="0" algn="ctr" rtl="0">
              <a:lnSpc>
                <a:spcPct val="100000"/>
              </a:lnSpc>
              <a:spcBef>
                <a:spcPts val="0"/>
              </a:spcBef>
              <a:spcAft>
                <a:spcPts val="0"/>
              </a:spcAft>
              <a:buNone/>
            </a:pPr>
            <a:r>
              <a:rPr lang="en-US" sz="2700" b="1" dirty="0">
                <a:solidFill>
                  <a:srgbClr val="15064D"/>
                </a:solidFill>
              </a:rPr>
              <a:t>population</a:t>
            </a:r>
            <a:r>
              <a:rPr lang="en" sz="2700" b="1" dirty="0">
                <a:solidFill>
                  <a:srgbClr val="15064D"/>
                </a:solidFill>
              </a:rPr>
              <a:t> control</a:t>
            </a:r>
            <a:endParaRPr sz="2700" b="1" dirty="0">
              <a:solidFill>
                <a:srgbClr val="15064D"/>
              </a:solidFill>
            </a:endParaRPr>
          </a:p>
          <a:p>
            <a:pPr marL="0" marR="0" lvl="0" indent="0" algn="ctr" rtl="0">
              <a:lnSpc>
                <a:spcPct val="100000"/>
              </a:lnSpc>
              <a:spcBef>
                <a:spcPts val="0"/>
              </a:spcBef>
              <a:spcAft>
                <a:spcPts val="0"/>
              </a:spcAft>
              <a:buNone/>
            </a:pPr>
            <a:endParaRPr sz="2700" b="1" dirty="0">
              <a:solidFill>
                <a:srgbClr val="15064D"/>
              </a:solidFill>
            </a:endParaRPr>
          </a:p>
        </p:txBody>
      </p:sp>
      <p:sp>
        <p:nvSpPr>
          <p:cNvPr id="16" name="Rectangle 15">
            <a:extLst>
              <a:ext uri="{FF2B5EF4-FFF2-40B4-BE49-F238E27FC236}">
                <a16:creationId xmlns:a16="http://schemas.microsoft.com/office/drawing/2014/main" id="{7F7FF0EC-B264-46F8-8FDA-DB04CDCF689F}"/>
              </a:ext>
            </a:extLst>
          </p:cNvPr>
          <p:cNvSpPr/>
          <p:nvPr/>
        </p:nvSpPr>
        <p:spPr>
          <a:xfrm>
            <a:off x="4194699" y="6573894"/>
            <a:ext cx="754601" cy="245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 name="Straight Arrow Connector 2">
            <a:extLst>
              <a:ext uri="{FF2B5EF4-FFF2-40B4-BE49-F238E27FC236}">
                <a16:creationId xmlns:a16="http://schemas.microsoft.com/office/drawing/2014/main" id="{15CAC88A-FA3E-B29A-00AC-7F7DF83F01DA}"/>
              </a:ext>
            </a:extLst>
          </p:cNvPr>
          <p:cNvCxnSpPr>
            <a:cxnSpLocks/>
          </p:cNvCxnSpPr>
          <p:nvPr/>
        </p:nvCxnSpPr>
        <p:spPr>
          <a:xfrm flipH="1">
            <a:off x="5083629" y="2316032"/>
            <a:ext cx="423097" cy="48704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4F563B46-0C58-0459-70AC-71E52488B22C}"/>
              </a:ext>
            </a:extLst>
          </p:cNvPr>
          <p:cNvCxnSpPr>
            <a:cxnSpLocks/>
            <a:endCxn id="279" idx="0"/>
          </p:cNvCxnSpPr>
          <p:nvPr/>
        </p:nvCxnSpPr>
        <p:spPr>
          <a:xfrm>
            <a:off x="3093957" y="2116762"/>
            <a:ext cx="158918" cy="633717"/>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5140A69-0C42-5C7C-83FD-E2DDB953D4C5}"/>
              </a:ext>
            </a:extLst>
          </p:cNvPr>
          <p:cNvCxnSpPr/>
          <p:nvPr/>
        </p:nvCxnSpPr>
        <p:spPr>
          <a:xfrm flipH="1">
            <a:off x="3201685" y="3479742"/>
            <a:ext cx="1" cy="634991"/>
          </a:xfrm>
          <a:prstGeom prst="straightConnector1">
            <a:avLst/>
          </a:prstGeom>
          <a:ln w="38100">
            <a:solidFill>
              <a:schemeClr val="tx2">
                <a:lumMod val="9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BA144B0-F685-EF36-0718-8E5D9198580E}"/>
              </a:ext>
            </a:extLst>
          </p:cNvPr>
          <p:cNvCxnSpPr>
            <a:cxnSpLocks/>
          </p:cNvCxnSpPr>
          <p:nvPr/>
        </p:nvCxnSpPr>
        <p:spPr>
          <a:xfrm flipH="1">
            <a:off x="7051309" y="3629208"/>
            <a:ext cx="230928" cy="939148"/>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A0B594F-BCCA-C213-CE5E-D891A18918DB}"/>
              </a:ext>
            </a:extLst>
          </p:cNvPr>
          <p:cNvCxnSpPr/>
          <p:nvPr/>
        </p:nvCxnSpPr>
        <p:spPr>
          <a:xfrm flipH="1">
            <a:off x="5215555" y="3479742"/>
            <a:ext cx="1" cy="634991"/>
          </a:xfrm>
          <a:prstGeom prst="straightConnector1">
            <a:avLst/>
          </a:prstGeom>
          <a:ln w="38100">
            <a:solidFill>
              <a:schemeClr val="tx2">
                <a:lumMod val="9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pic>
        <p:nvPicPr>
          <p:cNvPr id="17" name="Google Shape;277;p29">
            <a:extLst>
              <a:ext uri="{FF2B5EF4-FFF2-40B4-BE49-F238E27FC236}">
                <a16:creationId xmlns:a16="http://schemas.microsoft.com/office/drawing/2014/main" id="{69F4B4F8-7773-8587-486F-8AF3F3E8074E}"/>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57990" y="4916569"/>
            <a:ext cx="1500012" cy="871932"/>
          </a:xfrm>
          <a:prstGeom prst="rect">
            <a:avLst/>
          </a:prstGeom>
          <a:noFill/>
          <a:ln>
            <a:noFill/>
          </a:ln>
        </p:spPr>
      </p:pic>
      <p:cxnSp>
        <p:nvCxnSpPr>
          <p:cNvPr id="19" name="Straight Arrow Connector 18">
            <a:extLst>
              <a:ext uri="{FF2B5EF4-FFF2-40B4-BE49-F238E27FC236}">
                <a16:creationId xmlns:a16="http://schemas.microsoft.com/office/drawing/2014/main" id="{A7DF65D1-7A3D-E3EA-0927-E6D68A9FB550}"/>
              </a:ext>
            </a:extLst>
          </p:cNvPr>
          <p:cNvCxnSpPr>
            <a:cxnSpLocks/>
          </p:cNvCxnSpPr>
          <p:nvPr/>
        </p:nvCxnSpPr>
        <p:spPr>
          <a:xfrm flipH="1">
            <a:off x="1230819" y="3629208"/>
            <a:ext cx="230928" cy="939148"/>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86" name="Google Shape;286;p29"/>
          <p:cNvSpPr txBox="1"/>
          <p:nvPr/>
        </p:nvSpPr>
        <p:spPr>
          <a:xfrm>
            <a:off x="416936" y="5949338"/>
            <a:ext cx="7704359"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t>Predators keep the herbivore population in check,</a:t>
            </a:r>
            <a:endParaRPr sz="1800" dirty="0"/>
          </a:p>
          <a:p>
            <a:pPr marL="0" lvl="0" indent="0" algn="ctr" rtl="0">
              <a:spcBef>
                <a:spcPts val="0"/>
              </a:spcBef>
              <a:spcAft>
                <a:spcPts val="0"/>
              </a:spcAft>
              <a:buNone/>
            </a:pPr>
            <a:r>
              <a:rPr lang="en-US" sz="1800" dirty="0"/>
              <a:t>W</a:t>
            </a:r>
            <a:r>
              <a:rPr lang="en" sz="1800" dirty="0"/>
              <a:t>hich means that the primary producers are not over consumed.</a:t>
            </a:r>
            <a:endParaRPr sz="1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8" name="Google Shape;298;p3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5400000" flipH="1">
            <a:off x="6183646" y="3635771"/>
            <a:ext cx="4905626" cy="528550"/>
          </a:xfrm>
          <a:prstGeom prst="rect">
            <a:avLst/>
          </a:prstGeom>
          <a:noFill/>
          <a:ln>
            <a:noFill/>
          </a:ln>
        </p:spPr>
      </p:pic>
      <p:sp>
        <p:nvSpPr>
          <p:cNvPr id="299" name="Google Shape;299;p30"/>
          <p:cNvSpPr txBox="1"/>
          <p:nvPr/>
        </p:nvSpPr>
        <p:spPr>
          <a:xfrm>
            <a:off x="119800" y="106550"/>
            <a:ext cx="354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01" name="Google Shape;301;p30"/>
          <p:cNvSpPr txBox="1"/>
          <p:nvPr/>
        </p:nvSpPr>
        <p:spPr>
          <a:xfrm>
            <a:off x="2803580" y="71450"/>
            <a:ext cx="3632100" cy="641564"/>
          </a:xfrm>
          <a:prstGeom prst="rect">
            <a:avLst/>
          </a:prstGeom>
          <a:noFill/>
          <a:ln>
            <a:noFill/>
          </a:ln>
        </p:spPr>
        <p:txBody>
          <a:bodyPr spcFirstLastPara="1" wrap="square" lIns="0" tIns="38875" rIns="0" bIns="0" anchor="t" anchorCtr="0">
            <a:noAutofit/>
          </a:bodyPr>
          <a:lstStyle/>
          <a:p>
            <a:pPr marL="0" marR="0" lvl="0" indent="0" algn="ctr" rtl="0">
              <a:lnSpc>
                <a:spcPct val="100000"/>
              </a:lnSpc>
              <a:spcBef>
                <a:spcPts val="0"/>
              </a:spcBef>
              <a:spcAft>
                <a:spcPts val="0"/>
              </a:spcAft>
              <a:buNone/>
            </a:pPr>
            <a:r>
              <a:rPr lang="en" sz="2700" b="1" dirty="0">
                <a:solidFill>
                  <a:srgbClr val="15064D"/>
                </a:solidFill>
              </a:rPr>
              <a:t>Bottom up</a:t>
            </a:r>
          </a:p>
          <a:p>
            <a:pPr marL="0" marR="0" lvl="0" indent="0" algn="ctr" rtl="0">
              <a:lnSpc>
                <a:spcPct val="100000"/>
              </a:lnSpc>
              <a:spcBef>
                <a:spcPts val="0"/>
              </a:spcBef>
              <a:spcAft>
                <a:spcPts val="0"/>
              </a:spcAft>
              <a:buNone/>
            </a:pPr>
            <a:r>
              <a:rPr lang="en-US" sz="2700" b="1" dirty="0">
                <a:solidFill>
                  <a:srgbClr val="15064D"/>
                </a:solidFill>
              </a:rPr>
              <a:t>population</a:t>
            </a:r>
            <a:r>
              <a:rPr lang="en" sz="2700" b="1" dirty="0">
                <a:solidFill>
                  <a:srgbClr val="15064D"/>
                </a:solidFill>
              </a:rPr>
              <a:t> control</a:t>
            </a:r>
            <a:endParaRPr sz="2700" b="1" dirty="0">
              <a:solidFill>
                <a:srgbClr val="15064D"/>
              </a:solidFill>
            </a:endParaRPr>
          </a:p>
        </p:txBody>
      </p:sp>
      <p:sp>
        <p:nvSpPr>
          <p:cNvPr id="12" name="Rectangle 11">
            <a:extLst>
              <a:ext uri="{FF2B5EF4-FFF2-40B4-BE49-F238E27FC236}">
                <a16:creationId xmlns:a16="http://schemas.microsoft.com/office/drawing/2014/main" id="{1622882C-8D17-45F7-9FEE-58A7B7F9917A}"/>
              </a:ext>
            </a:extLst>
          </p:cNvPr>
          <p:cNvSpPr/>
          <p:nvPr/>
        </p:nvSpPr>
        <p:spPr>
          <a:xfrm>
            <a:off x="4194699" y="6606552"/>
            <a:ext cx="754601" cy="245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Google Shape;275;p29">
            <a:extLst>
              <a:ext uri="{FF2B5EF4-FFF2-40B4-BE49-F238E27FC236}">
                <a16:creationId xmlns:a16="http://schemas.microsoft.com/office/drawing/2014/main" id="{5A77D1F9-8630-0069-1A7B-84C36CCE0E17}"/>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452578" y="4298672"/>
            <a:ext cx="1504728" cy="1292422"/>
          </a:xfrm>
          <a:prstGeom prst="rect">
            <a:avLst/>
          </a:prstGeom>
          <a:noFill/>
          <a:ln>
            <a:noFill/>
          </a:ln>
        </p:spPr>
      </p:pic>
      <p:pic>
        <p:nvPicPr>
          <p:cNvPr id="3" name="Google Shape;278;p29">
            <a:extLst>
              <a:ext uri="{FF2B5EF4-FFF2-40B4-BE49-F238E27FC236}">
                <a16:creationId xmlns:a16="http://schemas.microsoft.com/office/drawing/2014/main" id="{8829D592-7CAC-57E7-4838-E10E361D82E7}"/>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16936" y="2621612"/>
            <a:ext cx="1560499" cy="733015"/>
          </a:xfrm>
          <a:prstGeom prst="rect">
            <a:avLst/>
          </a:prstGeom>
          <a:noFill/>
          <a:ln>
            <a:noFill/>
          </a:ln>
        </p:spPr>
      </p:pic>
      <p:pic>
        <p:nvPicPr>
          <p:cNvPr id="4" name="Google Shape;279;p29">
            <a:extLst>
              <a:ext uri="{FF2B5EF4-FFF2-40B4-BE49-F238E27FC236}">
                <a16:creationId xmlns:a16="http://schemas.microsoft.com/office/drawing/2014/main" id="{EC1A4DDD-75F6-4399-21B8-B41E891A8EA8}"/>
              </a:ext>
            </a:extLst>
          </p:cNvPr>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395412" y="2549096"/>
            <a:ext cx="1714926" cy="805531"/>
          </a:xfrm>
          <a:prstGeom prst="rect">
            <a:avLst/>
          </a:prstGeom>
          <a:noFill/>
          <a:ln>
            <a:noFill/>
          </a:ln>
        </p:spPr>
      </p:pic>
      <p:pic>
        <p:nvPicPr>
          <p:cNvPr id="5" name="Google Shape;280;p29">
            <a:extLst>
              <a:ext uri="{FF2B5EF4-FFF2-40B4-BE49-F238E27FC236}">
                <a16:creationId xmlns:a16="http://schemas.microsoft.com/office/drawing/2014/main" id="{07FF7E13-4CC6-B2FC-62F5-B009221B76D0}"/>
              </a:ext>
            </a:extLst>
          </p:cNvPr>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rot="946654">
            <a:off x="280642" y="394381"/>
            <a:ext cx="2973576" cy="1138175"/>
          </a:xfrm>
          <a:prstGeom prst="rect">
            <a:avLst/>
          </a:prstGeom>
          <a:noFill/>
          <a:ln>
            <a:noFill/>
          </a:ln>
        </p:spPr>
      </p:pic>
      <p:cxnSp>
        <p:nvCxnSpPr>
          <p:cNvPr id="6" name="Straight Arrow Connector 5">
            <a:extLst>
              <a:ext uri="{FF2B5EF4-FFF2-40B4-BE49-F238E27FC236}">
                <a16:creationId xmlns:a16="http://schemas.microsoft.com/office/drawing/2014/main" id="{CEDC951D-268E-030B-6D5C-C16A89B373DD}"/>
              </a:ext>
            </a:extLst>
          </p:cNvPr>
          <p:cNvCxnSpPr>
            <a:cxnSpLocks/>
            <a:endCxn id="4" idx="0"/>
          </p:cNvCxnSpPr>
          <p:nvPr/>
        </p:nvCxnSpPr>
        <p:spPr>
          <a:xfrm>
            <a:off x="3093957" y="1915379"/>
            <a:ext cx="158918" cy="633717"/>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BE0BEE7-44CE-943B-98AC-D221E9C8780E}"/>
              </a:ext>
            </a:extLst>
          </p:cNvPr>
          <p:cNvCxnSpPr/>
          <p:nvPr/>
        </p:nvCxnSpPr>
        <p:spPr>
          <a:xfrm flipH="1">
            <a:off x="7138033" y="3265055"/>
            <a:ext cx="1" cy="634991"/>
          </a:xfrm>
          <a:prstGeom prst="straightConnector1">
            <a:avLst/>
          </a:prstGeom>
          <a:ln w="38100">
            <a:solidFill>
              <a:schemeClr val="tx2">
                <a:lumMod val="9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14693E9-04F2-9CE4-F880-F7AF22594BDC}"/>
              </a:ext>
            </a:extLst>
          </p:cNvPr>
          <p:cNvCxnSpPr>
            <a:cxnSpLocks/>
          </p:cNvCxnSpPr>
          <p:nvPr/>
        </p:nvCxnSpPr>
        <p:spPr>
          <a:xfrm>
            <a:off x="1461747" y="3427825"/>
            <a:ext cx="958485" cy="67609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1" name="Google Shape;275;p29">
            <a:extLst>
              <a:ext uri="{FF2B5EF4-FFF2-40B4-BE49-F238E27FC236}">
                <a16:creationId xmlns:a16="http://schemas.microsoft.com/office/drawing/2014/main" id="{40ECDF3F-ADD2-8299-2045-DAA288822BD2}"/>
              </a:ext>
            </a:extLst>
          </p:cNvPr>
          <p:cNvPicPr preferRelativeResize="0"/>
          <p:nvPr/>
        </p:nvPicPr>
        <p:blipFill>
          <a:blip r:embed="rId4" cstate="email">
            <a:alphaModFix amt="35000"/>
            <a:extLst>
              <a:ext uri="{28A0092B-C50C-407E-A947-70E740481C1C}">
                <a14:useLocalDpi xmlns:a14="http://schemas.microsoft.com/office/drawing/2010/main"/>
              </a:ext>
            </a:extLst>
          </a:blip>
          <a:stretch>
            <a:fillRect/>
          </a:stretch>
        </p:blipFill>
        <p:spPr>
          <a:xfrm>
            <a:off x="4209953" y="3665810"/>
            <a:ext cx="2103701" cy="2103701"/>
          </a:xfrm>
          <a:prstGeom prst="rect">
            <a:avLst/>
          </a:prstGeom>
          <a:noFill/>
          <a:ln>
            <a:noFill/>
          </a:ln>
        </p:spPr>
      </p:pic>
      <p:pic>
        <p:nvPicPr>
          <p:cNvPr id="15" name="Google Shape;278;p29">
            <a:extLst>
              <a:ext uri="{FF2B5EF4-FFF2-40B4-BE49-F238E27FC236}">
                <a16:creationId xmlns:a16="http://schemas.microsoft.com/office/drawing/2014/main" id="{48CB49CB-D027-70B8-E6AE-82F772560722}"/>
              </a:ext>
            </a:extLst>
          </p:cNvPr>
          <p:cNvPicPr preferRelativeResize="0"/>
          <p:nvPr/>
        </p:nvPicPr>
        <p:blipFill>
          <a:blip r:embed="rId5" cstate="email">
            <a:alphaModFix amt="35000"/>
            <a:extLst>
              <a:ext uri="{28A0092B-C50C-407E-A947-70E740481C1C}">
                <a14:useLocalDpi xmlns:a14="http://schemas.microsoft.com/office/drawing/2010/main"/>
              </a:ext>
            </a:extLst>
          </a:blip>
          <a:stretch>
            <a:fillRect/>
          </a:stretch>
        </p:blipFill>
        <p:spPr>
          <a:xfrm>
            <a:off x="4458189" y="2479362"/>
            <a:ext cx="1560499" cy="733015"/>
          </a:xfrm>
          <a:prstGeom prst="rect">
            <a:avLst/>
          </a:prstGeom>
          <a:noFill/>
          <a:ln>
            <a:noFill/>
          </a:ln>
        </p:spPr>
      </p:pic>
      <p:cxnSp>
        <p:nvCxnSpPr>
          <p:cNvPr id="16" name="Straight Arrow Connector 15">
            <a:extLst>
              <a:ext uri="{FF2B5EF4-FFF2-40B4-BE49-F238E27FC236}">
                <a16:creationId xmlns:a16="http://schemas.microsoft.com/office/drawing/2014/main" id="{876D7F76-77CE-7F7E-8B5D-046959B7C149}"/>
              </a:ext>
            </a:extLst>
          </p:cNvPr>
          <p:cNvCxnSpPr>
            <a:cxnSpLocks/>
            <a:stCxn id="4" idx="2"/>
          </p:cNvCxnSpPr>
          <p:nvPr/>
        </p:nvCxnSpPr>
        <p:spPr>
          <a:xfrm flipH="1">
            <a:off x="3135991" y="3354627"/>
            <a:ext cx="116884" cy="63371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7" name="Google Shape;278;p29">
            <a:extLst>
              <a:ext uri="{FF2B5EF4-FFF2-40B4-BE49-F238E27FC236}">
                <a16:creationId xmlns:a16="http://schemas.microsoft.com/office/drawing/2014/main" id="{4BBFF45C-3483-02DF-27C2-69226ED79B52}"/>
              </a:ext>
            </a:extLst>
          </p:cNvPr>
          <p:cNvPicPr preferRelativeResize="0"/>
          <p:nvPr/>
        </p:nvPicPr>
        <p:blipFill>
          <a:blip r:embed="rId5" cstate="email">
            <a:alphaModFix amt="35000"/>
            <a:extLst>
              <a:ext uri="{28A0092B-C50C-407E-A947-70E740481C1C}">
                <a14:useLocalDpi xmlns:a14="http://schemas.microsoft.com/office/drawing/2010/main"/>
              </a:ext>
            </a:extLst>
          </a:blip>
          <a:stretch>
            <a:fillRect/>
          </a:stretch>
        </p:blipFill>
        <p:spPr>
          <a:xfrm>
            <a:off x="6361446" y="2541482"/>
            <a:ext cx="1560499" cy="733015"/>
          </a:xfrm>
          <a:prstGeom prst="rect">
            <a:avLst/>
          </a:prstGeom>
          <a:noFill/>
          <a:ln>
            <a:noFill/>
          </a:ln>
        </p:spPr>
      </p:pic>
      <p:pic>
        <p:nvPicPr>
          <p:cNvPr id="27" name="Google Shape;275;p29">
            <a:extLst>
              <a:ext uri="{FF2B5EF4-FFF2-40B4-BE49-F238E27FC236}">
                <a16:creationId xmlns:a16="http://schemas.microsoft.com/office/drawing/2014/main" id="{D47D3325-05EA-3CF8-C6C4-8BAE1164F2DF}"/>
              </a:ext>
            </a:extLst>
          </p:cNvPr>
          <p:cNvPicPr preferRelativeResize="0"/>
          <p:nvPr/>
        </p:nvPicPr>
        <p:blipFill>
          <a:blip r:embed="rId4" cstate="email">
            <a:alphaModFix amt="35000"/>
            <a:extLst>
              <a:ext uri="{28A0092B-C50C-407E-A947-70E740481C1C}">
                <a14:useLocalDpi xmlns:a14="http://schemas.microsoft.com/office/drawing/2010/main"/>
              </a:ext>
            </a:extLst>
          </a:blip>
          <a:stretch>
            <a:fillRect/>
          </a:stretch>
        </p:blipFill>
        <p:spPr>
          <a:xfrm>
            <a:off x="6270247" y="3635263"/>
            <a:ext cx="2103701" cy="2103701"/>
          </a:xfrm>
          <a:prstGeom prst="rect">
            <a:avLst/>
          </a:prstGeom>
          <a:noFill/>
          <a:ln>
            <a:noFill/>
          </a:ln>
        </p:spPr>
      </p:pic>
      <p:pic>
        <p:nvPicPr>
          <p:cNvPr id="28" name="Google Shape;275;p29">
            <a:extLst>
              <a:ext uri="{FF2B5EF4-FFF2-40B4-BE49-F238E27FC236}">
                <a16:creationId xmlns:a16="http://schemas.microsoft.com/office/drawing/2014/main" id="{6E53C5AF-079B-3734-E7A0-D1B0FCBEF101}"/>
              </a:ext>
            </a:extLst>
          </p:cNvPr>
          <p:cNvPicPr preferRelativeResize="0"/>
          <p:nvPr/>
        </p:nvPicPr>
        <p:blipFill>
          <a:blip r:embed="rId4" cstate="email">
            <a:alphaModFix amt="35000"/>
            <a:extLst>
              <a:ext uri="{28A0092B-C50C-407E-A947-70E740481C1C}">
                <a14:useLocalDpi xmlns:a14="http://schemas.microsoft.com/office/drawing/2010/main"/>
              </a:ext>
            </a:extLst>
          </a:blip>
          <a:stretch>
            <a:fillRect/>
          </a:stretch>
        </p:blipFill>
        <p:spPr>
          <a:xfrm>
            <a:off x="97323" y="3635263"/>
            <a:ext cx="2103701" cy="2103701"/>
          </a:xfrm>
          <a:prstGeom prst="rect">
            <a:avLst/>
          </a:prstGeom>
          <a:noFill/>
          <a:ln>
            <a:noFill/>
          </a:ln>
        </p:spPr>
      </p:pic>
      <p:pic>
        <p:nvPicPr>
          <p:cNvPr id="29" name="Google Shape;282;p29">
            <a:extLst>
              <a:ext uri="{FF2B5EF4-FFF2-40B4-BE49-F238E27FC236}">
                <a16:creationId xmlns:a16="http://schemas.microsoft.com/office/drawing/2014/main" id="{F1726938-4A85-850E-8E23-F52016B81B17}"/>
              </a:ext>
            </a:extLst>
          </p:cNvPr>
          <p:cNvPicPr preferRelativeResize="0"/>
          <p:nvPr/>
        </p:nvPicPr>
        <p:blipFill>
          <a:blip r:embed="rId7" cstate="email">
            <a:alphaModFix amt="20000"/>
            <a:extLst>
              <a:ext uri="{28A0092B-C50C-407E-A947-70E740481C1C}">
                <a14:useLocalDpi xmlns:a14="http://schemas.microsoft.com/office/drawing/2010/main"/>
              </a:ext>
            </a:extLst>
          </a:blip>
          <a:stretch>
            <a:fillRect/>
          </a:stretch>
        </p:blipFill>
        <p:spPr>
          <a:xfrm rot="20479502" flipH="1">
            <a:off x="5257855" y="653632"/>
            <a:ext cx="2973576" cy="1138175"/>
          </a:xfrm>
          <a:prstGeom prst="rect">
            <a:avLst/>
          </a:prstGeom>
          <a:noFill/>
          <a:ln>
            <a:noFill/>
          </a:ln>
        </p:spPr>
      </p:pic>
      <p:cxnSp>
        <p:nvCxnSpPr>
          <p:cNvPr id="30" name="Straight Arrow Connector 29">
            <a:extLst>
              <a:ext uri="{FF2B5EF4-FFF2-40B4-BE49-F238E27FC236}">
                <a16:creationId xmlns:a16="http://schemas.microsoft.com/office/drawing/2014/main" id="{8B5203D8-B3B5-3AE6-9FE7-99CFA19191BA}"/>
              </a:ext>
            </a:extLst>
          </p:cNvPr>
          <p:cNvCxnSpPr/>
          <p:nvPr/>
        </p:nvCxnSpPr>
        <p:spPr>
          <a:xfrm flipH="1">
            <a:off x="5152188" y="3207997"/>
            <a:ext cx="1" cy="634991"/>
          </a:xfrm>
          <a:prstGeom prst="straightConnector1">
            <a:avLst/>
          </a:prstGeom>
          <a:ln w="38100">
            <a:solidFill>
              <a:schemeClr val="tx2">
                <a:lumMod val="9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5870470-B847-66FB-606D-8D0F6AE265D8}"/>
              </a:ext>
            </a:extLst>
          </p:cNvPr>
          <p:cNvCxnSpPr/>
          <p:nvPr/>
        </p:nvCxnSpPr>
        <p:spPr>
          <a:xfrm flipH="1">
            <a:off x="6270247" y="1928943"/>
            <a:ext cx="1" cy="634991"/>
          </a:xfrm>
          <a:prstGeom prst="straightConnector1">
            <a:avLst/>
          </a:prstGeom>
          <a:ln w="38100">
            <a:solidFill>
              <a:schemeClr val="tx2">
                <a:lumMod val="9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300" name="Google Shape;300;p30"/>
          <p:cNvSpPr txBox="1"/>
          <p:nvPr/>
        </p:nvSpPr>
        <p:spPr>
          <a:xfrm>
            <a:off x="1118630" y="5853494"/>
            <a:ext cx="7002000"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t>Lack of primary producers has caused a decrease in the herbivore population so there is also less food for the predator population.</a:t>
            </a:r>
            <a:endParaRPr sz="1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2" name="Google Shape;242;p26">
            <a:extLst>
              <a:ext uri="{FF2B5EF4-FFF2-40B4-BE49-F238E27FC236}">
                <a16:creationId xmlns:a16="http://schemas.microsoft.com/office/drawing/2014/main" id="{96A0F99E-44DE-DB90-8762-89FE1BEA490F}"/>
              </a:ext>
            </a:extLst>
          </p:cNvPr>
          <p:cNvPicPr preferRelativeResize="0"/>
          <p:nvPr/>
        </p:nvPicPr>
        <p:blipFill>
          <a:blip r:embed="rId3" cstate="email">
            <a:alphaModFix/>
            <a:extLst>
              <a:ext uri="{28A0092B-C50C-407E-A947-70E740481C1C}">
                <a14:useLocalDpi xmlns:a14="http://schemas.microsoft.com/office/drawing/2010/main"/>
              </a:ext>
            </a:extLst>
          </a:blip>
          <a:srcRect t="15039" b="-15039"/>
          <a:stretch>
            <a:fillRect/>
          </a:stretch>
        </p:blipFill>
        <p:spPr>
          <a:xfrm>
            <a:off x="0" y="0"/>
            <a:ext cx="9144003" cy="6858002"/>
          </a:xfrm>
          <a:prstGeom prst="rect">
            <a:avLst/>
          </a:prstGeom>
          <a:noFill/>
          <a:ln>
            <a:noFill/>
          </a:ln>
        </p:spPr>
      </p:pic>
      <p:sp>
        <p:nvSpPr>
          <p:cNvPr id="307" name="Google Shape;307;p31"/>
          <p:cNvSpPr txBox="1"/>
          <p:nvPr/>
        </p:nvSpPr>
        <p:spPr>
          <a:xfrm>
            <a:off x="1095921" y="66416"/>
            <a:ext cx="3632100" cy="1758691"/>
          </a:xfrm>
          <a:prstGeom prst="rect">
            <a:avLst/>
          </a:prstGeom>
          <a:noFill/>
          <a:ln>
            <a:noFill/>
          </a:ln>
        </p:spPr>
        <p:txBody>
          <a:bodyPr spcFirstLastPara="1" wrap="square" lIns="0" tIns="38875" rIns="0" bIns="0" anchor="t" anchorCtr="0">
            <a:noAutofit/>
          </a:bodyPr>
          <a:lstStyle/>
          <a:p>
            <a:pPr marL="0" marR="0" lvl="0" indent="0" rtl="0">
              <a:lnSpc>
                <a:spcPct val="100000"/>
              </a:lnSpc>
              <a:spcBef>
                <a:spcPts val="0"/>
              </a:spcBef>
              <a:spcAft>
                <a:spcPts val="0"/>
              </a:spcAft>
              <a:buNone/>
            </a:pPr>
            <a:r>
              <a:rPr lang="en" sz="2700" b="1" dirty="0">
                <a:solidFill>
                  <a:srgbClr val="15064D"/>
                </a:solidFill>
              </a:rPr>
              <a:t>Comic strip activity</a:t>
            </a:r>
          </a:p>
          <a:p>
            <a:pPr marL="0" marR="0" lvl="0" indent="0" algn="r" rtl="0">
              <a:lnSpc>
                <a:spcPct val="100000"/>
              </a:lnSpc>
              <a:spcBef>
                <a:spcPts val="0"/>
              </a:spcBef>
              <a:spcAft>
                <a:spcPts val="0"/>
              </a:spcAft>
              <a:buNone/>
            </a:pPr>
            <a:endParaRPr lang="en-US" sz="2000" b="1" dirty="0">
              <a:solidFill>
                <a:schemeClr val="bg1"/>
              </a:solidFill>
            </a:endParaRPr>
          </a:p>
          <a:p>
            <a:pPr marL="0" marR="0" lvl="0" indent="0" algn="r" rtl="0">
              <a:lnSpc>
                <a:spcPct val="100000"/>
              </a:lnSpc>
              <a:spcBef>
                <a:spcPts val="0"/>
              </a:spcBef>
              <a:spcAft>
                <a:spcPts val="0"/>
              </a:spcAft>
              <a:buNone/>
            </a:pPr>
            <a:endParaRPr lang="en-US" sz="2000" b="1" dirty="0">
              <a:solidFill>
                <a:schemeClr val="bg1"/>
              </a:solidFill>
            </a:endParaRPr>
          </a:p>
          <a:p>
            <a:pPr marL="0" marR="0" lvl="0" indent="0" algn="r" rtl="0">
              <a:lnSpc>
                <a:spcPct val="100000"/>
              </a:lnSpc>
              <a:spcBef>
                <a:spcPts val="0"/>
              </a:spcBef>
              <a:spcAft>
                <a:spcPts val="0"/>
              </a:spcAft>
              <a:buNone/>
            </a:pPr>
            <a:r>
              <a:rPr lang="en-US" sz="2000" b="1" dirty="0">
                <a:solidFill>
                  <a:schemeClr val="bg1"/>
                </a:solidFill>
              </a:rPr>
              <a:t>C</a:t>
            </a:r>
            <a:r>
              <a:rPr lang="en" sz="2000" b="1" dirty="0">
                <a:solidFill>
                  <a:schemeClr val="bg1"/>
                </a:solidFill>
              </a:rPr>
              <a:t>ut out the pictures on your worksheet and stick them with the matching text</a:t>
            </a:r>
            <a:endParaRPr sz="2000" b="1" dirty="0">
              <a:solidFill>
                <a:schemeClr val="bg1"/>
              </a:solidFill>
            </a:endParaRPr>
          </a:p>
        </p:txBody>
      </p:sp>
      <p:graphicFrame>
        <p:nvGraphicFramePr>
          <p:cNvPr id="5" name="Table 4">
            <a:extLst>
              <a:ext uri="{FF2B5EF4-FFF2-40B4-BE49-F238E27FC236}">
                <a16:creationId xmlns:a16="http://schemas.microsoft.com/office/drawing/2014/main" id="{F3EA411D-4C7A-326E-439F-1DCE9BEECF06}"/>
              </a:ext>
            </a:extLst>
          </p:cNvPr>
          <p:cNvGraphicFramePr>
            <a:graphicFrameLocks noGrp="1"/>
          </p:cNvGraphicFramePr>
          <p:nvPr>
            <p:extLst>
              <p:ext uri="{D42A27DB-BD31-4B8C-83A1-F6EECF244321}">
                <p14:modId xmlns:p14="http://schemas.microsoft.com/office/powerpoint/2010/main" val="3837558454"/>
              </p:ext>
            </p:extLst>
          </p:nvPr>
        </p:nvGraphicFramePr>
        <p:xfrm>
          <a:off x="114300" y="4799898"/>
          <a:ext cx="8915400" cy="1892300"/>
        </p:xfrm>
        <a:graphic>
          <a:graphicData uri="http://schemas.openxmlformats.org/drawingml/2006/table">
            <a:tbl>
              <a:tblPr firstRow="1" firstCol="1" bandRow="1">
                <a:tableStyleId>{5C22544A-7EE6-4342-B048-85BDC9FD1C3A}</a:tableStyleId>
              </a:tblPr>
              <a:tblGrid>
                <a:gridCol w="2270703">
                  <a:extLst>
                    <a:ext uri="{9D8B030D-6E8A-4147-A177-3AD203B41FA5}">
                      <a16:colId xmlns:a16="http://schemas.microsoft.com/office/drawing/2014/main" val="3182351802"/>
                    </a:ext>
                  </a:extLst>
                </a:gridCol>
                <a:gridCol w="2220757">
                  <a:extLst>
                    <a:ext uri="{9D8B030D-6E8A-4147-A177-3AD203B41FA5}">
                      <a16:colId xmlns:a16="http://schemas.microsoft.com/office/drawing/2014/main" val="415230399"/>
                    </a:ext>
                  </a:extLst>
                </a:gridCol>
                <a:gridCol w="2213357">
                  <a:extLst>
                    <a:ext uri="{9D8B030D-6E8A-4147-A177-3AD203B41FA5}">
                      <a16:colId xmlns:a16="http://schemas.microsoft.com/office/drawing/2014/main" val="1273026449"/>
                    </a:ext>
                  </a:extLst>
                </a:gridCol>
                <a:gridCol w="2210583">
                  <a:extLst>
                    <a:ext uri="{9D8B030D-6E8A-4147-A177-3AD203B41FA5}">
                      <a16:colId xmlns:a16="http://schemas.microsoft.com/office/drawing/2014/main" val="1606677956"/>
                    </a:ext>
                  </a:extLst>
                </a:gridCol>
              </a:tblGrid>
              <a:tr h="1851530">
                <a:tc>
                  <a:txBody>
                    <a:bodyPr/>
                    <a:lstStyle/>
                    <a:p>
                      <a:pPr marL="71755" marR="71755" algn="l">
                        <a:lnSpc>
                          <a:spcPts val="1100"/>
                        </a:lnSpc>
                        <a:spcBef>
                          <a:spcPts val="300"/>
                        </a:spcBef>
                        <a:spcAft>
                          <a:spcPts val="300"/>
                        </a:spcAft>
                        <a:buNone/>
                      </a:pPr>
                      <a:endParaRPr lang="en-AU" sz="1100" b="0" dirty="0">
                        <a:solidFill>
                          <a:schemeClr val="tx1"/>
                        </a:solidFill>
                        <a:effectLst/>
                      </a:endParaRPr>
                    </a:p>
                    <a:p>
                      <a:pPr marL="71755" marR="71755" algn="l">
                        <a:lnSpc>
                          <a:spcPts val="1100"/>
                        </a:lnSpc>
                        <a:spcBef>
                          <a:spcPts val="300"/>
                        </a:spcBef>
                        <a:spcAft>
                          <a:spcPts val="300"/>
                        </a:spcAft>
                        <a:buNone/>
                      </a:pPr>
                      <a:r>
                        <a:rPr lang="en-AU" sz="1100" b="0" dirty="0">
                          <a:solidFill>
                            <a:schemeClr val="tx1"/>
                          </a:solidFill>
                          <a:effectLst/>
                        </a:rPr>
                        <a:t>What we think has happened over time is a combination of all of the nutrients actually coming into Port Phillip Bay, with all of the sewerage wastewater that's been coming in here since the 50s and 60s. And that has basically driven a change in this ecosystem from the bottom up</a:t>
                      </a:r>
                      <a:endParaRPr lang="en-US" sz="1200" b="0" dirty="0">
                        <a:solidFill>
                          <a:schemeClr val="tx1"/>
                        </a:solidFill>
                        <a:effectLst/>
                        <a:latin typeface="Arial" panose="020B0604020202020204" pitchFamily="34" charset="0"/>
                        <a:ea typeface="PMingLiU" panose="02020500000000000000" pitchFamily="18" charset="-12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1755" marR="71755" algn="l">
                        <a:lnSpc>
                          <a:spcPts val="1100"/>
                        </a:lnSpc>
                        <a:spcBef>
                          <a:spcPts val="300"/>
                        </a:spcBef>
                        <a:spcAft>
                          <a:spcPts val="300"/>
                        </a:spcAft>
                        <a:buNone/>
                      </a:pPr>
                      <a:endParaRPr lang="en-AU" sz="1100" b="0" dirty="0">
                        <a:solidFill>
                          <a:schemeClr val="tx1"/>
                        </a:solidFill>
                        <a:effectLst/>
                      </a:endParaRPr>
                    </a:p>
                    <a:p>
                      <a:pPr marL="71755" marR="71755" algn="l">
                        <a:lnSpc>
                          <a:spcPts val="1100"/>
                        </a:lnSpc>
                        <a:spcBef>
                          <a:spcPts val="300"/>
                        </a:spcBef>
                        <a:spcAft>
                          <a:spcPts val="300"/>
                        </a:spcAft>
                        <a:buNone/>
                      </a:pPr>
                      <a:r>
                        <a:rPr lang="en-AU" sz="1100" b="0" dirty="0">
                          <a:solidFill>
                            <a:schemeClr val="tx1"/>
                          </a:solidFill>
                          <a:effectLst/>
                        </a:rPr>
                        <a:t>All of those excess nutrients in the water actually drove a whole lot of other weedy seaweed species to massively proliferate.</a:t>
                      </a:r>
                      <a:endParaRPr lang="en-US" sz="1200" b="0" dirty="0">
                        <a:solidFill>
                          <a:schemeClr val="tx1"/>
                        </a:solidFill>
                        <a:effectLst/>
                        <a:latin typeface="Arial" panose="020B0604020202020204" pitchFamily="34" charset="0"/>
                        <a:ea typeface="PMingLiU" panose="02020500000000000000" pitchFamily="18" charset="-12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1755" marR="71755" algn="l">
                        <a:lnSpc>
                          <a:spcPts val="1100"/>
                        </a:lnSpc>
                        <a:spcBef>
                          <a:spcPts val="300"/>
                        </a:spcBef>
                        <a:spcAft>
                          <a:spcPts val="300"/>
                        </a:spcAft>
                        <a:buNone/>
                      </a:pPr>
                      <a:endParaRPr lang="en-AU" sz="1100" b="0" dirty="0">
                        <a:solidFill>
                          <a:schemeClr val="tx1"/>
                        </a:solidFill>
                        <a:effectLst/>
                      </a:endParaRPr>
                    </a:p>
                    <a:p>
                      <a:pPr marL="71755" marR="71755" algn="l">
                        <a:lnSpc>
                          <a:spcPts val="1100"/>
                        </a:lnSpc>
                        <a:spcBef>
                          <a:spcPts val="300"/>
                        </a:spcBef>
                        <a:spcAft>
                          <a:spcPts val="300"/>
                        </a:spcAft>
                        <a:buNone/>
                      </a:pPr>
                      <a:r>
                        <a:rPr lang="en-AU" sz="1100" b="0" dirty="0">
                          <a:solidFill>
                            <a:schemeClr val="tx1"/>
                          </a:solidFill>
                          <a:effectLst/>
                        </a:rPr>
                        <a:t>And when you have a whole lot of food, then other species will come along and make the most of that. And so sea urchins love to sit there on a rock and eat whatever drifting bits of seaweed are coming by, and so with all this extra seaweed that was now out there and floating around it built a larger sea urchin population in the bay</a:t>
                      </a:r>
                      <a:endParaRPr lang="en-US" sz="1200" b="0" dirty="0">
                        <a:solidFill>
                          <a:schemeClr val="tx1"/>
                        </a:solidFill>
                        <a:effectLst/>
                        <a:latin typeface="Arial" panose="020B0604020202020204" pitchFamily="34" charset="0"/>
                        <a:ea typeface="PMingLiU" panose="02020500000000000000" pitchFamily="18" charset="-12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1755" marR="71755" algn="l">
                        <a:lnSpc>
                          <a:spcPts val="1100"/>
                        </a:lnSpc>
                        <a:spcBef>
                          <a:spcPts val="300"/>
                        </a:spcBef>
                        <a:spcAft>
                          <a:spcPts val="300"/>
                        </a:spcAft>
                        <a:buNone/>
                      </a:pPr>
                      <a:endParaRPr lang="en-AU" sz="1100" b="0" dirty="0">
                        <a:solidFill>
                          <a:schemeClr val="tx1"/>
                        </a:solidFill>
                        <a:effectLst/>
                      </a:endParaRPr>
                    </a:p>
                    <a:p>
                      <a:pPr marL="71755" marR="71755" algn="l">
                        <a:lnSpc>
                          <a:spcPts val="1100"/>
                        </a:lnSpc>
                        <a:spcBef>
                          <a:spcPts val="300"/>
                        </a:spcBef>
                        <a:spcAft>
                          <a:spcPts val="300"/>
                        </a:spcAft>
                        <a:buNone/>
                      </a:pPr>
                      <a:r>
                        <a:rPr lang="en-AU" sz="1100" b="0" dirty="0">
                          <a:solidFill>
                            <a:schemeClr val="tx1"/>
                          </a:solidFill>
                          <a:effectLst/>
                        </a:rPr>
                        <a:t>Then what happened, we got to the Millennium drought which was from the end of the 1990s, and through the 2000s. So a long period of increased temperatures, but also reduced nutrients that were actually now coming into the bay. And so, now all of a sudden, we had less nutrients in the bay, and less seaweed that was now growing and proliferating because of it.</a:t>
                      </a:r>
                      <a:endParaRPr lang="en-US" sz="1200" b="0" dirty="0">
                        <a:solidFill>
                          <a:schemeClr val="tx1"/>
                        </a:solidFill>
                        <a:effectLst/>
                        <a:latin typeface="Arial" panose="020B0604020202020204" pitchFamily="34" charset="0"/>
                        <a:ea typeface="PMingLiU" panose="02020500000000000000" pitchFamily="18" charset="-12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8425874"/>
                  </a:ext>
                </a:extLst>
              </a:tr>
            </a:tbl>
          </a:graphicData>
        </a:graphic>
      </p:graphicFrame>
      <p:pic>
        <p:nvPicPr>
          <p:cNvPr id="4104" name="Picture 1573202726" descr="Cartoon Image of impacts of sewage on a reef system">
            <a:extLst>
              <a:ext uri="{FF2B5EF4-FFF2-40B4-BE49-F238E27FC236}">
                <a16:creationId xmlns:a16="http://schemas.microsoft.com/office/drawing/2014/main" id="{EC4237EB-0899-2E62-20A7-645FE1E50A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963" y="2601185"/>
            <a:ext cx="2046831" cy="2032907"/>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1068505545" descr="Cartoon Image of a increased level of seaweed on a reef">
            <a:extLst>
              <a:ext uri="{FF2B5EF4-FFF2-40B4-BE49-F238E27FC236}">
                <a16:creationId xmlns:a16="http://schemas.microsoft.com/office/drawing/2014/main" id="{830EA7FC-D004-83CE-C4DD-5C2A690BFB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9066" y="2601186"/>
            <a:ext cx="2018983" cy="203290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1106615015" descr="Cartoon Image showing increased urchins on a reef with high levels of seaweed">
            <a:extLst>
              <a:ext uri="{FF2B5EF4-FFF2-40B4-BE49-F238E27FC236}">
                <a16:creationId xmlns:a16="http://schemas.microsoft.com/office/drawing/2014/main" id="{039FD795-4D9B-DE43-0135-F67361C1A2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206" y="2601186"/>
            <a:ext cx="2005059" cy="2032907"/>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1068505550" descr="Cartoon Image showing increased urchins on a reef with decreased levels of seaweed">
            <a:extLst>
              <a:ext uri="{FF2B5EF4-FFF2-40B4-BE49-F238E27FC236}">
                <a16:creationId xmlns:a16="http://schemas.microsoft.com/office/drawing/2014/main" id="{99283A0E-E927-564A-6294-C56A85D291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7321" y="2601186"/>
            <a:ext cx="2005059" cy="2032907"/>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Scissors with solid fill">
            <a:extLst>
              <a:ext uri="{FF2B5EF4-FFF2-40B4-BE49-F238E27FC236}">
                <a16:creationId xmlns:a16="http://schemas.microsoft.com/office/drawing/2014/main" id="{A79FCBEA-9192-49F9-8762-B2E85DDE740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rot="13471320">
            <a:off x="1045509" y="2143985"/>
            <a:ext cx="914400" cy="9144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5">
          <a:extLst>
            <a:ext uri="{FF2B5EF4-FFF2-40B4-BE49-F238E27FC236}">
              <a16:creationId xmlns:a16="http://schemas.microsoft.com/office/drawing/2014/main" id="{56780D26-C486-C13E-4EA5-26EA87EA520A}"/>
            </a:ext>
          </a:extLst>
        </p:cNvPr>
        <p:cNvGrpSpPr/>
        <p:nvPr/>
      </p:nvGrpSpPr>
      <p:grpSpPr>
        <a:xfrm>
          <a:off x="0" y="0"/>
          <a:ext cx="0" cy="0"/>
          <a:chOff x="0" y="0"/>
          <a:chExt cx="0" cy="0"/>
        </a:xfrm>
      </p:grpSpPr>
      <p:pic>
        <p:nvPicPr>
          <p:cNvPr id="2" name="Google Shape;242;p26">
            <a:extLst>
              <a:ext uri="{FF2B5EF4-FFF2-40B4-BE49-F238E27FC236}">
                <a16:creationId xmlns:a16="http://schemas.microsoft.com/office/drawing/2014/main" id="{0D9DDFEF-CB0F-A11D-A4CB-DB6750B8A184}"/>
              </a:ext>
            </a:extLst>
          </p:cNvPr>
          <p:cNvPicPr preferRelativeResize="0"/>
          <p:nvPr/>
        </p:nvPicPr>
        <p:blipFill>
          <a:blip r:embed="rId3" cstate="email">
            <a:alphaModFix/>
            <a:extLst>
              <a:ext uri="{28A0092B-C50C-407E-A947-70E740481C1C}">
                <a14:useLocalDpi xmlns:a14="http://schemas.microsoft.com/office/drawing/2010/main"/>
              </a:ext>
            </a:extLst>
          </a:blip>
          <a:srcRect t="15039" b="-15039"/>
          <a:stretch>
            <a:fillRect/>
          </a:stretch>
        </p:blipFill>
        <p:spPr>
          <a:xfrm>
            <a:off x="0" y="0"/>
            <a:ext cx="9144003" cy="6858002"/>
          </a:xfrm>
          <a:prstGeom prst="rect">
            <a:avLst/>
          </a:prstGeom>
          <a:noFill/>
          <a:ln>
            <a:noFill/>
          </a:ln>
        </p:spPr>
      </p:pic>
      <p:sp>
        <p:nvSpPr>
          <p:cNvPr id="307" name="Google Shape;307;p31">
            <a:extLst>
              <a:ext uri="{FF2B5EF4-FFF2-40B4-BE49-F238E27FC236}">
                <a16:creationId xmlns:a16="http://schemas.microsoft.com/office/drawing/2014/main" id="{51E1DDB9-ED5E-C31D-CE6A-3552E6422F04}"/>
              </a:ext>
            </a:extLst>
          </p:cNvPr>
          <p:cNvSpPr txBox="1"/>
          <p:nvPr/>
        </p:nvSpPr>
        <p:spPr>
          <a:xfrm>
            <a:off x="1095921" y="66416"/>
            <a:ext cx="6324054" cy="1758691"/>
          </a:xfrm>
          <a:prstGeom prst="rect">
            <a:avLst/>
          </a:prstGeom>
          <a:noFill/>
          <a:ln>
            <a:noFill/>
          </a:ln>
        </p:spPr>
        <p:txBody>
          <a:bodyPr spcFirstLastPara="1" wrap="square" lIns="0" tIns="38875" rIns="0" bIns="0" anchor="t" anchorCtr="0">
            <a:noAutofit/>
          </a:bodyPr>
          <a:lstStyle/>
          <a:p>
            <a:pPr marL="0" marR="0" lvl="0" indent="0" rtl="0">
              <a:lnSpc>
                <a:spcPct val="100000"/>
              </a:lnSpc>
              <a:spcBef>
                <a:spcPts val="0"/>
              </a:spcBef>
              <a:spcAft>
                <a:spcPts val="0"/>
              </a:spcAft>
              <a:buNone/>
            </a:pPr>
            <a:r>
              <a:rPr lang="en" sz="2700" b="1" dirty="0">
                <a:solidFill>
                  <a:srgbClr val="15064D"/>
                </a:solidFill>
              </a:rPr>
              <a:t>Comic strip activity</a:t>
            </a:r>
          </a:p>
          <a:p>
            <a:pPr marL="0" marR="0" lvl="0" indent="0" algn="r" rtl="0">
              <a:lnSpc>
                <a:spcPct val="100000"/>
              </a:lnSpc>
              <a:spcBef>
                <a:spcPts val="0"/>
              </a:spcBef>
              <a:spcAft>
                <a:spcPts val="0"/>
              </a:spcAft>
              <a:buNone/>
            </a:pPr>
            <a:endParaRPr lang="en-US" sz="2000" b="1" dirty="0">
              <a:solidFill>
                <a:schemeClr val="bg1"/>
              </a:solidFill>
            </a:endParaRPr>
          </a:p>
          <a:p>
            <a:pPr marL="0" marR="0" lvl="0" indent="0" algn="r" rtl="0">
              <a:lnSpc>
                <a:spcPct val="100000"/>
              </a:lnSpc>
              <a:spcBef>
                <a:spcPts val="0"/>
              </a:spcBef>
              <a:spcAft>
                <a:spcPts val="0"/>
              </a:spcAft>
              <a:buNone/>
            </a:pPr>
            <a:endParaRPr lang="en-US" sz="2000" b="1" dirty="0">
              <a:solidFill>
                <a:schemeClr val="bg1"/>
              </a:solidFill>
            </a:endParaRPr>
          </a:p>
          <a:p>
            <a:r>
              <a:rPr lang="en-AU" sz="2400" dirty="0">
                <a:solidFill>
                  <a:schemeClr val="bg1"/>
                </a:solidFill>
              </a:rPr>
              <a:t>  Now our comic is in the correct order: </a:t>
            </a:r>
            <a:r>
              <a:rPr lang="en-AU" sz="2400" i="1" dirty="0">
                <a:solidFill>
                  <a:schemeClr val="bg1"/>
                </a:solidFill>
              </a:rPr>
              <a:t>are the   </a:t>
            </a:r>
          </a:p>
          <a:p>
            <a:r>
              <a:rPr lang="en-AU" sz="2400" i="1" dirty="0">
                <a:solidFill>
                  <a:schemeClr val="bg1"/>
                </a:solidFill>
              </a:rPr>
              <a:t>     sea urchins in the ecosystem experiencing </a:t>
            </a:r>
          </a:p>
          <a:p>
            <a:r>
              <a:rPr lang="en-AU" sz="2400" i="1" dirty="0">
                <a:solidFill>
                  <a:schemeClr val="bg1"/>
                </a:solidFill>
              </a:rPr>
              <a:t>        top-down, or bottom-up control? </a:t>
            </a:r>
            <a:endParaRPr lang="en-US" sz="2400" i="1" dirty="0">
              <a:solidFill>
                <a:schemeClr val="bg1"/>
              </a:solidFill>
            </a:endParaRPr>
          </a:p>
        </p:txBody>
      </p:sp>
      <p:graphicFrame>
        <p:nvGraphicFramePr>
          <p:cNvPr id="5" name="Table 4">
            <a:extLst>
              <a:ext uri="{FF2B5EF4-FFF2-40B4-BE49-F238E27FC236}">
                <a16:creationId xmlns:a16="http://schemas.microsoft.com/office/drawing/2014/main" id="{D52DAE7E-1239-C82A-CA16-28D0D175A6D1}"/>
              </a:ext>
            </a:extLst>
          </p:cNvPr>
          <p:cNvGraphicFramePr>
            <a:graphicFrameLocks noGrp="1"/>
          </p:cNvGraphicFramePr>
          <p:nvPr/>
        </p:nvGraphicFramePr>
        <p:xfrm>
          <a:off x="114300" y="4799898"/>
          <a:ext cx="8915400" cy="1892300"/>
        </p:xfrm>
        <a:graphic>
          <a:graphicData uri="http://schemas.openxmlformats.org/drawingml/2006/table">
            <a:tbl>
              <a:tblPr firstRow="1" firstCol="1" bandRow="1">
                <a:tableStyleId>{5C22544A-7EE6-4342-B048-85BDC9FD1C3A}</a:tableStyleId>
              </a:tblPr>
              <a:tblGrid>
                <a:gridCol w="2270703">
                  <a:extLst>
                    <a:ext uri="{9D8B030D-6E8A-4147-A177-3AD203B41FA5}">
                      <a16:colId xmlns:a16="http://schemas.microsoft.com/office/drawing/2014/main" val="3182351802"/>
                    </a:ext>
                  </a:extLst>
                </a:gridCol>
                <a:gridCol w="2220757">
                  <a:extLst>
                    <a:ext uri="{9D8B030D-6E8A-4147-A177-3AD203B41FA5}">
                      <a16:colId xmlns:a16="http://schemas.microsoft.com/office/drawing/2014/main" val="415230399"/>
                    </a:ext>
                  </a:extLst>
                </a:gridCol>
                <a:gridCol w="2213357">
                  <a:extLst>
                    <a:ext uri="{9D8B030D-6E8A-4147-A177-3AD203B41FA5}">
                      <a16:colId xmlns:a16="http://schemas.microsoft.com/office/drawing/2014/main" val="1273026449"/>
                    </a:ext>
                  </a:extLst>
                </a:gridCol>
                <a:gridCol w="2210583">
                  <a:extLst>
                    <a:ext uri="{9D8B030D-6E8A-4147-A177-3AD203B41FA5}">
                      <a16:colId xmlns:a16="http://schemas.microsoft.com/office/drawing/2014/main" val="1606677956"/>
                    </a:ext>
                  </a:extLst>
                </a:gridCol>
              </a:tblGrid>
              <a:tr h="1851530">
                <a:tc>
                  <a:txBody>
                    <a:bodyPr/>
                    <a:lstStyle/>
                    <a:p>
                      <a:pPr marL="71755" marR="71755" algn="l">
                        <a:lnSpc>
                          <a:spcPts val="1100"/>
                        </a:lnSpc>
                        <a:spcBef>
                          <a:spcPts val="300"/>
                        </a:spcBef>
                        <a:spcAft>
                          <a:spcPts val="300"/>
                        </a:spcAft>
                        <a:buNone/>
                      </a:pPr>
                      <a:endParaRPr lang="en-AU" sz="1100" b="0" dirty="0">
                        <a:solidFill>
                          <a:schemeClr val="tx1"/>
                        </a:solidFill>
                        <a:effectLst/>
                      </a:endParaRPr>
                    </a:p>
                    <a:p>
                      <a:pPr marL="71755" marR="71755" algn="l">
                        <a:lnSpc>
                          <a:spcPts val="1100"/>
                        </a:lnSpc>
                        <a:spcBef>
                          <a:spcPts val="300"/>
                        </a:spcBef>
                        <a:spcAft>
                          <a:spcPts val="300"/>
                        </a:spcAft>
                        <a:buNone/>
                      </a:pPr>
                      <a:r>
                        <a:rPr lang="en-AU" sz="1100" b="0" dirty="0">
                          <a:solidFill>
                            <a:schemeClr val="tx1"/>
                          </a:solidFill>
                          <a:effectLst/>
                        </a:rPr>
                        <a:t>What we think has happened over time is a combination of all of the nutrients actually coming into Port Phillip Bay, with all of the sewerage wastewater that's been coming in here since the 50s and 60s. And that has basically driven a change in this ecosystem from the bottom up</a:t>
                      </a:r>
                      <a:endParaRPr lang="en-US" sz="1200" b="0" dirty="0">
                        <a:solidFill>
                          <a:schemeClr val="tx1"/>
                        </a:solidFill>
                        <a:effectLst/>
                        <a:latin typeface="Arial" panose="020B0604020202020204" pitchFamily="34" charset="0"/>
                        <a:ea typeface="PMingLiU" panose="02020500000000000000" pitchFamily="18" charset="-12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1755" marR="71755" algn="l">
                        <a:lnSpc>
                          <a:spcPts val="1100"/>
                        </a:lnSpc>
                        <a:spcBef>
                          <a:spcPts val="300"/>
                        </a:spcBef>
                        <a:spcAft>
                          <a:spcPts val="300"/>
                        </a:spcAft>
                        <a:buNone/>
                      </a:pPr>
                      <a:endParaRPr lang="en-AU" sz="1100" b="0" dirty="0">
                        <a:solidFill>
                          <a:schemeClr val="tx1"/>
                        </a:solidFill>
                        <a:effectLst/>
                      </a:endParaRPr>
                    </a:p>
                    <a:p>
                      <a:pPr marL="71755" marR="71755" algn="l">
                        <a:lnSpc>
                          <a:spcPts val="1100"/>
                        </a:lnSpc>
                        <a:spcBef>
                          <a:spcPts val="300"/>
                        </a:spcBef>
                        <a:spcAft>
                          <a:spcPts val="300"/>
                        </a:spcAft>
                        <a:buNone/>
                      </a:pPr>
                      <a:r>
                        <a:rPr lang="en-AU" sz="1100" b="0" dirty="0">
                          <a:solidFill>
                            <a:schemeClr val="tx1"/>
                          </a:solidFill>
                          <a:effectLst/>
                        </a:rPr>
                        <a:t>All of those excess nutrients in the water actually drove a whole lot of other weedy seaweed species to massively proliferate.</a:t>
                      </a:r>
                      <a:endParaRPr lang="en-US" sz="1200" b="0" dirty="0">
                        <a:solidFill>
                          <a:schemeClr val="tx1"/>
                        </a:solidFill>
                        <a:effectLst/>
                        <a:latin typeface="Arial" panose="020B0604020202020204" pitchFamily="34" charset="0"/>
                        <a:ea typeface="PMingLiU" panose="02020500000000000000" pitchFamily="18" charset="-12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1755" marR="71755" algn="l">
                        <a:lnSpc>
                          <a:spcPts val="1100"/>
                        </a:lnSpc>
                        <a:spcBef>
                          <a:spcPts val="300"/>
                        </a:spcBef>
                        <a:spcAft>
                          <a:spcPts val="300"/>
                        </a:spcAft>
                        <a:buNone/>
                      </a:pPr>
                      <a:endParaRPr lang="en-AU" sz="1100" b="0" dirty="0">
                        <a:solidFill>
                          <a:schemeClr val="tx1"/>
                        </a:solidFill>
                        <a:effectLst/>
                      </a:endParaRPr>
                    </a:p>
                    <a:p>
                      <a:pPr marL="71755" marR="71755" algn="l">
                        <a:lnSpc>
                          <a:spcPts val="1100"/>
                        </a:lnSpc>
                        <a:spcBef>
                          <a:spcPts val="300"/>
                        </a:spcBef>
                        <a:spcAft>
                          <a:spcPts val="300"/>
                        </a:spcAft>
                        <a:buNone/>
                      </a:pPr>
                      <a:r>
                        <a:rPr lang="en-AU" sz="1100" b="0" dirty="0">
                          <a:solidFill>
                            <a:schemeClr val="tx1"/>
                          </a:solidFill>
                          <a:effectLst/>
                        </a:rPr>
                        <a:t>And when you have a whole lot of food, then other species will come along and make the most of that. And so sea urchins love to sit there on a rock and eat whatever drifting bits of seaweed are coming by, and so with all this extra seaweed that was now out there and floating around it built a larger sea urchin population in the bay</a:t>
                      </a:r>
                      <a:endParaRPr lang="en-US" sz="1200" b="0" dirty="0">
                        <a:solidFill>
                          <a:schemeClr val="tx1"/>
                        </a:solidFill>
                        <a:effectLst/>
                        <a:latin typeface="Arial" panose="020B0604020202020204" pitchFamily="34" charset="0"/>
                        <a:ea typeface="PMingLiU" panose="02020500000000000000" pitchFamily="18" charset="-12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1755" marR="71755" algn="l">
                        <a:lnSpc>
                          <a:spcPts val="1100"/>
                        </a:lnSpc>
                        <a:spcBef>
                          <a:spcPts val="300"/>
                        </a:spcBef>
                        <a:spcAft>
                          <a:spcPts val="300"/>
                        </a:spcAft>
                        <a:buNone/>
                      </a:pPr>
                      <a:endParaRPr lang="en-AU" sz="1100" b="0" dirty="0">
                        <a:solidFill>
                          <a:schemeClr val="tx1"/>
                        </a:solidFill>
                        <a:effectLst/>
                      </a:endParaRPr>
                    </a:p>
                    <a:p>
                      <a:pPr marL="71755" marR="71755" algn="l">
                        <a:lnSpc>
                          <a:spcPts val="1100"/>
                        </a:lnSpc>
                        <a:spcBef>
                          <a:spcPts val="300"/>
                        </a:spcBef>
                        <a:spcAft>
                          <a:spcPts val="300"/>
                        </a:spcAft>
                        <a:buNone/>
                      </a:pPr>
                      <a:r>
                        <a:rPr lang="en-AU" sz="1100" b="0" dirty="0">
                          <a:solidFill>
                            <a:schemeClr val="tx1"/>
                          </a:solidFill>
                          <a:effectLst/>
                        </a:rPr>
                        <a:t>Then what happened, we got to the Millennium drought which was from the end of the 1990s, and through the 2000s. So a long period of increased temperatures, but also reduced nutrients that were actually now coming into the bay. And so, now all of a sudden, we had less nutrients in the bay, and less seaweed that was now growing and proliferating because of it.</a:t>
                      </a:r>
                      <a:endParaRPr lang="en-US" sz="1200" b="0" dirty="0">
                        <a:solidFill>
                          <a:schemeClr val="tx1"/>
                        </a:solidFill>
                        <a:effectLst/>
                        <a:latin typeface="Arial" panose="020B0604020202020204" pitchFamily="34" charset="0"/>
                        <a:ea typeface="PMingLiU" panose="02020500000000000000" pitchFamily="18" charset="-12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8425874"/>
                  </a:ext>
                </a:extLst>
              </a:tr>
            </a:tbl>
          </a:graphicData>
        </a:graphic>
      </p:graphicFrame>
      <p:pic>
        <p:nvPicPr>
          <p:cNvPr id="4104" name="Picture 1573202726" descr="Cartoon Image of impacts of sewage on a reef system">
            <a:extLst>
              <a:ext uri="{FF2B5EF4-FFF2-40B4-BE49-F238E27FC236}">
                <a16:creationId xmlns:a16="http://schemas.microsoft.com/office/drawing/2014/main" id="{7D245300-507E-3003-5507-FC9109AAB9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600" y="2747939"/>
            <a:ext cx="2046831" cy="2032907"/>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1068505545" descr="Cartoon Image of a increased level of seaweed on a reef">
            <a:extLst>
              <a:ext uri="{FF2B5EF4-FFF2-40B4-BE49-F238E27FC236}">
                <a16:creationId xmlns:a16="http://schemas.microsoft.com/office/drawing/2014/main" id="{0C4942AE-056F-B45D-6174-6D55E107AE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1093" y="2747941"/>
            <a:ext cx="2018983" cy="203290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1106615015" descr="Cartoon Image showing increased urchins on a reef with high levels of seaweed">
            <a:extLst>
              <a:ext uri="{FF2B5EF4-FFF2-40B4-BE49-F238E27FC236}">
                <a16:creationId xmlns:a16="http://schemas.microsoft.com/office/drawing/2014/main" id="{60F3933A-61DF-27F6-9E02-7C60C29BB0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8021" y="2747941"/>
            <a:ext cx="2005059" cy="2032907"/>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1068505550" descr="Cartoon Image showing increased urchins on a reef with decreased levels of seaweed">
            <a:extLst>
              <a:ext uri="{FF2B5EF4-FFF2-40B4-BE49-F238E27FC236}">
                <a16:creationId xmlns:a16="http://schemas.microsoft.com/office/drawing/2014/main" id="{FC5B5E50-9B3E-4AD8-A23E-5B43CC797C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6012" y="2747940"/>
            <a:ext cx="2005059" cy="2032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764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5">
          <a:extLst>
            <a:ext uri="{FF2B5EF4-FFF2-40B4-BE49-F238E27FC236}">
              <a16:creationId xmlns:a16="http://schemas.microsoft.com/office/drawing/2014/main" id="{F48990A2-6273-7C60-E141-40FE3362742A}"/>
            </a:ext>
          </a:extLst>
        </p:cNvPr>
        <p:cNvGrpSpPr/>
        <p:nvPr/>
      </p:nvGrpSpPr>
      <p:grpSpPr>
        <a:xfrm>
          <a:off x="0" y="0"/>
          <a:ext cx="0" cy="0"/>
          <a:chOff x="0" y="0"/>
          <a:chExt cx="0" cy="0"/>
        </a:xfrm>
      </p:grpSpPr>
      <p:pic>
        <p:nvPicPr>
          <p:cNvPr id="2" name="Google Shape;242;p26">
            <a:extLst>
              <a:ext uri="{FF2B5EF4-FFF2-40B4-BE49-F238E27FC236}">
                <a16:creationId xmlns:a16="http://schemas.microsoft.com/office/drawing/2014/main" id="{FACEF9FC-E114-3B63-0CDE-C9C8FBE05BE8}"/>
              </a:ext>
            </a:extLst>
          </p:cNvPr>
          <p:cNvPicPr preferRelativeResize="0"/>
          <p:nvPr/>
        </p:nvPicPr>
        <p:blipFill>
          <a:blip r:embed="rId3" cstate="email">
            <a:alphaModFix/>
            <a:extLst>
              <a:ext uri="{28A0092B-C50C-407E-A947-70E740481C1C}">
                <a14:useLocalDpi xmlns:a14="http://schemas.microsoft.com/office/drawing/2010/main"/>
              </a:ext>
            </a:extLst>
          </a:blip>
          <a:srcRect t="15039" b="-15039"/>
          <a:stretch>
            <a:fillRect/>
          </a:stretch>
        </p:blipFill>
        <p:spPr>
          <a:xfrm>
            <a:off x="0" y="0"/>
            <a:ext cx="9144003" cy="6858002"/>
          </a:xfrm>
          <a:prstGeom prst="rect">
            <a:avLst/>
          </a:prstGeom>
          <a:noFill/>
          <a:ln>
            <a:noFill/>
          </a:ln>
        </p:spPr>
      </p:pic>
      <p:sp>
        <p:nvSpPr>
          <p:cNvPr id="307" name="Google Shape;307;p31">
            <a:extLst>
              <a:ext uri="{FF2B5EF4-FFF2-40B4-BE49-F238E27FC236}">
                <a16:creationId xmlns:a16="http://schemas.microsoft.com/office/drawing/2014/main" id="{558E3874-93A2-A702-D409-399EB1E530D3}"/>
              </a:ext>
            </a:extLst>
          </p:cNvPr>
          <p:cNvSpPr txBox="1"/>
          <p:nvPr/>
        </p:nvSpPr>
        <p:spPr>
          <a:xfrm>
            <a:off x="1095921" y="66416"/>
            <a:ext cx="6324054" cy="3086359"/>
          </a:xfrm>
          <a:prstGeom prst="rect">
            <a:avLst/>
          </a:prstGeom>
          <a:noFill/>
          <a:ln>
            <a:noFill/>
          </a:ln>
        </p:spPr>
        <p:txBody>
          <a:bodyPr spcFirstLastPara="1" wrap="square" lIns="0" tIns="38875" rIns="0" bIns="0" anchor="t" anchorCtr="0">
            <a:noAutofit/>
          </a:bodyPr>
          <a:lstStyle/>
          <a:p>
            <a:pPr marL="0" marR="0" lvl="0" indent="0" rtl="0">
              <a:lnSpc>
                <a:spcPct val="100000"/>
              </a:lnSpc>
              <a:spcBef>
                <a:spcPts val="0"/>
              </a:spcBef>
              <a:spcAft>
                <a:spcPts val="0"/>
              </a:spcAft>
              <a:buNone/>
            </a:pPr>
            <a:r>
              <a:rPr lang="en" sz="2700" b="1" dirty="0">
                <a:solidFill>
                  <a:srgbClr val="15064D"/>
                </a:solidFill>
              </a:rPr>
              <a:t>Comic strip activity</a:t>
            </a:r>
          </a:p>
          <a:p>
            <a:pPr marL="0" marR="0" lvl="0" indent="0" algn="r" rtl="0">
              <a:lnSpc>
                <a:spcPct val="100000"/>
              </a:lnSpc>
              <a:spcBef>
                <a:spcPts val="0"/>
              </a:spcBef>
              <a:spcAft>
                <a:spcPts val="0"/>
              </a:spcAft>
              <a:buNone/>
            </a:pPr>
            <a:endParaRPr lang="en-US" sz="2000" b="1" dirty="0">
              <a:solidFill>
                <a:schemeClr val="bg1"/>
              </a:solidFill>
            </a:endParaRPr>
          </a:p>
          <a:p>
            <a:pPr marL="0" marR="0" lvl="0" indent="0" algn="r" rtl="0">
              <a:lnSpc>
                <a:spcPct val="100000"/>
              </a:lnSpc>
              <a:spcBef>
                <a:spcPts val="0"/>
              </a:spcBef>
              <a:spcAft>
                <a:spcPts val="0"/>
              </a:spcAft>
              <a:buNone/>
            </a:pPr>
            <a:endParaRPr lang="en-US" sz="2000" b="1" dirty="0">
              <a:solidFill>
                <a:schemeClr val="bg1"/>
              </a:solidFill>
            </a:endParaRPr>
          </a:p>
          <a:p>
            <a:r>
              <a:rPr lang="en-AU" sz="2400" dirty="0">
                <a:solidFill>
                  <a:schemeClr val="bg1"/>
                </a:solidFill>
              </a:rPr>
              <a:t>  Make your own comic strip</a:t>
            </a:r>
          </a:p>
          <a:p>
            <a:r>
              <a:rPr lang="en-AU" sz="2400" dirty="0">
                <a:solidFill>
                  <a:schemeClr val="bg1"/>
                </a:solidFill>
              </a:rPr>
              <a:t>     Watch another video about sea urchins</a:t>
            </a:r>
          </a:p>
          <a:p>
            <a:r>
              <a:rPr lang="en-AU" sz="2400" dirty="0">
                <a:solidFill>
                  <a:schemeClr val="bg1"/>
                </a:solidFill>
              </a:rPr>
              <a:t>        </a:t>
            </a:r>
            <a:r>
              <a:rPr lang="en-US" sz="2400" dirty="0">
                <a:solidFill>
                  <a:schemeClr val="bg1"/>
                </a:solidFill>
              </a:rPr>
              <a:t>Write down four key parts of the story</a:t>
            </a:r>
          </a:p>
          <a:p>
            <a:r>
              <a:rPr lang="en-US" sz="2400" dirty="0">
                <a:solidFill>
                  <a:schemeClr val="bg1"/>
                </a:solidFill>
              </a:rPr>
              <a:t>          Illustrate your comic strip</a:t>
            </a:r>
          </a:p>
        </p:txBody>
      </p:sp>
      <p:graphicFrame>
        <p:nvGraphicFramePr>
          <p:cNvPr id="5" name="Table 4">
            <a:extLst>
              <a:ext uri="{FF2B5EF4-FFF2-40B4-BE49-F238E27FC236}">
                <a16:creationId xmlns:a16="http://schemas.microsoft.com/office/drawing/2014/main" id="{D9DC77FA-1CEA-F34E-4BC4-7F365367753A}"/>
              </a:ext>
            </a:extLst>
          </p:cNvPr>
          <p:cNvGraphicFramePr>
            <a:graphicFrameLocks noGrp="1"/>
          </p:cNvGraphicFramePr>
          <p:nvPr>
            <p:extLst>
              <p:ext uri="{D42A27DB-BD31-4B8C-83A1-F6EECF244321}">
                <p14:modId xmlns:p14="http://schemas.microsoft.com/office/powerpoint/2010/main" val="1702617583"/>
              </p:ext>
            </p:extLst>
          </p:nvPr>
        </p:nvGraphicFramePr>
        <p:xfrm>
          <a:off x="114300" y="4837998"/>
          <a:ext cx="8915400" cy="1851530"/>
        </p:xfrm>
        <a:graphic>
          <a:graphicData uri="http://schemas.openxmlformats.org/drawingml/2006/table">
            <a:tbl>
              <a:tblPr firstRow="1" firstCol="1" bandRow="1">
                <a:tableStyleId>{5C22544A-7EE6-4342-B048-85BDC9FD1C3A}</a:tableStyleId>
              </a:tblPr>
              <a:tblGrid>
                <a:gridCol w="2270703">
                  <a:extLst>
                    <a:ext uri="{9D8B030D-6E8A-4147-A177-3AD203B41FA5}">
                      <a16:colId xmlns:a16="http://schemas.microsoft.com/office/drawing/2014/main" val="3182351802"/>
                    </a:ext>
                  </a:extLst>
                </a:gridCol>
                <a:gridCol w="2220757">
                  <a:extLst>
                    <a:ext uri="{9D8B030D-6E8A-4147-A177-3AD203B41FA5}">
                      <a16:colId xmlns:a16="http://schemas.microsoft.com/office/drawing/2014/main" val="415230399"/>
                    </a:ext>
                  </a:extLst>
                </a:gridCol>
                <a:gridCol w="2213357">
                  <a:extLst>
                    <a:ext uri="{9D8B030D-6E8A-4147-A177-3AD203B41FA5}">
                      <a16:colId xmlns:a16="http://schemas.microsoft.com/office/drawing/2014/main" val="1273026449"/>
                    </a:ext>
                  </a:extLst>
                </a:gridCol>
                <a:gridCol w="2210583">
                  <a:extLst>
                    <a:ext uri="{9D8B030D-6E8A-4147-A177-3AD203B41FA5}">
                      <a16:colId xmlns:a16="http://schemas.microsoft.com/office/drawing/2014/main" val="1606677956"/>
                    </a:ext>
                  </a:extLst>
                </a:gridCol>
              </a:tblGrid>
              <a:tr h="1851530">
                <a:tc>
                  <a:txBody>
                    <a:bodyPr/>
                    <a:lstStyle/>
                    <a:p>
                      <a:pPr marL="71755" marR="71755" algn="l">
                        <a:lnSpc>
                          <a:spcPts val="1100"/>
                        </a:lnSpc>
                        <a:spcBef>
                          <a:spcPts val="300"/>
                        </a:spcBef>
                        <a:spcAft>
                          <a:spcPts val="300"/>
                        </a:spcAft>
                        <a:buNone/>
                      </a:pPr>
                      <a:endParaRPr lang="en-AU" sz="1100" b="0" dirty="0">
                        <a:solidFill>
                          <a:schemeClr val="tx1"/>
                        </a:solidFill>
                        <a:effectLst/>
                        <a:latin typeface="Comic Sans MS" panose="030F0702030302020204" pitchFamily="66" charset="0"/>
                      </a:endParaRPr>
                    </a:p>
                    <a:p>
                      <a:pPr marL="71755" marR="71755" algn="l">
                        <a:lnSpc>
                          <a:spcPts val="1100"/>
                        </a:lnSpc>
                        <a:spcBef>
                          <a:spcPts val="300"/>
                        </a:spcBef>
                        <a:spcAft>
                          <a:spcPts val="300"/>
                        </a:spcAft>
                        <a:buNone/>
                      </a:pPr>
                      <a:r>
                        <a:rPr lang="en-AU" sz="1100" b="0" dirty="0">
                          <a:solidFill>
                            <a:schemeClr val="tx1"/>
                          </a:solidFill>
                          <a:effectLst/>
                          <a:latin typeface="Comic Sans MS" panose="030F0702030302020204" pitchFamily="66" charset="0"/>
                        </a:rPr>
                        <a:t>First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1755" marR="71755" algn="l">
                        <a:lnSpc>
                          <a:spcPts val="1100"/>
                        </a:lnSpc>
                        <a:spcBef>
                          <a:spcPts val="300"/>
                        </a:spcBef>
                        <a:spcAft>
                          <a:spcPts val="300"/>
                        </a:spcAft>
                        <a:buNone/>
                      </a:pPr>
                      <a:endParaRPr lang="en-AU" sz="1100" b="0" dirty="0">
                        <a:solidFill>
                          <a:schemeClr val="tx1"/>
                        </a:solidFill>
                        <a:effectLst/>
                        <a:latin typeface="Comic Sans MS" panose="030F0702030302020204" pitchFamily="66" charset="0"/>
                      </a:endParaRPr>
                    </a:p>
                    <a:p>
                      <a:pPr marL="71755" marR="71755" algn="l">
                        <a:lnSpc>
                          <a:spcPts val="1100"/>
                        </a:lnSpc>
                        <a:spcBef>
                          <a:spcPts val="300"/>
                        </a:spcBef>
                        <a:spcAft>
                          <a:spcPts val="300"/>
                        </a:spcAft>
                        <a:buNone/>
                      </a:pPr>
                      <a:r>
                        <a:rPr lang="en-AU" sz="1100" b="0" dirty="0">
                          <a:solidFill>
                            <a:schemeClr val="tx1"/>
                          </a:solidFill>
                          <a:effectLst/>
                          <a:latin typeface="Comic Sans MS" panose="030F0702030302020204" pitchFamily="66" charset="0"/>
                        </a:rPr>
                        <a:t>But..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1755" marR="71755" algn="l">
                        <a:lnSpc>
                          <a:spcPts val="1100"/>
                        </a:lnSpc>
                        <a:spcBef>
                          <a:spcPts val="300"/>
                        </a:spcBef>
                        <a:spcAft>
                          <a:spcPts val="300"/>
                        </a:spcAft>
                        <a:buNone/>
                      </a:pPr>
                      <a:endParaRPr lang="en-AU" sz="1100" b="0" dirty="0">
                        <a:solidFill>
                          <a:schemeClr val="tx1"/>
                        </a:solidFill>
                        <a:effectLst/>
                        <a:latin typeface="Comic Sans MS" panose="030F0702030302020204" pitchFamily="66" charset="0"/>
                      </a:endParaRPr>
                    </a:p>
                    <a:p>
                      <a:pPr marL="71755" marR="71755" algn="l">
                        <a:lnSpc>
                          <a:spcPts val="1100"/>
                        </a:lnSpc>
                        <a:spcBef>
                          <a:spcPts val="300"/>
                        </a:spcBef>
                        <a:spcAft>
                          <a:spcPts val="300"/>
                        </a:spcAft>
                        <a:buNone/>
                      </a:pPr>
                      <a:r>
                        <a:rPr lang="en-AU" sz="1100" b="0" dirty="0">
                          <a:solidFill>
                            <a:schemeClr val="tx1"/>
                          </a:solidFill>
                          <a:effectLst/>
                          <a:latin typeface="Comic Sans MS" panose="030F0702030302020204" pitchFamily="66" charset="0"/>
                        </a:rPr>
                        <a:t>Then..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1755" marR="71755" algn="l">
                        <a:lnSpc>
                          <a:spcPts val="1100"/>
                        </a:lnSpc>
                        <a:spcBef>
                          <a:spcPts val="300"/>
                        </a:spcBef>
                        <a:spcAft>
                          <a:spcPts val="300"/>
                        </a:spcAft>
                        <a:buNone/>
                      </a:pPr>
                      <a:endParaRPr lang="en-AU" sz="1100" b="0" dirty="0">
                        <a:solidFill>
                          <a:schemeClr val="tx1"/>
                        </a:solidFill>
                        <a:effectLst/>
                        <a:latin typeface="Comic Sans MS" panose="030F0702030302020204" pitchFamily="66" charset="0"/>
                      </a:endParaRPr>
                    </a:p>
                    <a:p>
                      <a:pPr marL="71755" marR="71755" algn="l">
                        <a:lnSpc>
                          <a:spcPts val="1100"/>
                        </a:lnSpc>
                        <a:spcBef>
                          <a:spcPts val="300"/>
                        </a:spcBef>
                        <a:spcAft>
                          <a:spcPts val="300"/>
                        </a:spcAft>
                        <a:buNone/>
                      </a:pPr>
                      <a:r>
                        <a:rPr lang="en-AU" sz="1100" b="0" dirty="0">
                          <a:solidFill>
                            <a:schemeClr val="tx1"/>
                          </a:solidFill>
                          <a:effectLst/>
                          <a:latin typeface="Comic Sans MS" panose="030F0702030302020204" pitchFamily="66" charset="0"/>
                        </a:rPr>
                        <a:t>Now</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8425874"/>
                  </a:ext>
                </a:extLst>
              </a:tr>
            </a:tbl>
          </a:graphicData>
        </a:graphic>
      </p:graphicFrame>
      <p:sp>
        <p:nvSpPr>
          <p:cNvPr id="3" name="Rectangle: Rounded Corners 2">
            <a:extLst>
              <a:ext uri="{FF2B5EF4-FFF2-40B4-BE49-F238E27FC236}">
                <a16:creationId xmlns:a16="http://schemas.microsoft.com/office/drawing/2014/main" id="{051056FE-1BB6-7E34-1E41-626ED80177E7}"/>
              </a:ext>
            </a:extLst>
          </p:cNvPr>
          <p:cNvSpPr/>
          <p:nvPr/>
        </p:nvSpPr>
        <p:spPr>
          <a:xfrm>
            <a:off x="114300" y="3152774"/>
            <a:ext cx="4457700" cy="1592897"/>
          </a:xfrm>
          <a:prstGeom prst="roundRect">
            <a:avLst>
              <a:gd name="adj" fmla="val 7385"/>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AU" sz="1800" u="sng" dirty="0">
                <a:hlinkClick r:id="rId4"/>
              </a:rPr>
              <a:t>NBC News: Sea otters are helping protect California kelp forests</a:t>
            </a:r>
            <a:endParaRPr lang="en-US" sz="1800" dirty="0"/>
          </a:p>
        </p:txBody>
      </p:sp>
      <p:sp>
        <p:nvSpPr>
          <p:cNvPr id="6" name="Rectangle: Rounded Corners 5">
            <a:extLst>
              <a:ext uri="{FF2B5EF4-FFF2-40B4-BE49-F238E27FC236}">
                <a16:creationId xmlns:a16="http://schemas.microsoft.com/office/drawing/2014/main" id="{BA3B1705-4781-8C08-C720-2C396E8FE2E3}"/>
              </a:ext>
            </a:extLst>
          </p:cNvPr>
          <p:cNvSpPr/>
          <p:nvPr/>
        </p:nvSpPr>
        <p:spPr>
          <a:xfrm>
            <a:off x="4648202" y="3152774"/>
            <a:ext cx="4381498" cy="1592898"/>
          </a:xfrm>
          <a:prstGeom prst="roundRect">
            <a:avLst>
              <a:gd name="adj" fmla="val 7385"/>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AU" sz="1800" u="sng" dirty="0">
                <a:solidFill>
                  <a:srgbClr val="1155CC"/>
                </a:solidFill>
                <a:latin typeface="Arial" panose="020B0604020202020204" pitchFamily="34" charset="0"/>
                <a:ea typeface="Times New Roman" panose="02020603050405020304" pitchFamily="18" charset="0"/>
                <a:cs typeface="Arial" panose="020B0604020202020204" pitchFamily="34" charset="0"/>
                <a:hlinkClick r:id="rId5"/>
              </a:rPr>
              <a:t>Animated video: Who’s eating all the kelp in Tasmania?</a:t>
            </a:r>
            <a:endParaRPr lang="en-US" sz="1800" dirty="0"/>
          </a:p>
        </p:txBody>
      </p:sp>
    </p:spTree>
    <p:extLst>
      <p:ext uri="{BB962C8B-B14F-4D97-AF65-F5344CB8AC3E}">
        <p14:creationId xmlns:p14="http://schemas.microsoft.com/office/powerpoint/2010/main" val="2559569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5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480" name="Google Shape;480;p56"/>
          <p:cNvSpPr txBox="1"/>
          <p:nvPr/>
        </p:nvSpPr>
        <p:spPr>
          <a:xfrm>
            <a:off x="4812026" y="2072400"/>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Often when sampling underwater scientists use a square called a </a:t>
            </a:r>
            <a:r>
              <a:rPr lang="en" sz="1800" b="1">
                <a:solidFill>
                  <a:srgbClr val="FFFFFF"/>
                </a:solidFill>
              </a:rPr>
              <a:t>quadrat</a:t>
            </a:r>
            <a:r>
              <a:rPr lang="en" sz="1800">
                <a:solidFill>
                  <a:srgbClr val="FFFFFF"/>
                </a:solidFill>
              </a:rPr>
              <a:t> to count organisms of interest in an area.</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They can then </a:t>
            </a:r>
            <a:r>
              <a:rPr lang="en" sz="1800" b="1">
                <a:solidFill>
                  <a:srgbClr val="FFFFFF"/>
                </a:solidFill>
              </a:rPr>
              <a:t>extrapolate</a:t>
            </a:r>
            <a:r>
              <a:rPr lang="en" sz="1800">
                <a:solidFill>
                  <a:srgbClr val="FFFFFF"/>
                </a:solidFill>
              </a:rPr>
              <a:t> to make predictions about the broader densities of that organism over the area of the reef.</a:t>
            </a:r>
            <a:endParaRPr sz="1800">
              <a:solidFill>
                <a:srgbClr val="FFFFFF"/>
              </a:solidFill>
            </a:endParaRPr>
          </a:p>
        </p:txBody>
      </p:sp>
      <p:sp>
        <p:nvSpPr>
          <p:cNvPr id="481" name="Google Shape;481;p56"/>
          <p:cNvSpPr txBox="1"/>
          <p:nvPr/>
        </p:nvSpPr>
        <p:spPr>
          <a:xfrm>
            <a:off x="3419475" y="321825"/>
            <a:ext cx="5090023" cy="714375"/>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dirty="0">
                <a:solidFill>
                  <a:srgbClr val="FFFFFF"/>
                </a:solidFill>
              </a:rPr>
              <a:t>Urchin population sampling</a:t>
            </a:r>
            <a:endParaRPr sz="1700" dirty="0"/>
          </a:p>
        </p:txBody>
      </p:sp>
      <p:sp>
        <p:nvSpPr>
          <p:cNvPr id="3" name="TextBox 2">
            <a:extLst>
              <a:ext uri="{FF2B5EF4-FFF2-40B4-BE49-F238E27FC236}">
                <a16:creationId xmlns:a16="http://schemas.microsoft.com/office/drawing/2014/main" id="{1BCC35F2-808E-18F3-C695-940C78DA08AF}"/>
              </a:ext>
            </a:extLst>
          </p:cNvPr>
          <p:cNvSpPr txBox="1"/>
          <p:nvPr/>
        </p:nvSpPr>
        <p:spPr>
          <a:xfrm>
            <a:off x="3245005" y="6382286"/>
            <a:ext cx="6166624" cy="307777"/>
          </a:xfrm>
          <a:prstGeom prst="rect">
            <a:avLst/>
          </a:prstGeom>
          <a:noFill/>
        </p:spPr>
        <p:txBody>
          <a:bodyPr wrap="square">
            <a:spAutoFit/>
          </a:bodyPr>
          <a:lstStyle/>
          <a:p>
            <a:r>
              <a:rPr lang="en-AU" sz="1400" u="sng" dirty="0">
                <a:solidFill>
                  <a:srgbClr val="000000"/>
                </a:solidFill>
                <a:effectLst/>
                <a:latin typeface="Arial" panose="020B0604020202020204" pitchFamily="34" charset="0"/>
                <a:ea typeface="Times New Roman" panose="02020603050405020304" pitchFamily="18" charset="0"/>
                <a:hlinkClick r:id="rId4"/>
              </a:rPr>
              <a:t>Malmesbury Science: Sampling with Quadrats – GCSE Biology Practical</a:t>
            </a:r>
            <a:r>
              <a:rPr lang="en-AU" dirty="0">
                <a:effectLst/>
              </a:rPr>
              <a:t> </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8">
          <a:extLst>
            <a:ext uri="{FF2B5EF4-FFF2-40B4-BE49-F238E27FC236}">
              <a16:creationId xmlns:a16="http://schemas.microsoft.com/office/drawing/2014/main" id="{3F1DC09E-EC65-6684-C4BA-324378EA4789}"/>
            </a:ext>
          </a:extLst>
        </p:cNvPr>
        <p:cNvGrpSpPr/>
        <p:nvPr/>
      </p:nvGrpSpPr>
      <p:grpSpPr>
        <a:xfrm>
          <a:off x="0" y="0"/>
          <a:ext cx="0" cy="0"/>
          <a:chOff x="0" y="0"/>
          <a:chExt cx="0" cy="0"/>
        </a:xfrm>
      </p:grpSpPr>
      <p:pic>
        <p:nvPicPr>
          <p:cNvPr id="479" name="Google Shape;479;p56">
            <a:extLst>
              <a:ext uri="{FF2B5EF4-FFF2-40B4-BE49-F238E27FC236}">
                <a16:creationId xmlns:a16="http://schemas.microsoft.com/office/drawing/2014/main" id="{656889C8-4381-DD7B-4D3E-18BC3793921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480" name="Google Shape;480;p56">
            <a:extLst>
              <a:ext uri="{FF2B5EF4-FFF2-40B4-BE49-F238E27FC236}">
                <a16:creationId xmlns:a16="http://schemas.microsoft.com/office/drawing/2014/main" id="{0240D854-6D4A-08C4-C463-B3699FEA73CA}"/>
              </a:ext>
            </a:extLst>
          </p:cNvPr>
          <p:cNvSpPr txBox="1"/>
          <p:nvPr/>
        </p:nvSpPr>
        <p:spPr>
          <a:xfrm>
            <a:off x="4857600" y="1488873"/>
            <a:ext cx="4286400" cy="5465085"/>
          </a:xfrm>
          <a:prstGeom prst="rect">
            <a:avLst/>
          </a:prstGeom>
          <a:noFill/>
          <a:ln>
            <a:noFill/>
          </a:ln>
        </p:spPr>
        <p:txBody>
          <a:bodyPr spcFirstLastPara="1" wrap="square" lIns="0" tIns="25925" rIns="0" bIns="0" anchor="t" anchorCtr="0">
            <a:noAutofit/>
          </a:bodyPr>
          <a:lstStyle/>
          <a:p>
            <a:pPr marL="114300" marR="0" lvl="0" algn="l" rtl="0">
              <a:lnSpc>
                <a:spcPct val="100000"/>
              </a:lnSpc>
              <a:spcBef>
                <a:spcPts val="1000"/>
              </a:spcBef>
              <a:spcAft>
                <a:spcPts val="0"/>
              </a:spcAft>
              <a:buClr>
                <a:srgbClr val="FFFFFF"/>
              </a:buClr>
              <a:buSzPts val="1800"/>
            </a:pPr>
            <a:r>
              <a:rPr lang="en-US" dirty="0">
                <a:solidFill>
                  <a:srgbClr val="FFFFFF"/>
                </a:solidFill>
              </a:rPr>
              <a:t>You will need a quadrat</a:t>
            </a:r>
          </a:p>
          <a:p>
            <a:pPr marL="457200" marR="0" lvl="0" indent="-342900" algn="l" rtl="0">
              <a:lnSpc>
                <a:spcPct val="100000"/>
              </a:lnSpc>
              <a:spcBef>
                <a:spcPts val="1000"/>
              </a:spcBef>
              <a:spcAft>
                <a:spcPts val="0"/>
              </a:spcAft>
              <a:buClr>
                <a:srgbClr val="FFFFFF"/>
              </a:buClr>
              <a:buSzPts val="1800"/>
              <a:buChar char="●"/>
            </a:pPr>
            <a:r>
              <a:rPr lang="en-US" dirty="0">
                <a:solidFill>
                  <a:srgbClr val="FFFFFF"/>
                </a:solidFill>
              </a:rPr>
              <a:t>You will need to know the area of your ecosystem</a:t>
            </a:r>
          </a:p>
          <a:p>
            <a:pPr marL="457200" marR="0" lvl="0" indent="-342900" algn="l" rtl="0">
              <a:lnSpc>
                <a:spcPct val="100000"/>
              </a:lnSpc>
              <a:spcBef>
                <a:spcPts val="1000"/>
              </a:spcBef>
              <a:spcAft>
                <a:spcPts val="0"/>
              </a:spcAft>
              <a:buClr>
                <a:srgbClr val="FFFFFF"/>
              </a:buClr>
              <a:buSzPts val="1800"/>
              <a:buChar char="●"/>
            </a:pPr>
            <a:r>
              <a:rPr lang="en-US" dirty="0">
                <a:solidFill>
                  <a:srgbClr val="FFFFFF"/>
                </a:solidFill>
              </a:rPr>
              <a:t>Divide the area into 1m squares and assign coordinates</a:t>
            </a:r>
          </a:p>
          <a:p>
            <a:pPr marL="457200" marR="0" lvl="0" indent="-342900" algn="l" rtl="0">
              <a:lnSpc>
                <a:spcPct val="100000"/>
              </a:lnSpc>
              <a:spcBef>
                <a:spcPts val="1000"/>
              </a:spcBef>
              <a:spcAft>
                <a:spcPts val="0"/>
              </a:spcAft>
              <a:buClr>
                <a:srgbClr val="FFFFFF"/>
              </a:buClr>
              <a:buSzPts val="1800"/>
              <a:buChar char="●"/>
            </a:pPr>
            <a:r>
              <a:rPr lang="en-US" dirty="0">
                <a:solidFill>
                  <a:srgbClr val="FFFFFF"/>
                </a:solidFill>
              </a:rPr>
              <a:t>A random number generator to choose random coordinates for your quadrat</a:t>
            </a:r>
          </a:p>
          <a:p>
            <a:pPr marL="457200" marR="0" lvl="0" indent="-342900" algn="l" rtl="0">
              <a:lnSpc>
                <a:spcPct val="100000"/>
              </a:lnSpc>
              <a:spcBef>
                <a:spcPts val="1000"/>
              </a:spcBef>
              <a:spcAft>
                <a:spcPts val="0"/>
              </a:spcAft>
              <a:buClr>
                <a:srgbClr val="FFFFFF"/>
              </a:buClr>
              <a:buSzPts val="1800"/>
              <a:buChar char="●"/>
            </a:pPr>
            <a:r>
              <a:rPr lang="en-US" dirty="0">
                <a:solidFill>
                  <a:srgbClr val="FFFFFF"/>
                </a:solidFill>
              </a:rPr>
              <a:t>To be accurate you should sample 10% of your ecosystem</a:t>
            </a:r>
          </a:p>
          <a:p>
            <a:pPr marL="457200" marR="0" lvl="0" indent="-342900" algn="l" rtl="0">
              <a:lnSpc>
                <a:spcPct val="100000"/>
              </a:lnSpc>
              <a:spcBef>
                <a:spcPts val="1000"/>
              </a:spcBef>
              <a:spcAft>
                <a:spcPts val="0"/>
              </a:spcAft>
              <a:buClr>
                <a:srgbClr val="FFFFFF"/>
              </a:buClr>
              <a:buSzPts val="1800"/>
              <a:buChar char="●"/>
            </a:pPr>
            <a:r>
              <a:rPr lang="en-US" dirty="0">
                <a:solidFill>
                  <a:srgbClr val="FFFFFF"/>
                </a:solidFill>
              </a:rPr>
              <a:t>Calculate 10% of your reef</a:t>
            </a:r>
          </a:p>
          <a:p>
            <a:pPr marL="457200" marR="0" lvl="0" indent="-342900" algn="l" rtl="0">
              <a:lnSpc>
                <a:spcPct val="100000"/>
              </a:lnSpc>
              <a:spcBef>
                <a:spcPts val="1000"/>
              </a:spcBef>
              <a:spcAft>
                <a:spcPts val="0"/>
              </a:spcAft>
              <a:buClr>
                <a:srgbClr val="FFFFFF"/>
              </a:buClr>
              <a:buSzPts val="1800"/>
              <a:buChar char="●"/>
            </a:pPr>
            <a:r>
              <a:rPr lang="en-US" dirty="0">
                <a:solidFill>
                  <a:srgbClr val="FFFFFF"/>
                </a:solidFill>
              </a:rPr>
              <a:t>Count the urchins inside your quadrat</a:t>
            </a:r>
          </a:p>
          <a:p>
            <a:pPr marL="457200" marR="0" lvl="0" indent="-342900" algn="l" rtl="0">
              <a:lnSpc>
                <a:spcPct val="100000"/>
              </a:lnSpc>
              <a:spcBef>
                <a:spcPts val="1000"/>
              </a:spcBef>
              <a:spcAft>
                <a:spcPts val="0"/>
              </a:spcAft>
              <a:buClr>
                <a:srgbClr val="FFFFFF"/>
              </a:buClr>
              <a:buSzPts val="1800"/>
              <a:buChar char="●"/>
            </a:pPr>
            <a:r>
              <a:rPr lang="en-US" dirty="0">
                <a:solidFill>
                  <a:srgbClr val="FFFFFF"/>
                </a:solidFill>
              </a:rPr>
              <a:t>Calculate the average of all your counts = urchins per m2</a:t>
            </a:r>
          </a:p>
          <a:p>
            <a:pPr marL="457200" marR="0" lvl="0" indent="-342900" algn="l" rtl="0">
              <a:lnSpc>
                <a:spcPct val="100000"/>
              </a:lnSpc>
              <a:spcBef>
                <a:spcPts val="1000"/>
              </a:spcBef>
              <a:spcAft>
                <a:spcPts val="0"/>
              </a:spcAft>
              <a:buClr>
                <a:srgbClr val="FFFFFF"/>
              </a:buClr>
              <a:buSzPts val="1800"/>
              <a:buChar char="●"/>
            </a:pPr>
            <a:r>
              <a:rPr lang="en-US" dirty="0">
                <a:solidFill>
                  <a:srgbClr val="FFFFFF"/>
                </a:solidFill>
              </a:rPr>
              <a:t>Multiply this answer by the number of meter squares on your reef = population estimate. </a:t>
            </a:r>
            <a:endParaRPr dirty="0">
              <a:solidFill>
                <a:srgbClr val="FFFFFF"/>
              </a:solidFill>
            </a:endParaRPr>
          </a:p>
        </p:txBody>
      </p:sp>
      <p:sp>
        <p:nvSpPr>
          <p:cNvPr id="481" name="Google Shape;481;p56">
            <a:extLst>
              <a:ext uri="{FF2B5EF4-FFF2-40B4-BE49-F238E27FC236}">
                <a16:creationId xmlns:a16="http://schemas.microsoft.com/office/drawing/2014/main" id="{42205B20-4652-A33D-843F-94AD1800E3C3}"/>
              </a:ext>
            </a:extLst>
          </p:cNvPr>
          <p:cNvSpPr txBox="1"/>
          <p:nvPr/>
        </p:nvSpPr>
        <p:spPr>
          <a:xfrm>
            <a:off x="3419475" y="321825"/>
            <a:ext cx="5090023" cy="714375"/>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dirty="0">
                <a:solidFill>
                  <a:srgbClr val="FFFFFF"/>
                </a:solidFill>
              </a:rPr>
              <a:t>Urchin population sampling</a:t>
            </a:r>
            <a:endParaRPr sz="1700" dirty="0"/>
          </a:p>
        </p:txBody>
      </p:sp>
    </p:spTree>
    <p:extLst>
      <p:ext uri="{BB962C8B-B14F-4D97-AF65-F5344CB8AC3E}">
        <p14:creationId xmlns:p14="http://schemas.microsoft.com/office/powerpoint/2010/main" val="3257589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5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487" name="Google Shape;487;p57"/>
          <p:cNvSpPr txBox="1"/>
          <p:nvPr/>
        </p:nvSpPr>
        <p:spPr>
          <a:xfrm>
            <a:off x="4164125" y="306025"/>
            <a:ext cx="4896600" cy="600134"/>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700" b="1" dirty="0">
                <a:solidFill>
                  <a:srgbClr val="15064D"/>
                </a:solidFill>
              </a:rPr>
              <a:t>Urchin population sampling</a:t>
            </a:r>
            <a:endParaRPr dirty="0"/>
          </a:p>
        </p:txBody>
      </p:sp>
      <p:sp>
        <p:nvSpPr>
          <p:cNvPr id="488" name="Google Shape;488;p57"/>
          <p:cNvSpPr txBox="1"/>
          <p:nvPr/>
        </p:nvSpPr>
        <p:spPr>
          <a:xfrm>
            <a:off x="4619625" y="1735550"/>
            <a:ext cx="41790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0"/>
              </a:spcBef>
              <a:spcAft>
                <a:spcPts val="0"/>
              </a:spcAft>
              <a:buClr>
                <a:srgbClr val="FFFFFF"/>
              </a:buClr>
              <a:buSzPts val="1800"/>
              <a:buChar char="●"/>
            </a:pPr>
            <a:r>
              <a:rPr lang="en" sz="1800" dirty="0">
                <a:solidFill>
                  <a:srgbClr val="FFFFFF"/>
                </a:solidFill>
              </a:rPr>
              <a:t>In this activity you will learn about scientific data collection methods.</a:t>
            </a:r>
            <a:endParaRPr sz="1800" dirty="0">
              <a:solidFill>
                <a:srgbClr val="FFFFFF"/>
              </a:solidFill>
            </a:endParaRPr>
          </a:p>
          <a:p>
            <a:pPr marL="457200" marR="0" lvl="0" indent="-342900" algn="l" rtl="0">
              <a:lnSpc>
                <a:spcPct val="100000"/>
              </a:lnSpc>
              <a:spcBef>
                <a:spcPts val="0"/>
              </a:spcBef>
              <a:spcAft>
                <a:spcPts val="0"/>
              </a:spcAft>
              <a:buClr>
                <a:srgbClr val="FFFFFF"/>
              </a:buClr>
              <a:buSzPts val="1800"/>
              <a:buChar char="●"/>
            </a:pPr>
            <a:r>
              <a:rPr lang="en" sz="1800" dirty="0">
                <a:solidFill>
                  <a:srgbClr val="FFFFFF"/>
                </a:solidFill>
              </a:rPr>
              <a:t>Using the </a:t>
            </a:r>
            <a:r>
              <a:rPr lang="en" sz="1800" i="1" dirty="0">
                <a:solidFill>
                  <a:srgbClr val="FFFFFF"/>
                </a:solidFill>
              </a:rPr>
              <a:t>Urchin investigation reef grids</a:t>
            </a:r>
            <a:r>
              <a:rPr lang="en" sz="1800" dirty="0">
                <a:solidFill>
                  <a:srgbClr val="FFFFFF"/>
                </a:solidFill>
              </a:rPr>
              <a:t>, you can collect data on the urchin densities in five different reefs.</a:t>
            </a:r>
            <a:endParaRPr sz="1800" dirty="0">
              <a:solidFill>
                <a:srgbClr val="FFFFFF"/>
              </a:solidFill>
            </a:endParaRPr>
          </a:p>
          <a:p>
            <a:pPr marL="457200" marR="0" lvl="0" indent="-342900" algn="l" rtl="0">
              <a:lnSpc>
                <a:spcPct val="100000"/>
              </a:lnSpc>
              <a:spcBef>
                <a:spcPts val="0"/>
              </a:spcBef>
              <a:spcAft>
                <a:spcPts val="0"/>
              </a:spcAft>
              <a:buClr>
                <a:srgbClr val="FFFFFF"/>
              </a:buClr>
              <a:buSzPts val="1800"/>
              <a:buChar char="●"/>
            </a:pPr>
            <a:r>
              <a:rPr lang="en" sz="1800" dirty="0">
                <a:solidFill>
                  <a:srgbClr val="FFFFFF"/>
                </a:solidFill>
              </a:rPr>
              <a:t>Compare results with others in the class. </a:t>
            </a:r>
            <a:endParaRPr sz="1800" dirty="0">
              <a:solidFill>
                <a:srgbClr val="FFFFFF"/>
              </a:solidFill>
            </a:endParaRPr>
          </a:p>
          <a:p>
            <a:pPr marL="457200" marR="0" lvl="0" indent="-342900" algn="l" rtl="0">
              <a:lnSpc>
                <a:spcPct val="100000"/>
              </a:lnSpc>
              <a:spcBef>
                <a:spcPts val="0"/>
              </a:spcBef>
              <a:spcAft>
                <a:spcPts val="0"/>
              </a:spcAft>
              <a:buClr>
                <a:srgbClr val="FFFFFF"/>
              </a:buClr>
              <a:buSzPts val="1800"/>
              <a:buChar char="●"/>
            </a:pPr>
            <a:r>
              <a:rPr lang="en" sz="1800" dirty="0">
                <a:solidFill>
                  <a:srgbClr val="FFFFFF"/>
                </a:solidFill>
              </a:rPr>
              <a:t>You may like to turn this activity in a competition between individuals or as groups to see who can get the closest estimates to the actual reef numbers.</a:t>
            </a:r>
            <a:endParaRPr sz="1800" dirty="0">
              <a:solidFill>
                <a:srgbClr val="FFFFFF"/>
              </a:solidFill>
            </a:endParaRPr>
          </a:p>
        </p:txBody>
      </p:sp>
      <p:pic>
        <p:nvPicPr>
          <p:cNvPr id="489" name="Google Shape;489;p5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490" name="Google Shape;490;p5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paper with black dots and white objects&#10;&#10;AI-generated content may be incorrect.">
            <a:extLst>
              <a:ext uri="{FF2B5EF4-FFF2-40B4-BE49-F238E27FC236}">
                <a16:creationId xmlns:a16="http://schemas.microsoft.com/office/drawing/2014/main" id="{E3EC4043-3D31-5C03-ABE8-6B8E9D2A499A}"/>
              </a:ext>
            </a:extLst>
          </p:cNvPr>
          <p:cNvPicPr>
            <a:picLocks noChangeAspect="1"/>
          </p:cNvPicPr>
          <p:nvPr/>
        </p:nvPicPr>
        <p:blipFill rotWithShape="1">
          <a:blip r:embed="rId2">
            <a:extLst>
              <a:ext uri="{28A0092B-C50C-407E-A947-70E740481C1C}">
                <a14:useLocalDpi xmlns:a14="http://schemas.microsoft.com/office/drawing/2010/main" val="0"/>
              </a:ext>
            </a:extLst>
          </a:blip>
          <a:srcRect t="5317"/>
          <a:stretch>
            <a:fillRect/>
          </a:stretch>
        </p:blipFill>
        <p:spPr bwMode="auto">
          <a:xfrm>
            <a:off x="125412" y="168910"/>
            <a:ext cx="5153660" cy="6420485"/>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54A070BB-4F03-EC88-B9EC-C75889F54DE0}"/>
              </a:ext>
            </a:extLst>
          </p:cNvPr>
          <p:cNvSpPr/>
          <p:nvPr/>
        </p:nvSpPr>
        <p:spPr>
          <a:xfrm>
            <a:off x="4200207" y="52705"/>
            <a:ext cx="1109980" cy="313690"/>
          </a:xfrm>
          <a:prstGeom prst="rect">
            <a:avLst/>
          </a:prstGeom>
          <a:solidFill>
            <a:srgbClr val="06B3AC"/>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buNone/>
            </a:pPr>
            <a:r>
              <a:rPr lang="en-US" sz="1400" b="1">
                <a:solidFill>
                  <a:srgbClr val="FFFFFF"/>
                </a:solidFill>
                <a:effectLst/>
                <a:ea typeface="Times New Roman" panose="02020603050405020304" pitchFamily="18" charset="0"/>
                <a:cs typeface="Times New Roman" panose="02020603050405020304" pitchFamily="18" charset="0"/>
              </a:rPr>
              <a:t>Reef A</a:t>
            </a:r>
            <a:endParaRPr lang="en-US" sz="1000">
              <a:solidFill>
                <a:srgbClr val="363534"/>
              </a:solidFill>
              <a:effectLst/>
              <a:ea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375112FE-F82A-8909-0479-F2A6AF036F06}"/>
              </a:ext>
            </a:extLst>
          </p:cNvPr>
          <p:cNvGraphicFramePr>
            <a:graphicFrameLocks noGrp="1"/>
          </p:cNvGraphicFramePr>
          <p:nvPr/>
        </p:nvGraphicFramePr>
        <p:xfrm>
          <a:off x="5691807" y="749302"/>
          <a:ext cx="2576861" cy="4817929"/>
        </p:xfrm>
        <a:graphic>
          <a:graphicData uri="http://schemas.openxmlformats.org/drawingml/2006/table">
            <a:tbl>
              <a:tblPr firstRow="1" firstCol="1" bandRow="1"/>
              <a:tblGrid>
                <a:gridCol w="1189392">
                  <a:extLst>
                    <a:ext uri="{9D8B030D-6E8A-4147-A177-3AD203B41FA5}">
                      <a16:colId xmlns:a16="http://schemas.microsoft.com/office/drawing/2014/main" val="3853049460"/>
                    </a:ext>
                  </a:extLst>
                </a:gridCol>
                <a:gridCol w="1387469">
                  <a:extLst>
                    <a:ext uri="{9D8B030D-6E8A-4147-A177-3AD203B41FA5}">
                      <a16:colId xmlns:a16="http://schemas.microsoft.com/office/drawing/2014/main" val="1241794449"/>
                    </a:ext>
                  </a:extLst>
                </a:gridCol>
              </a:tblGrid>
              <a:tr h="396153">
                <a:tc>
                  <a:txBody>
                    <a:bodyPr/>
                    <a:lstStyle/>
                    <a:p>
                      <a:pPr marL="71755" marR="71755" algn="ctr">
                        <a:lnSpc>
                          <a:spcPts val="1200"/>
                        </a:lnSpc>
                        <a:spcBef>
                          <a:spcPts val="300"/>
                        </a:spcBef>
                        <a:spcAft>
                          <a:spcPts val="300"/>
                        </a:spcAft>
                        <a:buNone/>
                      </a:pPr>
                      <a:r>
                        <a:rPr lang="en-AU" sz="900">
                          <a:solidFill>
                            <a:srgbClr val="FFFFFF"/>
                          </a:solidFill>
                          <a:effectLst/>
                          <a:latin typeface="Arial" panose="020B0604020202020204" pitchFamily="34" charset="0"/>
                          <a:ea typeface="Arial" panose="020B0604020202020204" pitchFamily="34" charset="0"/>
                          <a:cs typeface="Times New Roman" panose="02020603050405020304" pitchFamily="18" charset="0"/>
                        </a:rPr>
                        <a:t>Random Coordinate</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2A9"/>
                    </a:solidFill>
                  </a:tcPr>
                </a:tc>
                <a:tc>
                  <a:txBody>
                    <a:bodyPr/>
                    <a:lstStyle/>
                    <a:p>
                      <a:pPr marL="71755" marR="71755" algn="ctr">
                        <a:lnSpc>
                          <a:spcPts val="1200"/>
                        </a:lnSpc>
                        <a:spcBef>
                          <a:spcPts val="300"/>
                        </a:spcBef>
                        <a:spcAft>
                          <a:spcPts val="300"/>
                        </a:spcAft>
                        <a:buNone/>
                      </a:pPr>
                      <a:r>
                        <a:rPr lang="en-AU" sz="900">
                          <a:solidFill>
                            <a:srgbClr val="FFFFFF"/>
                          </a:solidFill>
                          <a:effectLst/>
                          <a:latin typeface="Arial" panose="020B0604020202020204" pitchFamily="34" charset="0"/>
                          <a:ea typeface="Arial" panose="020B0604020202020204" pitchFamily="34" charset="0"/>
                          <a:cs typeface="Times New Roman" panose="02020603050405020304" pitchFamily="18" charset="0"/>
                        </a:rPr>
                        <a:t>Urchin population count</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2A9"/>
                    </a:solidFill>
                  </a:tcPr>
                </a:tc>
                <a:extLst>
                  <a:ext uri="{0D108BD9-81ED-4DB2-BD59-A6C34878D82A}">
                    <a16:rowId xmlns:a16="http://schemas.microsoft.com/office/drawing/2014/main" val="2467132794"/>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H8</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2</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361774"/>
                  </a:ext>
                </a:extLst>
              </a:tr>
              <a:tr h="396153">
                <a:tc>
                  <a:txBody>
                    <a:bodyPr/>
                    <a:lstStyle/>
                    <a:p>
                      <a:pPr marL="71755" marR="71755" algn="ctr">
                        <a:lnSpc>
                          <a:spcPts val="1200"/>
                        </a:lnSpc>
                        <a:spcBef>
                          <a:spcPts val="300"/>
                        </a:spcBef>
                        <a:spcAft>
                          <a:spcPts val="300"/>
                        </a:spcAft>
                        <a:buNone/>
                      </a:pPr>
                      <a:r>
                        <a:rPr lang="en-AU" sz="13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D8</a:t>
                      </a:r>
                      <a:endParaRPr lang="en-US" sz="700" dirty="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7</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7550256"/>
                  </a:ext>
                </a:extLst>
              </a:tr>
              <a:tr h="396153">
                <a:tc>
                  <a:txBody>
                    <a:bodyPr/>
                    <a:lstStyle/>
                    <a:p>
                      <a:pPr marL="71755" marR="71755" algn="ctr">
                        <a:lnSpc>
                          <a:spcPts val="1200"/>
                        </a:lnSpc>
                        <a:spcBef>
                          <a:spcPts val="300"/>
                        </a:spcBef>
                        <a:spcAft>
                          <a:spcPts val="300"/>
                        </a:spcAft>
                        <a:buNone/>
                      </a:pPr>
                      <a:r>
                        <a:rPr lang="en-AU" sz="13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G7</a:t>
                      </a:r>
                      <a:endParaRPr lang="en-US" sz="700" dirty="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4</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8565301"/>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E6</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3</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24636388"/>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F4</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6</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9291301"/>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5A</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4</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0979533"/>
                  </a:ext>
                </a:extLst>
              </a:tr>
              <a:tr h="396153">
                <a:tc>
                  <a:txBody>
                    <a:bodyPr/>
                    <a:lstStyle/>
                    <a:p>
                      <a:pPr marL="71755" marR="71755" algn="ctr">
                        <a:lnSpc>
                          <a:spcPts val="1200"/>
                        </a:lnSpc>
                        <a:spcBef>
                          <a:spcPts val="300"/>
                        </a:spcBef>
                        <a:spcAft>
                          <a:spcPts val="300"/>
                        </a:spcAft>
                        <a:buNone/>
                      </a:pPr>
                      <a:r>
                        <a:rPr lang="en-AU" sz="13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C3</a:t>
                      </a:r>
                      <a:endParaRPr lang="en-US" sz="700" dirty="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4</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6741155"/>
                  </a:ext>
                </a:extLst>
              </a:tr>
              <a:tr h="396153">
                <a:tc>
                  <a:txBody>
                    <a:bodyPr/>
                    <a:lstStyle/>
                    <a:p>
                      <a:pPr marL="71755" marR="71755" algn="ctr">
                        <a:lnSpc>
                          <a:spcPts val="1200"/>
                        </a:lnSpc>
                        <a:spcBef>
                          <a:spcPts val="300"/>
                        </a:spcBef>
                        <a:spcAft>
                          <a:spcPts val="300"/>
                        </a:spcAft>
                        <a:buNone/>
                      </a:pPr>
                      <a:r>
                        <a:rPr lang="en-AU" sz="13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0C</a:t>
                      </a:r>
                      <a:endParaRPr lang="en-US" sz="700" dirty="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4</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4183770"/>
                  </a:ext>
                </a:extLst>
              </a:tr>
              <a:tr h="560437">
                <a:tc>
                  <a:txBody>
                    <a:bodyPr/>
                    <a:lstStyle/>
                    <a:p>
                      <a:pPr marL="71755" marR="71755" algn="r">
                        <a:lnSpc>
                          <a:spcPts val="1100"/>
                        </a:lnSpc>
                        <a:spcBef>
                          <a:spcPts val="300"/>
                        </a:spcBef>
                        <a:spcAft>
                          <a:spcPts val="300"/>
                        </a:spcAft>
                        <a:buNone/>
                      </a:pPr>
                      <a:r>
                        <a:rPr lang="en-AU" sz="700" dirty="0">
                          <a:solidFill>
                            <a:srgbClr val="363534"/>
                          </a:solidFill>
                          <a:effectLst/>
                          <a:latin typeface="Arial" panose="020B0604020202020204" pitchFamily="34" charset="0"/>
                          <a:ea typeface="Arial" panose="020B0604020202020204" pitchFamily="34" charset="0"/>
                          <a:cs typeface="Times New Roman" panose="02020603050405020304" pitchFamily="18" charset="0"/>
                        </a:rPr>
                        <a:t>AVERAGE</a:t>
                      </a:r>
                      <a:endParaRPr lang="en-US" sz="700" dirty="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F5F4"/>
                    </a:solidFill>
                  </a:tcPr>
                </a:tc>
                <a:tc>
                  <a:txBody>
                    <a:bodyPr/>
                    <a:lstStyle/>
                    <a:p>
                      <a:pPr marL="71755" marR="71755" algn="ctr" rtl="0">
                        <a:lnSpc>
                          <a:spcPts val="1200"/>
                        </a:lnSpc>
                        <a:spcBef>
                          <a:spcPts val="300"/>
                        </a:spcBef>
                        <a:spcAft>
                          <a:spcPts val="300"/>
                        </a:spcAft>
                        <a:buClr>
                          <a:srgbClr val="000000"/>
                        </a:buClr>
                        <a:buFont typeface="Arial"/>
                        <a:buNone/>
                      </a:pPr>
                      <a:r>
                        <a:rPr lang="en-AU" sz="900" dirty="0">
                          <a:solidFill>
                            <a:srgbClr val="363534"/>
                          </a:solidFill>
                          <a:effectLst/>
                          <a:latin typeface="Arial" panose="020B0604020202020204" pitchFamily="34" charset="0"/>
                          <a:ea typeface="Arial" panose="020B0604020202020204" pitchFamily="34" charset="0"/>
                          <a:cs typeface="Times New Roman" panose="02020603050405020304" pitchFamily="18" charset="0"/>
                        </a:rPr>
                        <a:t> </a:t>
                      </a: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=SUM/COUNT</a:t>
                      </a:r>
                    </a:p>
                    <a:p>
                      <a:pPr marL="71755" marR="71755" algn="ctr" rtl="0">
                        <a:lnSpc>
                          <a:spcPts val="1200"/>
                        </a:lnSpc>
                        <a:spcBef>
                          <a:spcPts val="300"/>
                        </a:spcBef>
                        <a:spcAft>
                          <a:spcPts val="300"/>
                        </a:spcAft>
                        <a:buClr>
                          <a:srgbClr val="000000"/>
                        </a:buClr>
                        <a:buFont typeface="Arial"/>
                        <a:buNone/>
                      </a:pPr>
                      <a:r>
                        <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rPr>
                        <a:t>= 4.25</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F5F4"/>
                    </a:solidFill>
                  </a:tcPr>
                </a:tc>
                <a:extLst>
                  <a:ext uri="{0D108BD9-81ED-4DB2-BD59-A6C34878D82A}">
                    <a16:rowId xmlns:a16="http://schemas.microsoft.com/office/drawing/2014/main" val="3998247684"/>
                  </a:ext>
                </a:extLst>
              </a:tr>
              <a:tr h="692115">
                <a:tc>
                  <a:txBody>
                    <a:bodyPr/>
                    <a:lstStyle/>
                    <a:p>
                      <a:pPr marL="71755" marR="71755" algn="r">
                        <a:lnSpc>
                          <a:spcPts val="1100"/>
                        </a:lnSpc>
                        <a:spcBef>
                          <a:spcPts val="300"/>
                        </a:spcBef>
                        <a:spcAft>
                          <a:spcPts val="300"/>
                        </a:spcAft>
                        <a:buNone/>
                      </a:pPr>
                      <a:r>
                        <a:rPr lang="en-AU" sz="700">
                          <a:solidFill>
                            <a:srgbClr val="363534"/>
                          </a:solidFill>
                          <a:effectLst/>
                          <a:latin typeface="Arial" panose="020B0604020202020204" pitchFamily="34" charset="0"/>
                          <a:ea typeface="Arial" panose="020B0604020202020204" pitchFamily="34" charset="0"/>
                          <a:cs typeface="Times New Roman" panose="02020603050405020304" pitchFamily="18" charset="0"/>
                        </a:rPr>
                        <a:t>POPULATION ESTIMATE</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3E3DF"/>
                    </a:solidFill>
                  </a:tcPr>
                </a:tc>
                <a:tc>
                  <a:txBody>
                    <a:bodyPr/>
                    <a:lstStyle/>
                    <a:p>
                      <a:pPr marL="71755" marR="71755" algn="l">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 Avg x No. m2 </a:t>
                      </a:r>
                    </a:p>
                    <a:p>
                      <a:pPr marL="71755" marR="71755" algn="l">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rPr>
                        <a:t>4.25 x 80m2 = 340</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3E3DF"/>
                    </a:solidFill>
                  </a:tcPr>
                </a:tc>
                <a:extLst>
                  <a:ext uri="{0D108BD9-81ED-4DB2-BD59-A6C34878D82A}">
                    <a16:rowId xmlns:a16="http://schemas.microsoft.com/office/drawing/2014/main" val="3821149235"/>
                  </a:ext>
                </a:extLst>
              </a:tr>
            </a:tbl>
          </a:graphicData>
        </a:graphic>
      </p:graphicFrame>
      <p:sp>
        <p:nvSpPr>
          <p:cNvPr id="9" name="Rectangle 8">
            <a:extLst>
              <a:ext uri="{FF2B5EF4-FFF2-40B4-BE49-F238E27FC236}">
                <a16:creationId xmlns:a16="http://schemas.microsoft.com/office/drawing/2014/main" id="{354B0920-DADE-0C8C-F86A-8619AF850764}"/>
              </a:ext>
            </a:extLst>
          </p:cNvPr>
          <p:cNvSpPr/>
          <p:nvPr/>
        </p:nvSpPr>
        <p:spPr>
          <a:xfrm rot="5400000">
            <a:off x="4587156" y="1343814"/>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BD0001-3180-5B7C-8703-0DBD481B24D5}"/>
              </a:ext>
            </a:extLst>
          </p:cNvPr>
          <p:cNvSpPr/>
          <p:nvPr/>
        </p:nvSpPr>
        <p:spPr>
          <a:xfrm rot="5400000">
            <a:off x="2466186" y="1349725"/>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404CC34-B98E-18B2-F684-084C125C4064}"/>
              </a:ext>
            </a:extLst>
          </p:cNvPr>
          <p:cNvSpPr/>
          <p:nvPr/>
        </p:nvSpPr>
        <p:spPr>
          <a:xfrm rot="5400000">
            <a:off x="4022683" y="1924866"/>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1D2980-7FE6-0C83-DCF1-C2D1F2181A6C}"/>
              </a:ext>
            </a:extLst>
          </p:cNvPr>
          <p:cNvSpPr/>
          <p:nvPr/>
        </p:nvSpPr>
        <p:spPr>
          <a:xfrm rot="5400000">
            <a:off x="2993421" y="2521074"/>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1ABC79-1793-1524-D65A-A65DD4E15CE3}"/>
              </a:ext>
            </a:extLst>
          </p:cNvPr>
          <p:cNvSpPr/>
          <p:nvPr/>
        </p:nvSpPr>
        <p:spPr>
          <a:xfrm rot="5400000">
            <a:off x="3519664" y="3676210"/>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ADB144A-68CB-C3E6-E545-FAC4CD34A910}"/>
              </a:ext>
            </a:extLst>
          </p:cNvPr>
          <p:cNvSpPr/>
          <p:nvPr/>
        </p:nvSpPr>
        <p:spPr>
          <a:xfrm rot="5400000">
            <a:off x="860176" y="3091152"/>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0A3E679-E5A7-CC6C-944E-25BE53B6BE33}"/>
              </a:ext>
            </a:extLst>
          </p:cNvPr>
          <p:cNvSpPr/>
          <p:nvPr/>
        </p:nvSpPr>
        <p:spPr>
          <a:xfrm rot="5400000">
            <a:off x="1926976" y="4258990"/>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57795A-BD01-D086-7BCE-A5E2945EB62A}"/>
              </a:ext>
            </a:extLst>
          </p:cNvPr>
          <p:cNvSpPr/>
          <p:nvPr/>
        </p:nvSpPr>
        <p:spPr>
          <a:xfrm rot="5400000">
            <a:off x="1926976" y="176365"/>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171342D-A4C8-9588-A275-21AA0F13094F}"/>
              </a:ext>
            </a:extLst>
          </p:cNvPr>
          <p:cNvSpPr/>
          <p:nvPr/>
        </p:nvSpPr>
        <p:spPr>
          <a:xfrm>
            <a:off x="5723841" y="5733945"/>
            <a:ext cx="2571434" cy="8554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Reef A total urchins: 306</a:t>
            </a:r>
          </a:p>
        </p:txBody>
      </p:sp>
    </p:spTree>
    <p:extLst>
      <p:ext uri="{BB962C8B-B14F-4D97-AF65-F5344CB8AC3E}">
        <p14:creationId xmlns:p14="http://schemas.microsoft.com/office/powerpoint/2010/main" val="3849669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2C3779-8224-BDF3-C48D-6CE5E778C792}"/>
              </a:ext>
            </a:extLst>
          </p:cNvPr>
          <p:cNvPicPr>
            <a:picLocks noChangeAspect="1"/>
          </p:cNvPicPr>
          <p:nvPr/>
        </p:nvPicPr>
        <p:blipFill rotWithShape="1">
          <a:blip r:embed="rId2">
            <a:extLst>
              <a:ext uri="{28A0092B-C50C-407E-A947-70E740481C1C}">
                <a14:useLocalDpi xmlns:a14="http://schemas.microsoft.com/office/drawing/2010/main" val="0"/>
              </a:ext>
            </a:extLst>
          </a:blip>
          <a:srcRect l="361" t="3895" r="-70" b="-525"/>
          <a:stretch>
            <a:fillRect/>
          </a:stretch>
        </p:blipFill>
        <p:spPr bwMode="auto">
          <a:xfrm>
            <a:off x="282892" y="254000"/>
            <a:ext cx="4965065" cy="6528435"/>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154CC124-DCC5-102D-CEC6-2E28DCF602C1}"/>
              </a:ext>
            </a:extLst>
          </p:cNvPr>
          <p:cNvSpPr/>
          <p:nvPr/>
        </p:nvSpPr>
        <p:spPr>
          <a:xfrm>
            <a:off x="4271327" y="75565"/>
            <a:ext cx="1109980" cy="313690"/>
          </a:xfrm>
          <a:prstGeom prst="rect">
            <a:avLst/>
          </a:prstGeom>
          <a:solidFill>
            <a:srgbClr val="06B3AC"/>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buNone/>
            </a:pPr>
            <a:r>
              <a:rPr lang="en-US" sz="1400" b="1">
                <a:solidFill>
                  <a:srgbClr val="FFFFFF"/>
                </a:solidFill>
                <a:effectLst/>
                <a:ea typeface="Times New Roman" panose="02020603050405020304" pitchFamily="18" charset="0"/>
                <a:cs typeface="Times New Roman" panose="02020603050405020304" pitchFamily="18" charset="0"/>
              </a:rPr>
              <a:t>Reef B</a:t>
            </a:r>
            <a:endParaRPr lang="en-US" sz="1000">
              <a:solidFill>
                <a:srgbClr val="363534"/>
              </a:solidFill>
              <a:effectLst/>
              <a:ea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A08D3BAC-93B6-35F2-46EE-A0A87E93E2E9}"/>
              </a:ext>
            </a:extLst>
          </p:cNvPr>
          <p:cNvGraphicFramePr>
            <a:graphicFrameLocks noGrp="1"/>
          </p:cNvGraphicFramePr>
          <p:nvPr/>
        </p:nvGraphicFramePr>
        <p:xfrm>
          <a:off x="5799757" y="577852"/>
          <a:ext cx="2576861" cy="4962858"/>
        </p:xfrm>
        <a:graphic>
          <a:graphicData uri="http://schemas.openxmlformats.org/drawingml/2006/table">
            <a:tbl>
              <a:tblPr firstRow="1" firstCol="1" bandRow="1"/>
              <a:tblGrid>
                <a:gridCol w="1189392">
                  <a:extLst>
                    <a:ext uri="{9D8B030D-6E8A-4147-A177-3AD203B41FA5}">
                      <a16:colId xmlns:a16="http://schemas.microsoft.com/office/drawing/2014/main" val="2457762024"/>
                    </a:ext>
                  </a:extLst>
                </a:gridCol>
                <a:gridCol w="1387469">
                  <a:extLst>
                    <a:ext uri="{9D8B030D-6E8A-4147-A177-3AD203B41FA5}">
                      <a16:colId xmlns:a16="http://schemas.microsoft.com/office/drawing/2014/main" val="1702404207"/>
                    </a:ext>
                  </a:extLst>
                </a:gridCol>
              </a:tblGrid>
              <a:tr h="430463">
                <a:tc>
                  <a:txBody>
                    <a:bodyPr/>
                    <a:lstStyle/>
                    <a:p>
                      <a:pPr marL="71755" marR="71755" algn="ctr">
                        <a:lnSpc>
                          <a:spcPts val="1200"/>
                        </a:lnSpc>
                        <a:spcBef>
                          <a:spcPts val="300"/>
                        </a:spcBef>
                        <a:spcAft>
                          <a:spcPts val="300"/>
                        </a:spcAft>
                        <a:buNone/>
                      </a:pPr>
                      <a:r>
                        <a:rPr lang="en-AU" sz="900">
                          <a:solidFill>
                            <a:srgbClr val="FFFFFF"/>
                          </a:solidFill>
                          <a:effectLst/>
                          <a:latin typeface="Arial" panose="020B0604020202020204" pitchFamily="34" charset="0"/>
                          <a:ea typeface="Arial" panose="020B0604020202020204" pitchFamily="34" charset="0"/>
                          <a:cs typeface="Times New Roman" panose="02020603050405020304" pitchFamily="18" charset="0"/>
                        </a:rPr>
                        <a:t>Random Coordinate</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2A9"/>
                    </a:solidFill>
                  </a:tcPr>
                </a:tc>
                <a:tc>
                  <a:txBody>
                    <a:bodyPr/>
                    <a:lstStyle/>
                    <a:p>
                      <a:pPr marL="71755" marR="71755" algn="ctr">
                        <a:lnSpc>
                          <a:spcPts val="1200"/>
                        </a:lnSpc>
                        <a:spcBef>
                          <a:spcPts val="300"/>
                        </a:spcBef>
                        <a:spcAft>
                          <a:spcPts val="300"/>
                        </a:spcAft>
                        <a:buNone/>
                      </a:pPr>
                      <a:r>
                        <a:rPr lang="en-AU" sz="900">
                          <a:solidFill>
                            <a:srgbClr val="FFFFFF"/>
                          </a:solidFill>
                          <a:effectLst/>
                          <a:latin typeface="Arial" panose="020B0604020202020204" pitchFamily="34" charset="0"/>
                          <a:ea typeface="Arial" panose="020B0604020202020204" pitchFamily="34" charset="0"/>
                          <a:cs typeface="Times New Roman" panose="02020603050405020304" pitchFamily="18" charset="0"/>
                        </a:rPr>
                        <a:t>Urchin population count</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2A9"/>
                    </a:solidFill>
                  </a:tcPr>
                </a:tc>
                <a:extLst>
                  <a:ext uri="{0D108BD9-81ED-4DB2-BD59-A6C34878D82A}">
                    <a16:rowId xmlns:a16="http://schemas.microsoft.com/office/drawing/2014/main" val="2585405561"/>
                  </a:ext>
                </a:extLst>
              </a:tr>
              <a:tr h="43046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A6</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3</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6850773"/>
                  </a:ext>
                </a:extLst>
              </a:tr>
              <a:tr h="43046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F2</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10</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3574107"/>
                  </a:ext>
                </a:extLst>
              </a:tr>
              <a:tr h="43046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7B</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9</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964912"/>
                  </a:ext>
                </a:extLst>
              </a:tr>
              <a:tr h="430463">
                <a:tc>
                  <a:txBody>
                    <a:bodyPr/>
                    <a:lstStyle/>
                    <a:p>
                      <a:pPr marL="71755" marR="71755" algn="ctr">
                        <a:lnSpc>
                          <a:spcPts val="1200"/>
                        </a:lnSpc>
                        <a:spcBef>
                          <a:spcPts val="300"/>
                        </a:spcBef>
                        <a:spcAft>
                          <a:spcPts val="300"/>
                        </a:spcAft>
                        <a:buNone/>
                      </a:pPr>
                      <a:r>
                        <a:rPr lang="en-AU" sz="13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4H</a:t>
                      </a:r>
                      <a:endParaRPr lang="en-US" sz="700" dirty="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9</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2038691"/>
                  </a:ext>
                </a:extLst>
              </a:tr>
              <a:tr h="430463">
                <a:tc>
                  <a:txBody>
                    <a:bodyPr/>
                    <a:lstStyle/>
                    <a:p>
                      <a:pPr marL="71755" marR="71755" algn="ctr">
                        <a:lnSpc>
                          <a:spcPts val="1200"/>
                        </a:lnSpc>
                        <a:spcBef>
                          <a:spcPts val="300"/>
                        </a:spcBef>
                        <a:spcAft>
                          <a:spcPts val="300"/>
                        </a:spcAft>
                        <a:buNone/>
                      </a:pPr>
                      <a:r>
                        <a:rPr lang="en-AU" sz="13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3E</a:t>
                      </a:r>
                      <a:endParaRPr lang="en-US" sz="700" dirty="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11</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8976258"/>
                  </a:ext>
                </a:extLst>
              </a:tr>
              <a:tr h="430463">
                <a:tc>
                  <a:txBody>
                    <a:bodyPr/>
                    <a:lstStyle/>
                    <a:p>
                      <a:pPr marL="71755" marR="71755" algn="ctr">
                        <a:lnSpc>
                          <a:spcPts val="1200"/>
                        </a:lnSpc>
                        <a:spcBef>
                          <a:spcPts val="300"/>
                        </a:spcBef>
                        <a:spcAft>
                          <a:spcPts val="300"/>
                        </a:spcAft>
                        <a:buNone/>
                      </a:pPr>
                      <a:r>
                        <a:rPr lang="en-AU" sz="13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9C</a:t>
                      </a:r>
                      <a:endParaRPr lang="en-US" sz="700" dirty="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12</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3534603"/>
                  </a:ext>
                </a:extLst>
              </a:tr>
              <a:tr h="430463">
                <a:tc>
                  <a:txBody>
                    <a:bodyPr/>
                    <a:lstStyle/>
                    <a:p>
                      <a:pPr marL="71755" marR="71755" algn="ctr">
                        <a:lnSpc>
                          <a:spcPts val="1200"/>
                        </a:lnSpc>
                        <a:spcBef>
                          <a:spcPts val="300"/>
                        </a:spcBef>
                        <a:spcAft>
                          <a:spcPts val="300"/>
                        </a:spcAft>
                        <a:buNone/>
                      </a:pPr>
                      <a:r>
                        <a:rPr lang="en-AU" sz="13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F5</a:t>
                      </a:r>
                      <a:endParaRPr lang="en-US" sz="700" dirty="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5</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2335203"/>
                  </a:ext>
                </a:extLst>
              </a:tr>
              <a:tr h="430463">
                <a:tc>
                  <a:txBody>
                    <a:bodyPr/>
                    <a:lstStyle/>
                    <a:p>
                      <a:pPr marL="71755" marR="71755" algn="ctr">
                        <a:lnSpc>
                          <a:spcPts val="1200"/>
                        </a:lnSpc>
                        <a:spcBef>
                          <a:spcPts val="300"/>
                        </a:spcBef>
                        <a:spcAft>
                          <a:spcPts val="300"/>
                        </a:spcAft>
                        <a:buNone/>
                      </a:pPr>
                      <a:r>
                        <a:rPr lang="en-AU" sz="13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2B</a:t>
                      </a:r>
                      <a:endParaRPr lang="en-US" sz="700" dirty="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7</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3255157"/>
                  </a:ext>
                </a:extLst>
              </a:tr>
              <a:tr h="439158">
                <a:tc>
                  <a:txBody>
                    <a:bodyPr/>
                    <a:lstStyle/>
                    <a:p>
                      <a:pPr marL="71755" marR="71755" algn="r">
                        <a:lnSpc>
                          <a:spcPts val="1100"/>
                        </a:lnSpc>
                        <a:spcBef>
                          <a:spcPts val="300"/>
                        </a:spcBef>
                        <a:spcAft>
                          <a:spcPts val="300"/>
                        </a:spcAft>
                        <a:buNone/>
                      </a:pPr>
                      <a:r>
                        <a:rPr lang="en-AU" sz="700" dirty="0">
                          <a:solidFill>
                            <a:srgbClr val="363534"/>
                          </a:solidFill>
                          <a:effectLst/>
                          <a:latin typeface="Arial" panose="020B0604020202020204" pitchFamily="34" charset="0"/>
                          <a:ea typeface="Arial" panose="020B0604020202020204" pitchFamily="34" charset="0"/>
                          <a:cs typeface="Times New Roman" panose="02020603050405020304" pitchFamily="18" charset="0"/>
                        </a:rPr>
                        <a:t>AVERAGE</a:t>
                      </a:r>
                      <a:endParaRPr lang="en-US" sz="700" dirty="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F5F4"/>
                    </a:solidFill>
                  </a:tcPr>
                </a:tc>
                <a:tc>
                  <a:txBody>
                    <a:bodyPr/>
                    <a:lstStyle/>
                    <a:p>
                      <a:pPr marL="71755" marR="71755" algn="ctr" rtl="0">
                        <a:lnSpc>
                          <a:spcPts val="1200"/>
                        </a:lnSpc>
                        <a:spcBef>
                          <a:spcPts val="300"/>
                        </a:spcBef>
                        <a:spcAft>
                          <a:spcPts val="300"/>
                        </a:spcAft>
                        <a:buClr>
                          <a:srgbClr val="000000"/>
                        </a:buClr>
                        <a:buFont typeface="Arial"/>
                        <a:buNone/>
                      </a:pPr>
                      <a:r>
                        <a:rPr lang="en-AU" sz="900" dirty="0">
                          <a:solidFill>
                            <a:srgbClr val="363534"/>
                          </a:solidFill>
                          <a:effectLst/>
                          <a:latin typeface="Arial" panose="020B0604020202020204" pitchFamily="34" charset="0"/>
                          <a:ea typeface="Arial" panose="020B0604020202020204" pitchFamily="34" charset="0"/>
                          <a:cs typeface="Times New Roman" panose="02020603050405020304" pitchFamily="18" charset="0"/>
                        </a:rPr>
                        <a:t> </a:t>
                      </a: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=SUM/COUNT</a:t>
                      </a:r>
                    </a:p>
                    <a:p>
                      <a:pPr marL="71755" marR="71755" algn="ctr" rtl="0">
                        <a:lnSpc>
                          <a:spcPts val="1200"/>
                        </a:lnSpc>
                        <a:spcBef>
                          <a:spcPts val="300"/>
                        </a:spcBef>
                        <a:spcAft>
                          <a:spcPts val="300"/>
                        </a:spcAft>
                        <a:buClr>
                          <a:srgbClr val="000000"/>
                        </a:buClr>
                        <a:buFont typeface="Arial"/>
                        <a:buNone/>
                      </a:pPr>
                      <a:r>
                        <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rPr>
                        <a:t>= 8.25</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F5F4"/>
                    </a:solidFill>
                  </a:tcPr>
                </a:tc>
                <a:extLst>
                  <a:ext uri="{0D108BD9-81ED-4DB2-BD59-A6C34878D82A}">
                    <a16:rowId xmlns:a16="http://schemas.microsoft.com/office/drawing/2014/main" val="2525079285"/>
                  </a:ext>
                </a:extLst>
              </a:tr>
              <a:tr h="649533">
                <a:tc>
                  <a:txBody>
                    <a:bodyPr/>
                    <a:lstStyle/>
                    <a:p>
                      <a:pPr marL="71755" marR="71755" algn="r">
                        <a:lnSpc>
                          <a:spcPts val="1100"/>
                        </a:lnSpc>
                        <a:spcBef>
                          <a:spcPts val="300"/>
                        </a:spcBef>
                        <a:spcAft>
                          <a:spcPts val="300"/>
                        </a:spcAft>
                        <a:buNone/>
                      </a:pPr>
                      <a:r>
                        <a:rPr lang="en-AU" sz="700">
                          <a:solidFill>
                            <a:srgbClr val="363534"/>
                          </a:solidFill>
                          <a:effectLst/>
                          <a:latin typeface="Arial" panose="020B0604020202020204" pitchFamily="34" charset="0"/>
                          <a:ea typeface="Arial" panose="020B0604020202020204" pitchFamily="34" charset="0"/>
                          <a:cs typeface="Times New Roman" panose="02020603050405020304" pitchFamily="18" charset="0"/>
                        </a:rPr>
                        <a:t>POPULATION ESTIMATE</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3E3DF"/>
                    </a:solidFill>
                  </a:tcPr>
                </a:tc>
                <a:tc>
                  <a:txBody>
                    <a:bodyPr/>
                    <a:lstStyle/>
                    <a:p>
                      <a:pPr marL="71755" marR="71755" algn="l">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 Avg x No. m2 </a:t>
                      </a:r>
                    </a:p>
                    <a:p>
                      <a:pPr marL="71755" marR="71755" algn="l">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rPr>
                        <a:t>4.25 x 80m2 = 660</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3E3DF"/>
                    </a:solidFill>
                  </a:tcPr>
                </a:tc>
                <a:extLst>
                  <a:ext uri="{0D108BD9-81ED-4DB2-BD59-A6C34878D82A}">
                    <a16:rowId xmlns:a16="http://schemas.microsoft.com/office/drawing/2014/main" val="402438702"/>
                  </a:ext>
                </a:extLst>
              </a:tr>
            </a:tbl>
          </a:graphicData>
        </a:graphic>
      </p:graphicFrame>
      <p:sp>
        <p:nvSpPr>
          <p:cNvPr id="8" name="Rectangle 7">
            <a:extLst>
              <a:ext uri="{FF2B5EF4-FFF2-40B4-BE49-F238E27FC236}">
                <a16:creationId xmlns:a16="http://schemas.microsoft.com/office/drawing/2014/main" id="{2F3BF480-32FC-3C7A-078A-0EF0E3E2E177}"/>
              </a:ext>
            </a:extLst>
          </p:cNvPr>
          <p:cNvSpPr/>
          <p:nvPr/>
        </p:nvSpPr>
        <p:spPr>
          <a:xfrm rot="5400000">
            <a:off x="915747" y="2596063"/>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5CF6145-77DE-19A1-891A-22689C29120C}"/>
              </a:ext>
            </a:extLst>
          </p:cNvPr>
          <p:cNvSpPr/>
          <p:nvPr/>
        </p:nvSpPr>
        <p:spPr>
          <a:xfrm rot="5400000">
            <a:off x="3573057" y="4938126"/>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D947A4-0D58-2F7E-1077-C055C9BF442F}"/>
              </a:ext>
            </a:extLst>
          </p:cNvPr>
          <p:cNvSpPr/>
          <p:nvPr/>
        </p:nvSpPr>
        <p:spPr>
          <a:xfrm rot="5400000">
            <a:off x="1486695" y="2007334"/>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168A898-D3A7-BB81-3F48-7F5B8FBCEEF1}"/>
              </a:ext>
            </a:extLst>
          </p:cNvPr>
          <p:cNvSpPr/>
          <p:nvPr/>
        </p:nvSpPr>
        <p:spPr>
          <a:xfrm rot="5400000">
            <a:off x="4626579" y="3767516"/>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C9A4AAD-15CE-528F-3239-5D116ABA3720}"/>
              </a:ext>
            </a:extLst>
          </p:cNvPr>
          <p:cNvSpPr/>
          <p:nvPr/>
        </p:nvSpPr>
        <p:spPr>
          <a:xfrm rot="5400000">
            <a:off x="3026309" y="4359535"/>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E87F1F3-738D-C02A-4D3B-63F63D56040E}"/>
              </a:ext>
            </a:extLst>
          </p:cNvPr>
          <p:cNvSpPr/>
          <p:nvPr/>
        </p:nvSpPr>
        <p:spPr>
          <a:xfrm rot="5400000">
            <a:off x="1981400" y="856023"/>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9CC8DD0-08BF-3540-A28B-30BE9D28300D}"/>
              </a:ext>
            </a:extLst>
          </p:cNvPr>
          <p:cNvSpPr/>
          <p:nvPr/>
        </p:nvSpPr>
        <p:spPr>
          <a:xfrm rot="5400000">
            <a:off x="3583161" y="3177115"/>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91A26AB-52DD-0222-DC14-25A2C9706A7A}"/>
              </a:ext>
            </a:extLst>
          </p:cNvPr>
          <p:cNvSpPr/>
          <p:nvPr/>
        </p:nvSpPr>
        <p:spPr>
          <a:xfrm rot="5400000">
            <a:off x="1431051" y="4935535"/>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736D273-2EE0-F559-670F-FC746CF67155}"/>
              </a:ext>
            </a:extLst>
          </p:cNvPr>
          <p:cNvSpPr/>
          <p:nvPr/>
        </p:nvSpPr>
        <p:spPr>
          <a:xfrm>
            <a:off x="5805184" y="5623679"/>
            <a:ext cx="2571434" cy="8554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Reef B total urchins: 552</a:t>
            </a:r>
          </a:p>
        </p:txBody>
      </p:sp>
    </p:spTree>
    <p:extLst>
      <p:ext uri="{BB962C8B-B14F-4D97-AF65-F5344CB8AC3E}">
        <p14:creationId xmlns:p14="http://schemas.microsoft.com/office/powerpoint/2010/main" val="2904040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208" name="Google Shape;208;p23"/>
          <p:cNvSpPr txBox="1"/>
          <p:nvPr/>
        </p:nvSpPr>
        <p:spPr>
          <a:xfrm>
            <a:off x="2993180" y="242900"/>
            <a:ext cx="53910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dirty="0">
                <a:solidFill>
                  <a:srgbClr val="FFFFFF"/>
                </a:solidFill>
              </a:rPr>
              <a:t>Lesson outline</a:t>
            </a:r>
            <a:endParaRPr sz="1700" dirty="0"/>
          </a:p>
        </p:txBody>
      </p:sp>
      <p:sp>
        <p:nvSpPr>
          <p:cNvPr id="209" name="Google Shape;209;p23"/>
          <p:cNvSpPr txBox="1"/>
          <p:nvPr/>
        </p:nvSpPr>
        <p:spPr>
          <a:xfrm>
            <a:off x="5079655" y="2007713"/>
            <a:ext cx="4286400" cy="3428375"/>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0"/>
              </a:spcBef>
              <a:spcAft>
                <a:spcPts val="0"/>
              </a:spcAft>
              <a:buClr>
                <a:srgbClr val="FFFFFF"/>
              </a:buClr>
              <a:buSzPts val="1800"/>
              <a:buChar char="●"/>
            </a:pPr>
            <a:r>
              <a:rPr lang="en" sz="1800" dirty="0">
                <a:solidFill>
                  <a:srgbClr val="FFFFFF"/>
                </a:solidFill>
              </a:rPr>
              <a:t>Video</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Game</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Quiz </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Activity: Comic strip</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Activity: Top down system</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Activity: Urchin sampling</a:t>
            </a:r>
          </a:p>
          <a:p>
            <a:pPr marL="457200" indent="-342900">
              <a:spcBef>
                <a:spcPts val="1000"/>
              </a:spcBef>
              <a:buClr>
                <a:srgbClr val="FFFFFF"/>
              </a:buClr>
              <a:buSzPts val="1800"/>
              <a:buFont typeface="Arial"/>
              <a:buChar char="●"/>
            </a:pPr>
            <a:r>
              <a:rPr lang="en-AU" sz="1800" dirty="0">
                <a:solidFill>
                  <a:srgbClr val="FFFFFF"/>
                </a:solidFill>
              </a:rPr>
              <a:t>Investigation: Adaptations</a:t>
            </a:r>
            <a:endParaRPr sz="1800" dirty="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dirty="0">
                <a:solidFill>
                  <a:srgbClr val="FFFFFF"/>
                </a:solidFill>
              </a:rPr>
              <a:t>Investigation: Sustainable seafood</a:t>
            </a:r>
            <a:endParaRPr sz="1800" dirty="0">
              <a:solidFill>
                <a:srgbClr val="FFFFFF"/>
              </a:solidFill>
            </a:endParaRPr>
          </a:p>
        </p:txBody>
      </p:sp>
      <p:pic>
        <p:nvPicPr>
          <p:cNvPr id="210" name="Google Shape;210;p2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211" name="Google Shape;211;p2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number&#10;&#10;AI-generated content may be incorrect.">
            <a:extLst>
              <a:ext uri="{FF2B5EF4-FFF2-40B4-BE49-F238E27FC236}">
                <a16:creationId xmlns:a16="http://schemas.microsoft.com/office/drawing/2014/main" id="{44EEB7F5-861C-7513-E184-98EC1B1E4677}"/>
              </a:ext>
            </a:extLst>
          </p:cNvPr>
          <p:cNvPicPr>
            <a:picLocks noChangeAspect="1"/>
          </p:cNvPicPr>
          <p:nvPr/>
        </p:nvPicPr>
        <p:blipFill rotWithShape="1">
          <a:blip r:embed="rId2">
            <a:extLst>
              <a:ext uri="{28A0092B-C50C-407E-A947-70E740481C1C}">
                <a14:useLocalDpi xmlns:a14="http://schemas.microsoft.com/office/drawing/2010/main" val="0"/>
              </a:ext>
            </a:extLst>
          </a:blip>
          <a:srcRect t="3822"/>
          <a:stretch>
            <a:fillRect/>
          </a:stretch>
        </p:blipFill>
        <p:spPr bwMode="auto">
          <a:xfrm>
            <a:off x="204152" y="280035"/>
            <a:ext cx="5066030" cy="6445885"/>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79EDAFF2-1E40-85C1-4764-5A1E734BECDD}"/>
              </a:ext>
            </a:extLst>
          </p:cNvPr>
          <p:cNvSpPr/>
          <p:nvPr/>
        </p:nvSpPr>
        <p:spPr>
          <a:xfrm>
            <a:off x="4248467" y="106680"/>
            <a:ext cx="1109980" cy="313690"/>
          </a:xfrm>
          <a:prstGeom prst="rect">
            <a:avLst/>
          </a:prstGeom>
          <a:solidFill>
            <a:srgbClr val="06B3AC"/>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buNone/>
            </a:pPr>
            <a:r>
              <a:rPr lang="en-US" sz="1400" b="1">
                <a:solidFill>
                  <a:srgbClr val="FFFFFF"/>
                </a:solidFill>
                <a:effectLst/>
                <a:ea typeface="Times New Roman" panose="02020603050405020304" pitchFamily="18" charset="0"/>
                <a:cs typeface="Times New Roman" panose="02020603050405020304" pitchFamily="18" charset="0"/>
              </a:rPr>
              <a:t>Reef C</a:t>
            </a:r>
            <a:endParaRPr lang="en-US" sz="1000">
              <a:solidFill>
                <a:srgbClr val="363534"/>
              </a:solidFill>
              <a:effectLst/>
              <a:ea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35B36051-588B-8508-67FC-1AF400B7FA7D}"/>
              </a:ext>
            </a:extLst>
          </p:cNvPr>
          <p:cNvGraphicFramePr>
            <a:graphicFrameLocks noGrp="1"/>
          </p:cNvGraphicFramePr>
          <p:nvPr/>
        </p:nvGraphicFramePr>
        <p:xfrm>
          <a:off x="5748957" y="692152"/>
          <a:ext cx="2576861" cy="4772951"/>
        </p:xfrm>
        <a:graphic>
          <a:graphicData uri="http://schemas.openxmlformats.org/drawingml/2006/table">
            <a:tbl>
              <a:tblPr firstRow="1" firstCol="1" bandRow="1"/>
              <a:tblGrid>
                <a:gridCol w="1189392">
                  <a:extLst>
                    <a:ext uri="{9D8B030D-6E8A-4147-A177-3AD203B41FA5}">
                      <a16:colId xmlns:a16="http://schemas.microsoft.com/office/drawing/2014/main" val="248347581"/>
                    </a:ext>
                  </a:extLst>
                </a:gridCol>
                <a:gridCol w="1387469">
                  <a:extLst>
                    <a:ext uri="{9D8B030D-6E8A-4147-A177-3AD203B41FA5}">
                      <a16:colId xmlns:a16="http://schemas.microsoft.com/office/drawing/2014/main" val="3525418674"/>
                    </a:ext>
                  </a:extLst>
                </a:gridCol>
              </a:tblGrid>
              <a:tr h="396153">
                <a:tc>
                  <a:txBody>
                    <a:bodyPr/>
                    <a:lstStyle/>
                    <a:p>
                      <a:pPr marL="71755" marR="71755" algn="ctr">
                        <a:lnSpc>
                          <a:spcPts val="1200"/>
                        </a:lnSpc>
                        <a:spcBef>
                          <a:spcPts val="300"/>
                        </a:spcBef>
                        <a:spcAft>
                          <a:spcPts val="300"/>
                        </a:spcAft>
                        <a:buNone/>
                      </a:pPr>
                      <a:r>
                        <a:rPr lang="en-AU" sz="900">
                          <a:solidFill>
                            <a:srgbClr val="FFFFFF"/>
                          </a:solidFill>
                          <a:effectLst/>
                          <a:latin typeface="Arial" panose="020B0604020202020204" pitchFamily="34" charset="0"/>
                          <a:ea typeface="Arial" panose="020B0604020202020204" pitchFamily="34" charset="0"/>
                          <a:cs typeface="Times New Roman" panose="02020603050405020304" pitchFamily="18" charset="0"/>
                        </a:rPr>
                        <a:t>Random Coordinate</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2A9"/>
                    </a:solidFill>
                  </a:tcPr>
                </a:tc>
                <a:tc>
                  <a:txBody>
                    <a:bodyPr/>
                    <a:lstStyle/>
                    <a:p>
                      <a:pPr marL="71755" marR="71755" algn="ctr">
                        <a:lnSpc>
                          <a:spcPts val="1200"/>
                        </a:lnSpc>
                        <a:spcBef>
                          <a:spcPts val="300"/>
                        </a:spcBef>
                        <a:spcAft>
                          <a:spcPts val="300"/>
                        </a:spcAft>
                        <a:buNone/>
                      </a:pPr>
                      <a:r>
                        <a:rPr lang="en-AU" sz="900">
                          <a:solidFill>
                            <a:srgbClr val="FFFFFF"/>
                          </a:solidFill>
                          <a:effectLst/>
                          <a:latin typeface="Arial" panose="020B0604020202020204" pitchFamily="34" charset="0"/>
                          <a:ea typeface="Arial" panose="020B0604020202020204" pitchFamily="34" charset="0"/>
                          <a:cs typeface="Times New Roman" panose="02020603050405020304" pitchFamily="18" charset="0"/>
                        </a:rPr>
                        <a:t>Urchin population count</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2A9"/>
                    </a:solidFill>
                  </a:tcPr>
                </a:tc>
                <a:extLst>
                  <a:ext uri="{0D108BD9-81ED-4DB2-BD59-A6C34878D82A}">
                    <a16:rowId xmlns:a16="http://schemas.microsoft.com/office/drawing/2014/main" val="729267375"/>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A4</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4</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89947360"/>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B7</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5</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5461373"/>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4D</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4</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1695318"/>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G3</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3</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1921450"/>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0C</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0</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52214590"/>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5D</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6</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4626883"/>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1E</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2</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76325593"/>
                  </a:ext>
                </a:extLst>
              </a:tr>
              <a:tr h="396153">
                <a:tc>
                  <a:txBody>
                    <a:bodyPr/>
                    <a:lstStyle/>
                    <a:p>
                      <a:pPr marL="71755" marR="71755" algn="ctr">
                        <a:lnSpc>
                          <a:spcPts val="1200"/>
                        </a:lnSpc>
                        <a:spcBef>
                          <a:spcPts val="300"/>
                        </a:spcBef>
                        <a:spcAft>
                          <a:spcPts val="300"/>
                        </a:spcAft>
                        <a:buNone/>
                      </a:pPr>
                      <a:r>
                        <a:rPr lang="en-AU" sz="13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6F</a:t>
                      </a:r>
                      <a:endParaRPr lang="en-US" sz="700" dirty="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6</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3548658"/>
                  </a:ext>
                </a:extLst>
              </a:tr>
              <a:tr h="512879">
                <a:tc>
                  <a:txBody>
                    <a:bodyPr/>
                    <a:lstStyle/>
                    <a:p>
                      <a:pPr marL="71755" marR="71755" algn="r">
                        <a:lnSpc>
                          <a:spcPts val="1100"/>
                        </a:lnSpc>
                        <a:spcBef>
                          <a:spcPts val="300"/>
                        </a:spcBef>
                        <a:spcAft>
                          <a:spcPts val="300"/>
                        </a:spcAft>
                        <a:buNone/>
                      </a:pPr>
                      <a:r>
                        <a:rPr lang="en-AU" sz="700">
                          <a:solidFill>
                            <a:srgbClr val="363534"/>
                          </a:solidFill>
                          <a:effectLst/>
                          <a:latin typeface="Arial" panose="020B0604020202020204" pitchFamily="34" charset="0"/>
                          <a:ea typeface="Arial" panose="020B0604020202020204" pitchFamily="34" charset="0"/>
                          <a:cs typeface="Times New Roman" panose="02020603050405020304" pitchFamily="18" charset="0"/>
                        </a:rPr>
                        <a:t>AVERAGE</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F5F4"/>
                    </a:solidFill>
                  </a:tcPr>
                </a:tc>
                <a:tc>
                  <a:txBody>
                    <a:bodyPr/>
                    <a:lstStyle/>
                    <a:p>
                      <a:pPr marL="71755" marR="71755" algn="ctr" rtl="0">
                        <a:lnSpc>
                          <a:spcPts val="1200"/>
                        </a:lnSpc>
                        <a:spcBef>
                          <a:spcPts val="300"/>
                        </a:spcBef>
                        <a:spcAft>
                          <a:spcPts val="300"/>
                        </a:spcAft>
                        <a:buClr>
                          <a:srgbClr val="000000"/>
                        </a:buClr>
                        <a:buFont typeface="Arial"/>
                        <a:buNone/>
                      </a:pPr>
                      <a:r>
                        <a:rPr lang="en-AU" sz="900" dirty="0">
                          <a:solidFill>
                            <a:srgbClr val="363534"/>
                          </a:solidFill>
                          <a:effectLst/>
                          <a:latin typeface="Arial" panose="020B0604020202020204" pitchFamily="34" charset="0"/>
                          <a:ea typeface="Arial" panose="020B0604020202020204" pitchFamily="34" charset="0"/>
                          <a:cs typeface="Times New Roman" panose="02020603050405020304" pitchFamily="18" charset="0"/>
                        </a:rPr>
                        <a:t> </a:t>
                      </a: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=SUM/COUNT</a:t>
                      </a:r>
                    </a:p>
                    <a:p>
                      <a:pPr marL="71755" marR="71755" algn="ctr" rtl="0">
                        <a:lnSpc>
                          <a:spcPts val="1200"/>
                        </a:lnSpc>
                        <a:spcBef>
                          <a:spcPts val="300"/>
                        </a:spcBef>
                        <a:spcAft>
                          <a:spcPts val="300"/>
                        </a:spcAft>
                        <a:buClr>
                          <a:srgbClr val="000000"/>
                        </a:buClr>
                        <a:buFont typeface="Arial"/>
                        <a:buNone/>
                      </a:pPr>
                      <a:r>
                        <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rPr>
                        <a:t>= 3.75</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F5F4"/>
                    </a:solidFill>
                  </a:tcPr>
                </a:tc>
                <a:extLst>
                  <a:ext uri="{0D108BD9-81ED-4DB2-BD59-A6C34878D82A}">
                    <a16:rowId xmlns:a16="http://schemas.microsoft.com/office/drawing/2014/main" val="3175259714"/>
                  </a:ext>
                </a:extLst>
              </a:tr>
              <a:tr h="694695">
                <a:tc>
                  <a:txBody>
                    <a:bodyPr/>
                    <a:lstStyle/>
                    <a:p>
                      <a:pPr marL="71755" marR="71755" algn="r">
                        <a:lnSpc>
                          <a:spcPts val="1100"/>
                        </a:lnSpc>
                        <a:spcBef>
                          <a:spcPts val="300"/>
                        </a:spcBef>
                        <a:spcAft>
                          <a:spcPts val="300"/>
                        </a:spcAft>
                        <a:buNone/>
                      </a:pPr>
                      <a:r>
                        <a:rPr lang="en-AU" sz="700">
                          <a:solidFill>
                            <a:srgbClr val="363534"/>
                          </a:solidFill>
                          <a:effectLst/>
                          <a:latin typeface="Arial" panose="020B0604020202020204" pitchFamily="34" charset="0"/>
                          <a:ea typeface="Arial" panose="020B0604020202020204" pitchFamily="34" charset="0"/>
                          <a:cs typeface="Times New Roman" panose="02020603050405020304" pitchFamily="18" charset="0"/>
                        </a:rPr>
                        <a:t>POPULATION ESTIMATE</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3E3DF"/>
                    </a:solidFill>
                  </a:tcPr>
                </a:tc>
                <a:tc>
                  <a:txBody>
                    <a:bodyPr/>
                    <a:lstStyle/>
                    <a:p>
                      <a:pPr marL="71755" marR="71755" algn="l">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 Avg x No. m2 </a:t>
                      </a:r>
                    </a:p>
                    <a:p>
                      <a:pPr marL="71755" marR="71755" algn="l">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rPr>
                        <a:t>3.75 x 80m2 = 300</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3E3DF"/>
                    </a:solidFill>
                  </a:tcPr>
                </a:tc>
                <a:extLst>
                  <a:ext uri="{0D108BD9-81ED-4DB2-BD59-A6C34878D82A}">
                    <a16:rowId xmlns:a16="http://schemas.microsoft.com/office/drawing/2014/main" val="3176291983"/>
                  </a:ext>
                </a:extLst>
              </a:tr>
            </a:tbl>
          </a:graphicData>
        </a:graphic>
      </p:graphicFrame>
      <p:sp>
        <p:nvSpPr>
          <p:cNvPr id="7" name="Rectangle 6">
            <a:extLst>
              <a:ext uri="{FF2B5EF4-FFF2-40B4-BE49-F238E27FC236}">
                <a16:creationId xmlns:a16="http://schemas.microsoft.com/office/drawing/2014/main" id="{7E828873-AA0D-F959-BC27-1A2197CCE011}"/>
              </a:ext>
            </a:extLst>
          </p:cNvPr>
          <p:cNvSpPr/>
          <p:nvPr/>
        </p:nvSpPr>
        <p:spPr>
          <a:xfrm rot="5400000">
            <a:off x="879237" y="3824030"/>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9FCBC70-0302-61BB-4B30-40159941138D}"/>
              </a:ext>
            </a:extLst>
          </p:cNvPr>
          <p:cNvSpPr/>
          <p:nvPr/>
        </p:nvSpPr>
        <p:spPr>
          <a:xfrm rot="5400000">
            <a:off x="1424925" y="2065959"/>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6711061-FE6A-B59C-A825-E3187352B2A4}"/>
              </a:ext>
            </a:extLst>
          </p:cNvPr>
          <p:cNvSpPr/>
          <p:nvPr/>
        </p:nvSpPr>
        <p:spPr>
          <a:xfrm rot="5400000">
            <a:off x="2489583" y="3829082"/>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98FFDAE-61DA-DEC3-AAE6-9D490BEE4659}"/>
              </a:ext>
            </a:extLst>
          </p:cNvPr>
          <p:cNvSpPr/>
          <p:nvPr/>
        </p:nvSpPr>
        <p:spPr>
          <a:xfrm rot="5400000">
            <a:off x="4096102" y="4394734"/>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1C7C0D7-6980-C212-E7DB-5E43FA8A9D05}"/>
              </a:ext>
            </a:extLst>
          </p:cNvPr>
          <p:cNvSpPr/>
          <p:nvPr/>
        </p:nvSpPr>
        <p:spPr>
          <a:xfrm rot="5400000">
            <a:off x="1952314" y="308728"/>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1BFDC43-5EA2-4BC3-FEED-6F4673C9A96B}"/>
              </a:ext>
            </a:extLst>
          </p:cNvPr>
          <p:cNvSpPr/>
          <p:nvPr/>
        </p:nvSpPr>
        <p:spPr>
          <a:xfrm rot="5400000">
            <a:off x="2489583" y="3243578"/>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D51AD6-5AE5-DDB2-E9E5-B921B4137A42}"/>
              </a:ext>
            </a:extLst>
          </p:cNvPr>
          <p:cNvSpPr/>
          <p:nvPr/>
        </p:nvSpPr>
        <p:spPr>
          <a:xfrm rot="5400000">
            <a:off x="3025930" y="5573362"/>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4FE9433-FDFB-9410-47C8-DE9A008B7CD0}"/>
              </a:ext>
            </a:extLst>
          </p:cNvPr>
          <p:cNvSpPr/>
          <p:nvPr/>
        </p:nvSpPr>
        <p:spPr>
          <a:xfrm rot="5400000">
            <a:off x="3464530" y="2648791"/>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C57FDBF-C8F8-4E0D-DC84-EE045A8AAA05}"/>
              </a:ext>
            </a:extLst>
          </p:cNvPr>
          <p:cNvSpPr/>
          <p:nvPr/>
        </p:nvSpPr>
        <p:spPr>
          <a:xfrm>
            <a:off x="5754384" y="5573362"/>
            <a:ext cx="2571434" cy="8554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Reef C total urchins: 289</a:t>
            </a:r>
          </a:p>
        </p:txBody>
      </p:sp>
    </p:spTree>
    <p:extLst>
      <p:ext uri="{BB962C8B-B14F-4D97-AF65-F5344CB8AC3E}">
        <p14:creationId xmlns:p14="http://schemas.microsoft.com/office/powerpoint/2010/main" val="1533144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with black dots and white dots&#10;&#10;AI-generated content may be incorrect.">
            <a:extLst>
              <a:ext uri="{FF2B5EF4-FFF2-40B4-BE49-F238E27FC236}">
                <a16:creationId xmlns:a16="http://schemas.microsoft.com/office/drawing/2014/main" id="{080B4416-3005-4AC8-6D78-433A034628A0}"/>
              </a:ext>
            </a:extLst>
          </p:cNvPr>
          <p:cNvPicPr>
            <a:picLocks noChangeAspect="1"/>
          </p:cNvPicPr>
          <p:nvPr/>
        </p:nvPicPr>
        <p:blipFill rotWithShape="1">
          <a:blip r:embed="rId2">
            <a:extLst>
              <a:ext uri="{28A0092B-C50C-407E-A947-70E740481C1C}">
                <a14:useLocalDpi xmlns:a14="http://schemas.microsoft.com/office/drawing/2010/main" val="0"/>
              </a:ext>
            </a:extLst>
          </a:blip>
          <a:srcRect t="3561"/>
          <a:stretch>
            <a:fillRect/>
          </a:stretch>
        </p:blipFill>
        <p:spPr bwMode="auto">
          <a:xfrm>
            <a:off x="335280" y="235585"/>
            <a:ext cx="4949190" cy="6499225"/>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AA40096F-D538-6DF4-8C33-453172662CE9}"/>
              </a:ext>
            </a:extLst>
          </p:cNvPr>
          <p:cNvSpPr/>
          <p:nvPr/>
        </p:nvSpPr>
        <p:spPr>
          <a:xfrm>
            <a:off x="4320540" y="72390"/>
            <a:ext cx="1109980" cy="313690"/>
          </a:xfrm>
          <a:prstGeom prst="rect">
            <a:avLst/>
          </a:prstGeom>
          <a:solidFill>
            <a:srgbClr val="06B3AC"/>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buNone/>
            </a:pPr>
            <a:r>
              <a:rPr lang="en-US" sz="1400" b="1">
                <a:solidFill>
                  <a:srgbClr val="FFFFFF"/>
                </a:solidFill>
                <a:effectLst/>
                <a:ea typeface="Times New Roman" panose="02020603050405020304" pitchFamily="18" charset="0"/>
                <a:cs typeface="Times New Roman" panose="02020603050405020304" pitchFamily="18" charset="0"/>
              </a:rPr>
              <a:t>Reef D</a:t>
            </a:r>
            <a:endParaRPr lang="en-US" sz="1000">
              <a:solidFill>
                <a:srgbClr val="363534"/>
              </a:solidFill>
              <a:effectLst/>
              <a:ea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5EC210B1-8674-6753-83A8-F9333ABF0D0A}"/>
              </a:ext>
            </a:extLst>
          </p:cNvPr>
          <p:cNvGraphicFramePr>
            <a:graphicFrameLocks noGrp="1"/>
          </p:cNvGraphicFramePr>
          <p:nvPr/>
        </p:nvGraphicFramePr>
        <p:xfrm>
          <a:off x="5875957" y="514352"/>
          <a:ext cx="2576861" cy="4697230"/>
        </p:xfrm>
        <a:graphic>
          <a:graphicData uri="http://schemas.openxmlformats.org/drawingml/2006/table">
            <a:tbl>
              <a:tblPr firstRow="1" firstCol="1" bandRow="1"/>
              <a:tblGrid>
                <a:gridCol w="1189392">
                  <a:extLst>
                    <a:ext uri="{9D8B030D-6E8A-4147-A177-3AD203B41FA5}">
                      <a16:colId xmlns:a16="http://schemas.microsoft.com/office/drawing/2014/main" val="3245703891"/>
                    </a:ext>
                  </a:extLst>
                </a:gridCol>
                <a:gridCol w="1387469">
                  <a:extLst>
                    <a:ext uri="{9D8B030D-6E8A-4147-A177-3AD203B41FA5}">
                      <a16:colId xmlns:a16="http://schemas.microsoft.com/office/drawing/2014/main" val="1753427996"/>
                    </a:ext>
                  </a:extLst>
                </a:gridCol>
              </a:tblGrid>
              <a:tr h="396153">
                <a:tc>
                  <a:txBody>
                    <a:bodyPr/>
                    <a:lstStyle/>
                    <a:p>
                      <a:pPr marL="71755" marR="71755" algn="ctr">
                        <a:lnSpc>
                          <a:spcPts val="1200"/>
                        </a:lnSpc>
                        <a:spcBef>
                          <a:spcPts val="300"/>
                        </a:spcBef>
                        <a:spcAft>
                          <a:spcPts val="300"/>
                        </a:spcAft>
                        <a:buNone/>
                      </a:pPr>
                      <a:r>
                        <a:rPr lang="en-AU" sz="900">
                          <a:solidFill>
                            <a:srgbClr val="FFFFFF"/>
                          </a:solidFill>
                          <a:effectLst/>
                          <a:latin typeface="Arial" panose="020B0604020202020204" pitchFamily="34" charset="0"/>
                          <a:ea typeface="Arial" panose="020B0604020202020204" pitchFamily="34" charset="0"/>
                          <a:cs typeface="Times New Roman" panose="02020603050405020304" pitchFamily="18" charset="0"/>
                        </a:rPr>
                        <a:t>Random Coordinate</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2A9"/>
                    </a:solidFill>
                  </a:tcPr>
                </a:tc>
                <a:tc>
                  <a:txBody>
                    <a:bodyPr/>
                    <a:lstStyle/>
                    <a:p>
                      <a:pPr marL="71755" marR="71755" algn="ctr">
                        <a:lnSpc>
                          <a:spcPts val="1200"/>
                        </a:lnSpc>
                        <a:spcBef>
                          <a:spcPts val="300"/>
                        </a:spcBef>
                        <a:spcAft>
                          <a:spcPts val="300"/>
                        </a:spcAft>
                        <a:buNone/>
                      </a:pPr>
                      <a:r>
                        <a:rPr lang="en-AU" sz="900">
                          <a:solidFill>
                            <a:srgbClr val="FFFFFF"/>
                          </a:solidFill>
                          <a:effectLst/>
                          <a:latin typeface="Arial" panose="020B0604020202020204" pitchFamily="34" charset="0"/>
                          <a:ea typeface="Arial" panose="020B0604020202020204" pitchFamily="34" charset="0"/>
                          <a:cs typeface="Times New Roman" panose="02020603050405020304" pitchFamily="18" charset="0"/>
                        </a:rPr>
                        <a:t>Urchin population count</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2A9"/>
                    </a:solidFill>
                  </a:tcPr>
                </a:tc>
                <a:extLst>
                  <a:ext uri="{0D108BD9-81ED-4DB2-BD59-A6C34878D82A}">
                    <a16:rowId xmlns:a16="http://schemas.microsoft.com/office/drawing/2014/main" val="3844862433"/>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A5</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2</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512143"/>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3D</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1</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4471371"/>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6C</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6</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114743"/>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A8</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3</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92374912"/>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F9</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6</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7413255"/>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F6</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4</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9387645"/>
                  </a:ext>
                </a:extLst>
              </a:tr>
              <a:tr h="396153">
                <a:tc>
                  <a:txBody>
                    <a:bodyPr/>
                    <a:lstStyle/>
                    <a:p>
                      <a:pPr marL="71755" marR="71755" algn="ctr">
                        <a:lnSpc>
                          <a:spcPts val="1200"/>
                        </a:lnSpc>
                        <a:spcBef>
                          <a:spcPts val="300"/>
                        </a:spcBef>
                        <a:spcAft>
                          <a:spcPts val="300"/>
                        </a:spcAft>
                        <a:buNone/>
                      </a:pPr>
                      <a:r>
                        <a:rPr lang="en-AU" sz="13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4G</a:t>
                      </a:r>
                      <a:endParaRPr lang="en-US" sz="700" dirty="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3</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3137785"/>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7F</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5</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5548592"/>
                  </a:ext>
                </a:extLst>
              </a:tr>
              <a:tr h="518150">
                <a:tc>
                  <a:txBody>
                    <a:bodyPr/>
                    <a:lstStyle/>
                    <a:p>
                      <a:pPr marL="71755" marR="71755" algn="r">
                        <a:lnSpc>
                          <a:spcPts val="1100"/>
                        </a:lnSpc>
                        <a:spcBef>
                          <a:spcPts val="300"/>
                        </a:spcBef>
                        <a:spcAft>
                          <a:spcPts val="300"/>
                        </a:spcAft>
                        <a:buNone/>
                      </a:pPr>
                      <a:r>
                        <a:rPr lang="en-AU" sz="700">
                          <a:solidFill>
                            <a:srgbClr val="363534"/>
                          </a:solidFill>
                          <a:effectLst/>
                          <a:latin typeface="Arial" panose="020B0604020202020204" pitchFamily="34" charset="0"/>
                          <a:ea typeface="Arial" panose="020B0604020202020204" pitchFamily="34" charset="0"/>
                          <a:cs typeface="Times New Roman" panose="02020603050405020304" pitchFamily="18" charset="0"/>
                        </a:rPr>
                        <a:t>AVERAGE</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F5F4"/>
                    </a:solidFill>
                  </a:tcPr>
                </a:tc>
                <a:tc>
                  <a:txBody>
                    <a:bodyPr/>
                    <a:lstStyle/>
                    <a:p>
                      <a:pPr marL="71755" marR="71755" algn="ctr" rtl="0">
                        <a:lnSpc>
                          <a:spcPts val="1200"/>
                        </a:lnSpc>
                        <a:spcBef>
                          <a:spcPts val="300"/>
                        </a:spcBef>
                        <a:spcAft>
                          <a:spcPts val="300"/>
                        </a:spcAft>
                        <a:buClr>
                          <a:srgbClr val="000000"/>
                        </a:buClr>
                        <a:buFont typeface="Arial"/>
                        <a:buNone/>
                      </a:pPr>
                      <a:r>
                        <a:rPr lang="en-AU" sz="900" dirty="0">
                          <a:solidFill>
                            <a:srgbClr val="363534"/>
                          </a:solidFill>
                          <a:effectLst/>
                          <a:latin typeface="Arial" panose="020B0604020202020204" pitchFamily="34" charset="0"/>
                          <a:ea typeface="Arial" panose="020B0604020202020204" pitchFamily="34" charset="0"/>
                          <a:cs typeface="Times New Roman" panose="02020603050405020304" pitchFamily="18" charset="0"/>
                        </a:rPr>
                        <a:t> </a:t>
                      </a: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=SUM/COUNT</a:t>
                      </a:r>
                    </a:p>
                    <a:p>
                      <a:pPr marL="71755" marR="71755" algn="ctr" rtl="0">
                        <a:lnSpc>
                          <a:spcPts val="1200"/>
                        </a:lnSpc>
                        <a:spcBef>
                          <a:spcPts val="300"/>
                        </a:spcBef>
                        <a:spcAft>
                          <a:spcPts val="300"/>
                        </a:spcAft>
                        <a:buClr>
                          <a:srgbClr val="000000"/>
                        </a:buClr>
                        <a:buFont typeface="Arial"/>
                        <a:buNone/>
                      </a:pPr>
                      <a:r>
                        <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rPr>
                        <a:t>= 3.75</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F5F4"/>
                    </a:solidFill>
                  </a:tcPr>
                </a:tc>
                <a:extLst>
                  <a:ext uri="{0D108BD9-81ED-4DB2-BD59-A6C34878D82A}">
                    <a16:rowId xmlns:a16="http://schemas.microsoft.com/office/drawing/2014/main" val="3064803890"/>
                  </a:ext>
                </a:extLst>
              </a:tr>
              <a:tr h="613703">
                <a:tc>
                  <a:txBody>
                    <a:bodyPr/>
                    <a:lstStyle/>
                    <a:p>
                      <a:pPr marL="71755" marR="71755" algn="r">
                        <a:lnSpc>
                          <a:spcPts val="1100"/>
                        </a:lnSpc>
                        <a:spcBef>
                          <a:spcPts val="300"/>
                        </a:spcBef>
                        <a:spcAft>
                          <a:spcPts val="300"/>
                        </a:spcAft>
                        <a:buNone/>
                      </a:pPr>
                      <a:r>
                        <a:rPr lang="en-AU" sz="700">
                          <a:solidFill>
                            <a:srgbClr val="363534"/>
                          </a:solidFill>
                          <a:effectLst/>
                          <a:latin typeface="Arial" panose="020B0604020202020204" pitchFamily="34" charset="0"/>
                          <a:ea typeface="Arial" panose="020B0604020202020204" pitchFamily="34" charset="0"/>
                          <a:cs typeface="Times New Roman" panose="02020603050405020304" pitchFamily="18" charset="0"/>
                        </a:rPr>
                        <a:t>POPULATION ESTIMATE</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3E3DF"/>
                    </a:solidFill>
                  </a:tcPr>
                </a:tc>
                <a:tc>
                  <a:txBody>
                    <a:bodyPr/>
                    <a:lstStyle/>
                    <a:p>
                      <a:pPr marL="71755" marR="71755" algn="l">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 Avg x No. m2 </a:t>
                      </a:r>
                    </a:p>
                    <a:p>
                      <a:pPr marL="71755" marR="71755" algn="l">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rPr>
                        <a:t>3.75 x 80m2 = 300</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3E3DF"/>
                    </a:solidFill>
                  </a:tcPr>
                </a:tc>
                <a:extLst>
                  <a:ext uri="{0D108BD9-81ED-4DB2-BD59-A6C34878D82A}">
                    <a16:rowId xmlns:a16="http://schemas.microsoft.com/office/drawing/2014/main" val="5074508"/>
                  </a:ext>
                </a:extLst>
              </a:tr>
            </a:tbl>
          </a:graphicData>
        </a:graphic>
      </p:graphicFrame>
      <p:sp>
        <p:nvSpPr>
          <p:cNvPr id="8" name="Rectangle 7">
            <a:extLst>
              <a:ext uri="{FF2B5EF4-FFF2-40B4-BE49-F238E27FC236}">
                <a16:creationId xmlns:a16="http://schemas.microsoft.com/office/drawing/2014/main" id="{D1F0D765-940D-CC13-1815-4C518E2A4960}"/>
              </a:ext>
            </a:extLst>
          </p:cNvPr>
          <p:cNvSpPr/>
          <p:nvPr/>
        </p:nvSpPr>
        <p:spPr>
          <a:xfrm rot="5400000">
            <a:off x="964741" y="3197197"/>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4B335E6-EA68-02D5-DF68-182B2F80FBA7}"/>
              </a:ext>
            </a:extLst>
          </p:cNvPr>
          <p:cNvSpPr/>
          <p:nvPr/>
        </p:nvSpPr>
        <p:spPr>
          <a:xfrm rot="5400000">
            <a:off x="2551046" y="4349880"/>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C53713-00AC-B122-DE0B-BA8A704341D8}"/>
              </a:ext>
            </a:extLst>
          </p:cNvPr>
          <p:cNvSpPr/>
          <p:nvPr/>
        </p:nvSpPr>
        <p:spPr>
          <a:xfrm rot="5400000">
            <a:off x="2031539" y="2607181"/>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51A766-8203-BD48-3097-A02BDF635116}"/>
              </a:ext>
            </a:extLst>
          </p:cNvPr>
          <p:cNvSpPr/>
          <p:nvPr/>
        </p:nvSpPr>
        <p:spPr>
          <a:xfrm rot="5400000">
            <a:off x="969793" y="1428391"/>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B929FE-A41C-FADD-11D3-42237C2F8C2C}"/>
              </a:ext>
            </a:extLst>
          </p:cNvPr>
          <p:cNvSpPr/>
          <p:nvPr/>
        </p:nvSpPr>
        <p:spPr>
          <a:xfrm rot="5400000">
            <a:off x="3633004" y="843232"/>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50B01A-D1DE-6E4F-1332-DDA9CDD23864}"/>
              </a:ext>
            </a:extLst>
          </p:cNvPr>
          <p:cNvSpPr/>
          <p:nvPr/>
        </p:nvSpPr>
        <p:spPr>
          <a:xfrm rot="5400000">
            <a:off x="3633004" y="2607181"/>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93485D-06BF-BA1E-ECAE-6129896D825E}"/>
              </a:ext>
            </a:extLst>
          </p:cNvPr>
          <p:cNvSpPr/>
          <p:nvPr/>
        </p:nvSpPr>
        <p:spPr>
          <a:xfrm rot="5400000">
            <a:off x="4168588" y="3785122"/>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4EC8F5-E7E5-D306-744D-9DC908DD97B2}"/>
              </a:ext>
            </a:extLst>
          </p:cNvPr>
          <p:cNvSpPr/>
          <p:nvPr/>
        </p:nvSpPr>
        <p:spPr>
          <a:xfrm rot="5400000">
            <a:off x="3633004" y="2028738"/>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FE2124B-3E4A-2409-BF0E-7D41D7C654EE}"/>
              </a:ext>
            </a:extLst>
          </p:cNvPr>
          <p:cNvSpPr/>
          <p:nvPr/>
        </p:nvSpPr>
        <p:spPr>
          <a:xfrm>
            <a:off x="5875957" y="5366328"/>
            <a:ext cx="2571434" cy="8554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Reef D total urchins: 299</a:t>
            </a:r>
          </a:p>
        </p:txBody>
      </p:sp>
    </p:spTree>
    <p:extLst>
      <p:ext uri="{BB962C8B-B14F-4D97-AF65-F5344CB8AC3E}">
        <p14:creationId xmlns:p14="http://schemas.microsoft.com/office/powerpoint/2010/main" val="2021421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with black dots and white objects&#10;&#10;AI-generated content may be incorrect.">
            <a:extLst>
              <a:ext uri="{FF2B5EF4-FFF2-40B4-BE49-F238E27FC236}">
                <a16:creationId xmlns:a16="http://schemas.microsoft.com/office/drawing/2014/main" id="{13727473-76C6-22CF-048C-4A38B4CFAD93}"/>
              </a:ext>
            </a:extLst>
          </p:cNvPr>
          <p:cNvPicPr>
            <a:picLocks noChangeAspect="1"/>
          </p:cNvPicPr>
          <p:nvPr/>
        </p:nvPicPr>
        <p:blipFill rotWithShape="1">
          <a:blip r:embed="rId2">
            <a:extLst>
              <a:ext uri="{28A0092B-C50C-407E-A947-70E740481C1C}">
                <a14:useLocalDpi xmlns:a14="http://schemas.microsoft.com/office/drawing/2010/main" val="0"/>
              </a:ext>
            </a:extLst>
          </a:blip>
          <a:srcRect t="3996"/>
          <a:stretch>
            <a:fillRect/>
          </a:stretch>
        </p:blipFill>
        <p:spPr bwMode="auto">
          <a:xfrm>
            <a:off x="297497" y="248920"/>
            <a:ext cx="4927600" cy="6509385"/>
          </a:xfrm>
          <a:prstGeom prst="rect">
            <a:avLst/>
          </a:prstGeom>
          <a:ln>
            <a:noFill/>
          </a:ln>
          <a:extLst>
            <a:ext uri="{53640926-AAD7-44D8-BBD7-CCE9431645EC}">
              <a14:shadowObscured xmlns:a14="http://schemas.microsoft.com/office/drawing/2010/main"/>
            </a:ext>
          </a:extLst>
        </p:spPr>
      </p:pic>
      <p:graphicFrame>
        <p:nvGraphicFramePr>
          <p:cNvPr id="7" name="Table 6">
            <a:extLst>
              <a:ext uri="{FF2B5EF4-FFF2-40B4-BE49-F238E27FC236}">
                <a16:creationId xmlns:a16="http://schemas.microsoft.com/office/drawing/2014/main" id="{C98D436F-56C8-4FE2-1D98-B06780EA9306}"/>
              </a:ext>
            </a:extLst>
          </p:cNvPr>
          <p:cNvGraphicFramePr>
            <a:graphicFrameLocks noGrp="1"/>
          </p:cNvGraphicFramePr>
          <p:nvPr/>
        </p:nvGraphicFramePr>
        <p:xfrm>
          <a:off x="5717207" y="444502"/>
          <a:ext cx="2576861" cy="4774479"/>
        </p:xfrm>
        <a:graphic>
          <a:graphicData uri="http://schemas.openxmlformats.org/drawingml/2006/table">
            <a:tbl>
              <a:tblPr firstRow="1" firstCol="1" bandRow="1"/>
              <a:tblGrid>
                <a:gridCol w="1189392">
                  <a:extLst>
                    <a:ext uri="{9D8B030D-6E8A-4147-A177-3AD203B41FA5}">
                      <a16:colId xmlns:a16="http://schemas.microsoft.com/office/drawing/2014/main" val="1676555827"/>
                    </a:ext>
                  </a:extLst>
                </a:gridCol>
                <a:gridCol w="1387469">
                  <a:extLst>
                    <a:ext uri="{9D8B030D-6E8A-4147-A177-3AD203B41FA5}">
                      <a16:colId xmlns:a16="http://schemas.microsoft.com/office/drawing/2014/main" val="1806683524"/>
                    </a:ext>
                  </a:extLst>
                </a:gridCol>
              </a:tblGrid>
              <a:tr h="396153">
                <a:tc>
                  <a:txBody>
                    <a:bodyPr/>
                    <a:lstStyle/>
                    <a:p>
                      <a:pPr marL="71755" marR="71755" algn="ctr">
                        <a:lnSpc>
                          <a:spcPts val="1200"/>
                        </a:lnSpc>
                        <a:spcBef>
                          <a:spcPts val="300"/>
                        </a:spcBef>
                        <a:spcAft>
                          <a:spcPts val="300"/>
                        </a:spcAft>
                        <a:buNone/>
                      </a:pPr>
                      <a:r>
                        <a:rPr lang="en-AU" sz="900">
                          <a:solidFill>
                            <a:srgbClr val="FFFFFF"/>
                          </a:solidFill>
                          <a:effectLst/>
                          <a:latin typeface="Arial" panose="020B0604020202020204" pitchFamily="34" charset="0"/>
                          <a:ea typeface="Arial" panose="020B0604020202020204" pitchFamily="34" charset="0"/>
                          <a:cs typeface="Times New Roman" panose="02020603050405020304" pitchFamily="18" charset="0"/>
                        </a:rPr>
                        <a:t>Random Coordinate</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2A9"/>
                    </a:solidFill>
                  </a:tcPr>
                </a:tc>
                <a:tc>
                  <a:txBody>
                    <a:bodyPr/>
                    <a:lstStyle/>
                    <a:p>
                      <a:pPr marL="71755" marR="71755" algn="ctr">
                        <a:lnSpc>
                          <a:spcPts val="1200"/>
                        </a:lnSpc>
                        <a:spcBef>
                          <a:spcPts val="300"/>
                        </a:spcBef>
                        <a:spcAft>
                          <a:spcPts val="300"/>
                        </a:spcAft>
                        <a:buNone/>
                      </a:pPr>
                      <a:r>
                        <a:rPr lang="en-AU" sz="900">
                          <a:solidFill>
                            <a:srgbClr val="FFFFFF"/>
                          </a:solidFill>
                          <a:effectLst/>
                          <a:latin typeface="Arial" panose="020B0604020202020204" pitchFamily="34" charset="0"/>
                          <a:ea typeface="Arial" panose="020B0604020202020204" pitchFamily="34" charset="0"/>
                          <a:cs typeface="Times New Roman" panose="02020603050405020304" pitchFamily="18" charset="0"/>
                        </a:rPr>
                        <a:t>Urchin population count</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B2A9"/>
                    </a:solidFill>
                  </a:tcPr>
                </a:tc>
                <a:extLst>
                  <a:ext uri="{0D108BD9-81ED-4DB2-BD59-A6C34878D82A}">
                    <a16:rowId xmlns:a16="http://schemas.microsoft.com/office/drawing/2014/main" val="1910760985"/>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A5</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1</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2214563"/>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F6</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6</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3941509"/>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G0</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2</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7800351"/>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B1</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0</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29793163"/>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A2</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4</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1854745"/>
                  </a:ext>
                </a:extLst>
              </a:tr>
              <a:tr h="396153">
                <a:tc>
                  <a:txBody>
                    <a:bodyPr/>
                    <a:lstStyle/>
                    <a:p>
                      <a:pPr marL="71755" marR="71755" algn="ctr">
                        <a:lnSpc>
                          <a:spcPts val="1200"/>
                        </a:lnSpc>
                        <a:spcBef>
                          <a:spcPts val="300"/>
                        </a:spcBef>
                        <a:spcAft>
                          <a:spcPts val="300"/>
                        </a:spcAft>
                        <a:buNone/>
                      </a:pPr>
                      <a:r>
                        <a:rPr lang="en-AU" sz="13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4G</a:t>
                      </a:r>
                      <a:endParaRPr lang="en-US" sz="700" dirty="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4</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7970965"/>
                  </a:ext>
                </a:extLst>
              </a:tr>
              <a:tr h="396153">
                <a:tc>
                  <a:txBody>
                    <a:bodyPr/>
                    <a:lstStyle/>
                    <a:p>
                      <a:pPr marL="71755" marR="71755" algn="ctr">
                        <a:lnSpc>
                          <a:spcPts val="1200"/>
                        </a:lnSpc>
                        <a:spcBef>
                          <a:spcPts val="300"/>
                        </a:spcBef>
                        <a:spcAft>
                          <a:spcPts val="300"/>
                        </a:spcAft>
                        <a:buNone/>
                      </a:pPr>
                      <a:r>
                        <a:rPr lang="en-AU" sz="13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D3</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2</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2107899"/>
                  </a:ext>
                </a:extLst>
              </a:tr>
              <a:tr h="396153">
                <a:tc>
                  <a:txBody>
                    <a:bodyPr/>
                    <a:lstStyle/>
                    <a:p>
                      <a:pPr marL="71755" marR="71755" algn="ctr">
                        <a:lnSpc>
                          <a:spcPts val="1200"/>
                        </a:lnSpc>
                        <a:spcBef>
                          <a:spcPts val="300"/>
                        </a:spcBef>
                        <a:spcAft>
                          <a:spcPts val="300"/>
                        </a:spcAft>
                        <a:buNone/>
                      </a:pPr>
                      <a:r>
                        <a:rPr lang="en-AU" sz="13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8E</a:t>
                      </a:r>
                      <a:endParaRPr lang="en-US" sz="700" dirty="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marL="71755" marR="71755" algn="ctr">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0</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9620026"/>
                  </a:ext>
                </a:extLst>
              </a:tr>
              <a:tr h="527615">
                <a:tc>
                  <a:txBody>
                    <a:bodyPr/>
                    <a:lstStyle/>
                    <a:p>
                      <a:pPr marL="71755" marR="71755" algn="r">
                        <a:lnSpc>
                          <a:spcPts val="1100"/>
                        </a:lnSpc>
                        <a:spcBef>
                          <a:spcPts val="300"/>
                        </a:spcBef>
                        <a:spcAft>
                          <a:spcPts val="300"/>
                        </a:spcAft>
                        <a:buNone/>
                      </a:pPr>
                      <a:r>
                        <a:rPr lang="en-AU" sz="700">
                          <a:solidFill>
                            <a:srgbClr val="363534"/>
                          </a:solidFill>
                          <a:effectLst/>
                          <a:latin typeface="Arial" panose="020B0604020202020204" pitchFamily="34" charset="0"/>
                          <a:ea typeface="Arial" panose="020B0604020202020204" pitchFamily="34" charset="0"/>
                          <a:cs typeface="Times New Roman" panose="02020603050405020304" pitchFamily="18" charset="0"/>
                        </a:rPr>
                        <a:t>AVERAGE</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F5F4"/>
                    </a:solidFill>
                  </a:tcPr>
                </a:tc>
                <a:tc>
                  <a:txBody>
                    <a:bodyPr/>
                    <a:lstStyle/>
                    <a:p>
                      <a:pPr marL="71755" marR="71755" algn="ctr" rtl="0">
                        <a:lnSpc>
                          <a:spcPts val="1200"/>
                        </a:lnSpc>
                        <a:spcBef>
                          <a:spcPts val="300"/>
                        </a:spcBef>
                        <a:spcAft>
                          <a:spcPts val="300"/>
                        </a:spcAft>
                        <a:buClr>
                          <a:srgbClr val="000000"/>
                        </a:buClr>
                        <a:buFont typeface="Arial"/>
                        <a:buNone/>
                      </a:pPr>
                      <a:r>
                        <a:rPr lang="en-AU" sz="900" dirty="0">
                          <a:solidFill>
                            <a:srgbClr val="363534"/>
                          </a:solidFill>
                          <a:effectLst/>
                          <a:latin typeface="Arial" panose="020B0604020202020204" pitchFamily="34" charset="0"/>
                          <a:ea typeface="Arial" panose="020B0604020202020204" pitchFamily="34" charset="0"/>
                          <a:cs typeface="Times New Roman" panose="02020603050405020304" pitchFamily="18" charset="0"/>
                        </a:rPr>
                        <a:t> </a:t>
                      </a: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=SUM/COUNT</a:t>
                      </a:r>
                    </a:p>
                    <a:p>
                      <a:pPr marL="71755" marR="71755" algn="ctr" rtl="0">
                        <a:lnSpc>
                          <a:spcPts val="1200"/>
                        </a:lnSpc>
                        <a:spcBef>
                          <a:spcPts val="300"/>
                        </a:spcBef>
                        <a:spcAft>
                          <a:spcPts val="300"/>
                        </a:spcAft>
                        <a:buClr>
                          <a:srgbClr val="000000"/>
                        </a:buClr>
                        <a:buFont typeface="Arial"/>
                        <a:buNone/>
                      </a:pPr>
                      <a:r>
                        <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rPr>
                        <a:t>= 2.37</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0F5F4"/>
                    </a:solidFill>
                  </a:tcPr>
                </a:tc>
                <a:extLst>
                  <a:ext uri="{0D108BD9-81ED-4DB2-BD59-A6C34878D82A}">
                    <a16:rowId xmlns:a16="http://schemas.microsoft.com/office/drawing/2014/main" val="3911856121"/>
                  </a:ext>
                </a:extLst>
              </a:tr>
              <a:tr h="681487">
                <a:tc>
                  <a:txBody>
                    <a:bodyPr/>
                    <a:lstStyle/>
                    <a:p>
                      <a:pPr marL="71755" marR="71755" algn="r">
                        <a:lnSpc>
                          <a:spcPts val="1100"/>
                        </a:lnSpc>
                        <a:spcBef>
                          <a:spcPts val="300"/>
                        </a:spcBef>
                        <a:spcAft>
                          <a:spcPts val="300"/>
                        </a:spcAft>
                        <a:buNone/>
                      </a:pPr>
                      <a:r>
                        <a:rPr lang="en-AU" sz="700">
                          <a:solidFill>
                            <a:srgbClr val="363534"/>
                          </a:solidFill>
                          <a:effectLst/>
                          <a:latin typeface="Arial" panose="020B0604020202020204" pitchFamily="34" charset="0"/>
                          <a:ea typeface="Arial" panose="020B0604020202020204" pitchFamily="34" charset="0"/>
                          <a:cs typeface="Times New Roman" panose="02020603050405020304" pitchFamily="18" charset="0"/>
                        </a:rPr>
                        <a:t>POPULATION ESTIMATE</a:t>
                      </a:r>
                      <a:endParaRPr lang="en-US" sz="700">
                        <a:solidFill>
                          <a:srgbClr val="36353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3E3DF"/>
                    </a:solidFill>
                  </a:tcPr>
                </a:tc>
                <a:tc>
                  <a:txBody>
                    <a:bodyPr/>
                    <a:lstStyle/>
                    <a:p>
                      <a:pPr marL="71755" marR="71755" algn="l">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Arial" panose="020B0604020202020204" pitchFamily="34" charset="0"/>
                          <a:cs typeface="Times New Roman" panose="02020603050405020304" pitchFamily="18" charset="0"/>
                          <a:sym typeface="Arial"/>
                        </a:rPr>
                        <a:t> = Avg x No. m2 </a:t>
                      </a:r>
                    </a:p>
                    <a:p>
                      <a:pPr marL="71755" marR="71755" algn="l">
                        <a:lnSpc>
                          <a:spcPts val="1200"/>
                        </a:lnSpc>
                        <a:spcBef>
                          <a:spcPts val="300"/>
                        </a:spcBef>
                        <a:spcAft>
                          <a:spcPts val="300"/>
                        </a:spcAft>
                        <a:buNone/>
                      </a:pPr>
                      <a:r>
                        <a:rPr lang="en-AU"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rPr>
                        <a:t>2.37 x 80m2 = 190</a:t>
                      </a:r>
                      <a:endParaRPr lang="en-US" sz="1300" b="0" i="0" u="none" strike="noStrike" cap="none"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sym typeface="Aria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3E3DF"/>
                    </a:solidFill>
                  </a:tcPr>
                </a:tc>
                <a:extLst>
                  <a:ext uri="{0D108BD9-81ED-4DB2-BD59-A6C34878D82A}">
                    <a16:rowId xmlns:a16="http://schemas.microsoft.com/office/drawing/2014/main" val="2898947473"/>
                  </a:ext>
                </a:extLst>
              </a:tr>
            </a:tbl>
          </a:graphicData>
        </a:graphic>
      </p:graphicFrame>
      <p:sp>
        <p:nvSpPr>
          <p:cNvPr id="8" name="Rectangle 7">
            <a:extLst>
              <a:ext uri="{FF2B5EF4-FFF2-40B4-BE49-F238E27FC236}">
                <a16:creationId xmlns:a16="http://schemas.microsoft.com/office/drawing/2014/main" id="{76CC4486-74E5-0FAD-D1AA-4922ABD41FDA}"/>
              </a:ext>
            </a:extLst>
          </p:cNvPr>
          <p:cNvSpPr/>
          <p:nvPr/>
        </p:nvSpPr>
        <p:spPr>
          <a:xfrm rot="5400000">
            <a:off x="889804" y="3230768"/>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6B39186-156D-71DF-2C63-75BB1EAFCD95}"/>
              </a:ext>
            </a:extLst>
          </p:cNvPr>
          <p:cNvSpPr/>
          <p:nvPr/>
        </p:nvSpPr>
        <p:spPr>
          <a:xfrm rot="5400000">
            <a:off x="3573223" y="2645595"/>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F4EDA0-72A0-72D3-9DD6-5FB122A230DA}"/>
              </a:ext>
            </a:extLst>
          </p:cNvPr>
          <p:cNvSpPr/>
          <p:nvPr/>
        </p:nvSpPr>
        <p:spPr>
          <a:xfrm rot="5400000">
            <a:off x="4113860" y="271193"/>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BC38F86-CE95-05C0-7925-96E04A4FDC87}"/>
              </a:ext>
            </a:extLst>
          </p:cNvPr>
          <p:cNvSpPr/>
          <p:nvPr/>
        </p:nvSpPr>
        <p:spPr>
          <a:xfrm>
            <a:off x="4269422" y="50800"/>
            <a:ext cx="1109980" cy="313690"/>
          </a:xfrm>
          <a:prstGeom prst="rect">
            <a:avLst/>
          </a:prstGeom>
          <a:solidFill>
            <a:srgbClr val="06B3AC"/>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buNone/>
            </a:pPr>
            <a:r>
              <a:rPr lang="en-US" sz="1400" b="1">
                <a:solidFill>
                  <a:srgbClr val="FFFFFF"/>
                </a:solidFill>
                <a:effectLst/>
                <a:ea typeface="Times New Roman" panose="02020603050405020304" pitchFamily="18" charset="0"/>
                <a:cs typeface="Times New Roman" panose="02020603050405020304" pitchFamily="18" charset="0"/>
              </a:rPr>
              <a:t>Reef E</a:t>
            </a:r>
            <a:endParaRPr lang="en-US" sz="1000">
              <a:solidFill>
                <a:srgbClr val="363534"/>
              </a:solidFill>
              <a:effectLst/>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A97F9889-6267-EA31-DBEC-D145C795B5AC}"/>
              </a:ext>
            </a:extLst>
          </p:cNvPr>
          <p:cNvSpPr/>
          <p:nvPr/>
        </p:nvSpPr>
        <p:spPr>
          <a:xfrm rot="5400000">
            <a:off x="1420874" y="5591715"/>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E7D94A8-9EAA-C70A-6160-511044FC1105}"/>
              </a:ext>
            </a:extLst>
          </p:cNvPr>
          <p:cNvSpPr/>
          <p:nvPr/>
        </p:nvSpPr>
        <p:spPr>
          <a:xfrm rot="5400000">
            <a:off x="879700" y="4994536"/>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EB5575A-ED6C-2120-E9D3-2A019A19B8EC}"/>
              </a:ext>
            </a:extLst>
          </p:cNvPr>
          <p:cNvSpPr/>
          <p:nvPr/>
        </p:nvSpPr>
        <p:spPr>
          <a:xfrm rot="5400000">
            <a:off x="4113860" y="3806768"/>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8126731-A773-8F61-77D7-827F37763CBE}"/>
              </a:ext>
            </a:extLst>
          </p:cNvPr>
          <p:cNvSpPr/>
          <p:nvPr/>
        </p:nvSpPr>
        <p:spPr>
          <a:xfrm rot="5400000">
            <a:off x="2501832" y="4392872"/>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632B7E-146E-B9E5-8D7A-8A277D61CB83}"/>
              </a:ext>
            </a:extLst>
          </p:cNvPr>
          <p:cNvSpPr/>
          <p:nvPr/>
        </p:nvSpPr>
        <p:spPr>
          <a:xfrm rot="5400000">
            <a:off x="3033126" y="1433281"/>
            <a:ext cx="576000" cy="576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B7797E-B3B7-E7FF-EE3D-594D5E808B3D}"/>
              </a:ext>
            </a:extLst>
          </p:cNvPr>
          <p:cNvSpPr/>
          <p:nvPr/>
        </p:nvSpPr>
        <p:spPr>
          <a:xfrm>
            <a:off x="5722634" y="5312265"/>
            <a:ext cx="2571434" cy="8554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Reef E total urchins: 297</a:t>
            </a:r>
          </a:p>
        </p:txBody>
      </p:sp>
    </p:spTree>
    <p:extLst>
      <p:ext uri="{BB962C8B-B14F-4D97-AF65-F5344CB8AC3E}">
        <p14:creationId xmlns:p14="http://schemas.microsoft.com/office/powerpoint/2010/main" val="2915025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5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496" name="Google Shape;496;p58"/>
          <p:cNvSpPr txBox="1"/>
          <p:nvPr/>
        </p:nvSpPr>
        <p:spPr>
          <a:xfrm>
            <a:off x="5658826" y="342900"/>
            <a:ext cx="31548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dirty="0">
                <a:solidFill>
                  <a:srgbClr val="FFFFFF"/>
                </a:solidFill>
              </a:rPr>
              <a:t>Activity reflection</a:t>
            </a:r>
            <a:endParaRPr sz="1700" dirty="0"/>
          </a:p>
        </p:txBody>
      </p:sp>
      <p:sp>
        <p:nvSpPr>
          <p:cNvPr id="497" name="Google Shape;497;p58"/>
          <p:cNvSpPr txBox="1"/>
          <p:nvPr/>
        </p:nvSpPr>
        <p:spPr>
          <a:xfrm>
            <a:off x="4812026" y="2072400"/>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How accurate were your estimates?</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‘Reflect on the experimental design, how could the experiment be improved to be more accurate?</a:t>
            </a:r>
            <a:endParaRPr sz="1800">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421" name="Google Shape;421;p49"/>
          <p:cNvSpPr txBox="1"/>
          <p:nvPr/>
        </p:nvSpPr>
        <p:spPr>
          <a:xfrm>
            <a:off x="4812026" y="2072400"/>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Adaptations are a special way that an organism is suited to survive and reproduce in an environment. </a:t>
            </a:r>
            <a:endParaRPr sz="1800" dirty="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dirty="0">
                <a:solidFill>
                  <a:srgbClr val="FFFFFF"/>
                </a:solidFill>
              </a:rPr>
              <a:t>Adaptations help an organism to survive and reproduce.</a:t>
            </a:r>
            <a:endParaRPr sz="1800" dirty="0">
              <a:solidFill>
                <a:srgbClr val="FFFFFF"/>
              </a:solidFill>
            </a:endParaRPr>
          </a:p>
        </p:txBody>
      </p:sp>
      <p:sp>
        <p:nvSpPr>
          <p:cNvPr id="422" name="Google Shape;422;p49"/>
          <p:cNvSpPr txBox="1"/>
          <p:nvPr/>
        </p:nvSpPr>
        <p:spPr>
          <a:xfrm>
            <a:off x="4019341" y="262513"/>
            <a:ext cx="4666022"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dirty="0">
                <a:solidFill>
                  <a:srgbClr val="FFFFFF"/>
                </a:solidFill>
              </a:rPr>
              <a:t>Adaptations</a:t>
            </a:r>
            <a:endParaRPr sz="17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5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428" name="Google Shape;428;p50"/>
          <p:cNvSpPr txBox="1"/>
          <p:nvPr/>
        </p:nvSpPr>
        <p:spPr>
          <a:xfrm>
            <a:off x="4165387" y="1488099"/>
            <a:ext cx="4684700" cy="4064975"/>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dirty="0">
              <a:solidFill>
                <a:srgbClr val="FFFFFF"/>
              </a:solidFill>
            </a:endParaRPr>
          </a:p>
          <a:p>
            <a:pPr marL="457200">
              <a:spcBef>
                <a:spcPts val="1000"/>
              </a:spcBef>
            </a:pPr>
            <a:r>
              <a:rPr lang="en-AU" sz="1800" dirty="0">
                <a:solidFill>
                  <a:schemeClr val="bg1"/>
                </a:solidFill>
                <a:latin typeface="Arial" panose="020B0604020202020204" pitchFamily="34" charset="0"/>
                <a:ea typeface="PMingLiU" panose="02020500000000000000" pitchFamily="18" charset="-120"/>
                <a:cs typeface="Arial" panose="020B0604020202020204" pitchFamily="34" charset="0"/>
              </a:rPr>
              <a:t>Scientists classify adaptations in three main categories. </a:t>
            </a:r>
            <a:r>
              <a:rPr lang="en-AU" sz="1600" dirty="0">
                <a:solidFill>
                  <a:schemeClr val="bg1"/>
                </a:solidFill>
                <a:latin typeface="Arial" panose="020B0604020202020204" pitchFamily="34" charset="0"/>
                <a:ea typeface="PMingLiU" panose="02020500000000000000" pitchFamily="18" charset="-120"/>
                <a:cs typeface="Arial" panose="020B0604020202020204" pitchFamily="34" charset="0"/>
              </a:rPr>
              <a:t>But some adaptations may fit multiple categories</a:t>
            </a:r>
            <a:r>
              <a:rPr lang="en-AU" sz="1800" dirty="0">
                <a:solidFill>
                  <a:schemeClr val="bg1"/>
                </a:solidFill>
                <a:latin typeface="Arial" panose="020B0604020202020204" pitchFamily="34" charset="0"/>
                <a:ea typeface="PMingLiU" panose="02020500000000000000" pitchFamily="18" charset="-120"/>
                <a:cs typeface="Arial" panose="020B0604020202020204" pitchFamily="34" charset="0"/>
              </a:rPr>
              <a:t>. </a:t>
            </a:r>
            <a:endParaRPr sz="1800" dirty="0">
              <a:solidFill>
                <a:srgbClr val="FFFFFF"/>
              </a:solidFill>
            </a:endParaRPr>
          </a:p>
          <a:p>
            <a:pPr marL="457200" lvl="0" indent="-342900" algn="l" rtl="0">
              <a:spcBef>
                <a:spcPts val="1000"/>
              </a:spcBef>
              <a:spcAft>
                <a:spcPts val="0"/>
              </a:spcAft>
              <a:buClr>
                <a:srgbClr val="FFFFFF"/>
              </a:buClr>
              <a:buSzPts val="1800"/>
              <a:buChar char="●"/>
            </a:pPr>
            <a:r>
              <a:rPr lang="en" sz="1800" b="1" dirty="0">
                <a:solidFill>
                  <a:schemeClr val="lt1"/>
                </a:solidFill>
              </a:rPr>
              <a:t>Behavioural:</a:t>
            </a:r>
            <a:r>
              <a:rPr lang="en" sz="1800" dirty="0">
                <a:solidFill>
                  <a:schemeClr val="lt1"/>
                </a:solidFill>
              </a:rPr>
              <a:t> things organisms </a:t>
            </a:r>
            <a:r>
              <a:rPr lang="en" sz="1800" u="sng" dirty="0">
                <a:solidFill>
                  <a:schemeClr val="lt1"/>
                </a:solidFill>
              </a:rPr>
              <a:t>do</a:t>
            </a:r>
            <a:r>
              <a:rPr lang="en" sz="1800" dirty="0">
                <a:solidFill>
                  <a:schemeClr val="lt1"/>
                </a:solidFill>
              </a:rPr>
              <a:t> to survive / reproduce</a:t>
            </a:r>
          </a:p>
          <a:p>
            <a:pPr marL="114300" lvl="0" algn="l" rtl="0">
              <a:spcBef>
                <a:spcPts val="1000"/>
              </a:spcBef>
              <a:spcAft>
                <a:spcPts val="0"/>
              </a:spcAft>
              <a:buClr>
                <a:srgbClr val="FFFFFF"/>
              </a:buClr>
              <a:buSzPts val="1800"/>
            </a:pPr>
            <a:endParaRPr sz="1800" dirty="0">
              <a:solidFill>
                <a:schemeClr val="lt1"/>
              </a:solidFill>
            </a:endParaRPr>
          </a:p>
          <a:p>
            <a:pPr marL="457200" lvl="0" indent="-342900" algn="l" rtl="0">
              <a:spcBef>
                <a:spcPts val="0"/>
              </a:spcBef>
              <a:spcAft>
                <a:spcPts val="0"/>
              </a:spcAft>
              <a:buClr>
                <a:srgbClr val="FFFFFF"/>
              </a:buClr>
              <a:buSzPts val="1800"/>
              <a:buChar char="●"/>
            </a:pPr>
            <a:r>
              <a:rPr lang="en" sz="1800" b="1" dirty="0">
                <a:solidFill>
                  <a:schemeClr val="lt1"/>
                </a:solidFill>
              </a:rPr>
              <a:t>Physiological:</a:t>
            </a:r>
            <a:r>
              <a:rPr lang="en" sz="1800" dirty="0">
                <a:solidFill>
                  <a:schemeClr val="lt1"/>
                </a:solidFill>
              </a:rPr>
              <a:t> a </a:t>
            </a:r>
            <a:r>
              <a:rPr lang="en" sz="1800" u="sng" dirty="0">
                <a:solidFill>
                  <a:schemeClr val="lt1"/>
                </a:solidFill>
              </a:rPr>
              <a:t>body process</a:t>
            </a:r>
            <a:r>
              <a:rPr lang="en" sz="1800" dirty="0">
                <a:solidFill>
                  <a:schemeClr val="lt1"/>
                </a:solidFill>
              </a:rPr>
              <a:t> that helps an organism survive / reproduce.</a:t>
            </a:r>
            <a:endParaRPr sz="1800" dirty="0">
              <a:solidFill>
                <a:schemeClr val="lt1"/>
              </a:solidFill>
            </a:endParaRPr>
          </a:p>
          <a:p>
            <a:pPr marL="457200" lvl="0" indent="-342900" algn="l" rtl="0">
              <a:spcBef>
                <a:spcPts val="0"/>
              </a:spcBef>
              <a:spcAft>
                <a:spcPts val="0"/>
              </a:spcAft>
              <a:buClr>
                <a:srgbClr val="FFFFFF"/>
              </a:buClr>
              <a:buSzPts val="1800"/>
              <a:buChar char="●"/>
            </a:pPr>
            <a:endParaRPr lang="en" sz="1800" b="1" dirty="0">
              <a:solidFill>
                <a:schemeClr val="lt1"/>
              </a:solidFill>
            </a:endParaRPr>
          </a:p>
          <a:p>
            <a:pPr marL="457200" lvl="0" indent="-342900" algn="l" rtl="0">
              <a:spcBef>
                <a:spcPts val="0"/>
              </a:spcBef>
              <a:spcAft>
                <a:spcPts val="0"/>
              </a:spcAft>
              <a:buClr>
                <a:srgbClr val="FFFFFF"/>
              </a:buClr>
              <a:buSzPts val="1800"/>
              <a:buChar char="●"/>
            </a:pPr>
            <a:r>
              <a:rPr lang="en" sz="1800" b="1" dirty="0">
                <a:solidFill>
                  <a:schemeClr val="lt1"/>
                </a:solidFill>
              </a:rPr>
              <a:t>Structural: </a:t>
            </a:r>
            <a:r>
              <a:rPr lang="en" sz="1800" dirty="0">
                <a:solidFill>
                  <a:schemeClr val="lt1"/>
                </a:solidFill>
              </a:rPr>
              <a:t>a </a:t>
            </a:r>
            <a:r>
              <a:rPr lang="en" sz="1800" u="sng" dirty="0">
                <a:solidFill>
                  <a:schemeClr val="lt1"/>
                </a:solidFill>
              </a:rPr>
              <a:t>physical feature</a:t>
            </a:r>
            <a:r>
              <a:rPr lang="en" sz="1800" dirty="0">
                <a:solidFill>
                  <a:schemeClr val="lt1"/>
                </a:solidFill>
              </a:rPr>
              <a:t> that helps an organism survive / reproduce.</a:t>
            </a:r>
            <a:endParaRPr sz="1800" dirty="0">
              <a:solidFill>
                <a:srgbClr val="FFFFFF"/>
              </a:solidFill>
            </a:endParaRPr>
          </a:p>
          <a:p>
            <a:pPr marL="0" marR="0" lvl="0" indent="0" algn="l" rtl="0">
              <a:lnSpc>
                <a:spcPct val="100000"/>
              </a:lnSpc>
              <a:spcBef>
                <a:spcPts val="1000"/>
              </a:spcBef>
              <a:spcAft>
                <a:spcPts val="0"/>
              </a:spcAft>
              <a:buNone/>
            </a:pPr>
            <a:endParaRPr sz="1800" dirty="0">
              <a:solidFill>
                <a:srgbClr val="FFFFFF"/>
              </a:solidFill>
            </a:endParaRPr>
          </a:p>
          <a:p>
            <a:pPr marL="0" marR="0" lvl="0" indent="0" algn="l" rtl="0">
              <a:lnSpc>
                <a:spcPct val="100000"/>
              </a:lnSpc>
              <a:spcBef>
                <a:spcPts val="1000"/>
              </a:spcBef>
              <a:spcAft>
                <a:spcPts val="1000"/>
              </a:spcAft>
              <a:buNone/>
            </a:pPr>
            <a:endParaRPr sz="1800" dirty="0">
              <a:solidFill>
                <a:srgbClr val="FFFFFF"/>
              </a:solidFill>
            </a:endParaRPr>
          </a:p>
        </p:txBody>
      </p:sp>
      <p:sp>
        <p:nvSpPr>
          <p:cNvPr id="429" name="Google Shape;429;p50"/>
          <p:cNvSpPr txBox="1"/>
          <p:nvPr/>
        </p:nvSpPr>
        <p:spPr>
          <a:xfrm>
            <a:off x="5695573" y="342900"/>
            <a:ext cx="20151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a:solidFill>
                  <a:schemeClr val="dk1"/>
                </a:solidFill>
              </a:rPr>
              <a:t>Adaptations</a:t>
            </a:r>
            <a:endParaRPr sz="1700">
              <a:solidFill>
                <a:schemeClr val="dk1"/>
              </a:solidFill>
            </a:endParaRPr>
          </a:p>
        </p:txBody>
      </p:sp>
      <p:pic>
        <p:nvPicPr>
          <p:cNvPr id="430" name="Google Shape;430;p5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431" name="Google Shape;431;p5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5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7998"/>
          </a:xfrm>
          <a:prstGeom prst="rect">
            <a:avLst/>
          </a:prstGeom>
          <a:noFill/>
          <a:ln>
            <a:noFill/>
          </a:ln>
        </p:spPr>
      </p:pic>
      <p:sp>
        <p:nvSpPr>
          <p:cNvPr id="437" name="Google Shape;437;p51"/>
          <p:cNvSpPr txBox="1"/>
          <p:nvPr/>
        </p:nvSpPr>
        <p:spPr>
          <a:xfrm>
            <a:off x="4164125" y="306025"/>
            <a:ext cx="4896600" cy="600134"/>
          </a:xfrm>
          <a:prstGeom prst="rect">
            <a:avLst/>
          </a:prstGeom>
          <a:noFill/>
          <a:ln>
            <a:noFill/>
          </a:ln>
        </p:spPr>
        <p:txBody>
          <a:bodyPr spcFirstLastPara="1" wrap="square" lIns="91425" tIns="91425" rIns="91425" bIns="91425" anchor="t" anchorCtr="0">
            <a:spAutoFit/>
          </a:bodyPr>
          <a:lstStyle/>
          <a:p>
            <a:pPr lvl="0" algn="ctr"/>
            <a:r>
              <a:rPr lang="en-US" sz="2700" b="1" dirty="0">
                <a:solidFill>
                  <a:srgbClr val="002060"/>
                </a:solidFill>
              </a:rPr>
              <a:t>Adaptations</a:t>
            </a:r>
            <a:endParaRPr lang="en-US" sz="1700" dirty="0">
              <a:solidFill>
                <a:srgbClr val="002060"/>
              </a:solidFill>
            </a:endParaRPr>
          </a:p>
        </p:txBody>
      </p:sp>
      <p:sp>
        <p:nvSpPr>
          <p:cNvPr id="438" name="Google Shape;438;p51"/>
          <p:cNvSpPr txBox="1"/>
          <p:nvPr/>
        </p:nvSpPr>
        <p:spPr>
          <a:xfrm>
            <a:off x="4685875" y="1113587"/>
            <a:ext cx="4179000" cy="228600"/>
          </a:xfrm>
          <a:prstGeom prst="rect">
            <a:avLst/>
          </a:prstGeom>
          <a:noFill/>
          <a:ln>
            <a:noFill/>
          </a:ln>
        </p:spPr>
        <p:txBody>
          <a:bodyPr spcFirstLastPara="1" wrap="square" lIns="0" tIns="25925" rIns="0" bIns="0" anchor="t" anchorCtr="0">
            <a:noAutofit/>
          </a:bodyPr>
          <a:lstStyle/>
          <a:p>
            <a:pPr marL="457200" marR="0" lvl="0" indent="0" algn="l" rtl="0">
              <a:lnSpc>
                <a:spcPct val="100000"/>
              </a:lnSpc>
              <a:spcBef>
                <a:spcPts val="0"/>
              </a:spcBef>
              <a:spcAft>
                <a:spcPts val="0"/>
              </a:spcAft>
              <a:buNone/>
            </a:pPr>
            <a:endParaRPr sz="1800">
              <a:solidFill>
                <a:srgbClr val="FFFFFF"/>
              </a:solidFill>
            </a:endParaRPr>
          </a:p>
          <a:p>
            <a:pPr marL="457200" indent="-342900">
              <a:spcBef>
                <a:spcPts val="1000"/>
              </a:spcBef>
              <a:buClr>
                <a:srgbClr val="FFFFFF"/>
              </a:buClr>
              <a:buSzPts val="1800"/>
              <a:buChar char="●"/>
            </a:pPr>
            <a:r>
              <a:rPr lang="en" sz="1800" dirty="0">
                <a:solidFill>
                  <a:srgbClr val="FFFFFF"/>
                </a:solidFill>
              </a:rPr>
              <a:t>Urchins are highly successful animals that can be found in all of the world’s oceans, to depths as </a:t>
            </a:r>
            <a:r>
              <a:rPr lang="en" sz="1800">
                <a:solidFill>
                  <a:srgbClr val="FFFFFF"/>
                </a:solidFill>
              </a:rPr>
              <a:t>deep at 5000m!</a:t>
            </a:r>
            <a:endParaRPr lang="en" sz="1800" dirty="0">
              <a:solidFill>
                <a:srgbClr val="FFFFFF"/>
              </a:solidFill>
            </a:endParaRPr>
          </a:p>
          <a:p>
            <a:pPr marL="457200" marR="0" lvl="0" indent="-342900" algn="l">
              <a:lnSpc>
                <a:spcPct val="100000"/>
              </a:lnSpc>
              <a:spcBef>
                <a:spcPts val="1000"/>
              </a:spcBef>
              <a:spcAft>
                <a:spcPts val="0"/>
              </a:spcAft>
              <a:buClr>
                <a:srgbClr val="FFFFFF"/>
              </a:buClr>
              <a:buSzPts val="1800"/>
              <a:buChar char="●"/>
            </a:pPr>
            <a:r>
              <a:rPr lang="en" sz="1800">
                <a:solidFill>
                  <a:srgbClr val="FFFFFF"/>
                </a:solidFill>
              </a:rPr>
              <a:t>There are 950+ species worldwide.</a:t>
            </a:r>
            <a:endParaRPr sz="1800">
              <a:solidFill>
                <a:srgbClr val="FFFFFF"/>
              </a:solidFill>
            </a:endParaRPr>
          </a:p>
          <a:p>
            <a:pPr marL="457200" indent="-342900">
              <a:buClr>
                <a:srgbClr val="FFFFFF"/>
              </a:buClr>
              <a:buSzPts val="1800"/>
              <a:buChar char="●"/>
            </a:pPr>
            <a:endParaRPr lang="en" sz="1800" dirty="0">
              <a:solidFill>
                <a:srgbClr val="FFFFFF"/>
              </a:solidFill>
            </a:endParaRPr>
          </a:p>
          <a:p>
            <a:pPr marL="457200" marR="0" lvl="0" indent="-342900" algn="l">
              <a:lnSpc>
                <a:spcPct val="100000"/>
              </a:lnSpc>
              <a:spcBef>
                <a:spcPts val="0"/>
              </a:spcBef>
              <a:spcAft>
                <a:spcPts val="0"/>
              </a:spcAft>
              <a:buClr>
                <a:srgbClr val="FFFFFF"/>
              </a:buClr>
              <a:buSzPts val="1800"/>
              <a:buChar char="●"/>
            </a:pPr>
            <a:r>
              <a:rPr lang="en" sz="1800">
                <a:solidFill>
                  <a:srgbClr val="FFFFFF"/>
                </a:solidFill>
              </a:rPr>
              <a:t>Only an animal highly suited (adapted) to their environment could be so successful.</a:t>
            </a:r>
            <a:endParaRPr sz="1800">
              <a:solidFill>
                <a:srgbClr val="FFFFFF"/>
              </a:solidFill>
            </a:endParaRPr>
          </a:p>
          <a:p>
            <a:pPr marL="457200" indent="-342900">
              <a:buClr>
                <a:srgbClr val="FFFFFF"/>
              </a:buClr>
              <a:buSzPts val="1800"/>
              <a:buChar char="●"/>
            </a:pPr>
            <a:endParaRPr lang="en" sz="1800" dirty="0">
              <a:solidFill>
                <a:srgbClr val="FFFFFF"/>
              </a:solidFill>
            </a:endParaRPr>
          </a:p>
          <a:p>
            <a:pPr marL="457200" marR="0" lvl="0" indent="-342900" algn="l">
              <a:lnSpc>
                <a:spcPct val="100000"/>
              </a:lnSpc>
              <a:spcBef>
                <a:spcPts val="0"/>
              </a:spcBef>
              <a:spcAft>
                <a:spcPts val="0"/>
              </a:spcAft>
              <a:buClr>
                <a:srgbClr val="FFFFFF"/>
              </a:buClr>
              <a:buSzPts val="1800"/>
              <a:buChar char="●"/>
            </a:pPr>
            <a:r>
              <a:rPr lang="en" sz="1800">
                <a:solidFill>
                  <a:srgbClr val="FFFFFF"/>
                </a:solidFill>
              </a:rPr>
              <a:t>In this task you will investigate the various adaptations of sea urchins using the Urchin adaptations investigation worksheet.</a:t>
            </a:r>
            <a:endParaRPr sz="1800">
              <a:solidFill>
                <a:srgbClr val="FFFFFF"/>
              </a:solidFill>
            </a:endParaRPr>
          </a:p>
          <a:p>
            <a:pPr marL="0" marR="0" lvl="0" indent="0" algn="l" rtl="0">
              <a:lnSpc>
                <a:spcPct val="100000"/>
              </a:lnSpc>
              <a:spcBef>
                <a:spcPts val="1000"/>
              </a:spcBef>
              <a:spcAft>
                <a:spcPts val="1000"/>
              </a:spcAft>
              <a:buNone/>
            </a:pPr>
            <a:endParaRPr sz="1800">
              <a:solidFill>
                <a:srgbClr val="FFFFFF"/>
              </a:solidFill>
            </a:endParaRPr>
          </a:p>
        </p:txBody>
      </p:sp>
      <p:pic>
        <p:nvPicPr>
          <p:cNvPr id="439" name="Google Shape;439;p5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440" name="Google Shape;440;p5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5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503" name="Google Shape;503;p59"/>
          <p:cNvSpPr txBox="1"/>
          <p:nvPr/>
        </p:nvSpPr>
        <p:spPr>
          <a:xfrm>
            <a:off x="2291024" y="342900"/>
            <a:ext cx="6522602" cy="732274"/>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dirty="0">
                <a:solidFill>
                  <a:srgbClr val="FFFFFF"/>
                </a:solidFill>
              </a:rPr>
              <a:t>Sustainable seafood</a:t>
            </a:r>
            <a:endParaRPr sz="1700" dirty="0"/>
          </a:p>
        </p:txBody>
      </p:sp>
      <p:sp>
        <p:nvSpPr>
          <p:cNvPr id="504" name="Google Shape;504;p59"/>
          <p:cNvSpPr txBox="1"/>
          <p:nvPr/>
        </p:nvSpPr>
        <p:spPr>
          <a:xfrm>
            <a:off x="4710701" y="1864325"/>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Removing urchins from the reef may help seaweed grow back</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Urchins are considered a sustainable seafood</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People with a license can collect 40 urchins per person per day</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Urchins must be collected below 2m deep and never from a marine sanctuary. </a:t>
            </a:r>
            <a:endParaRPr sz="1800">
              <a:solidFill>
                <a:srgbClr val="FFFFFF"/>
              </a:solidFill>
            </a:endParaRPr>
          </a:p>
        </p:txBody>
      </p:sp>
      <p:sp>
        <p:nvSpPr>
          <p:cNvPr id="3" name="TextBox 2">
            <a:extLst>
              <a:ext uri="{FF2B5EF4-FFF2-40B4-BE49-F238E27FC236}">
                <a16:creationId xmlns:a16="http://schemas.microsoft.com/office/drawing/2014/main" id="{81560235-AAA9-18E5-1FED-14543AD309D5}"/>
              </a:ext>
            </a:extLst>
          </p:cNvPr>
          <p:cNvSpPr txBox="1"/>
          <p:nvPr/>
        </p:nvSpPr>
        <p:spPr>
          <a:xfrm>
            <a:off x="5053584" y="1633492"/>
            <a:ext cx="2411604" cy="461665"/>
          </a:xfrm>
          <a:prstGeom prst="rect">
            <a:avLst/>
          </a:prstGeom>
          <a:noFill/>
        </p:spPr>
        <p:txBody>
          <a:bodyPr wrap="square">
            <a:spAutoFit/>
          </a:bodyPr>
          <a:lstStyle/>
          <a:p>
            <a:r>
              <a:rPr lang="en" sz="2400" b="1" dirty="0">
                <a:solidFill>
                  <a:srgbClr val="FFFFFF"/>
                </a:solidFill>
              </a:rPr>
              <a:t>Edible Urchins</a:t>
            </a:r>
            <a:endParaRPr lang="en-US" sz="2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p6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3997" cy="6858002"/>
          </a:xfrm>
          <a:prstGeom prst="rect">
            <a:avLst/>
          </a:prstGeom>
          <a:noFill/>
          <a:ln>
            <a:noFill/>
          </a:ln>
        </p:spPr>
      </p:pic>
      <p:sp>
        <p:nvSpPr>
          <p:cNvPr id="511" name="Google Shape;511;p60"/>
          <p:cNvSpPr txBox="1"/>
          <p:nvPr/>
        </p:nvSpPr>
        <p:spPr>
          <a:xfrm>
            <a:off x="4710701" y="2861775"/>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Currently in Australia eating sea urchins is rare but there are many urchins in the local waters.</a:t>
            </a:r>
            <a:endParaRPr sz="180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a:solidFill>
                  <a:srgbClr val="FFFFFF"/>
                </a:solidFill>
              </a:rPr>
              <a:t>More people eating urchins may be better for the environment.</a:t>
            </a:r>
            <a:endParaRPr sz="180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a:solidFill>
                  <a:srgbClr val="FFFFFF"/>
                </a:solidFill>
              </a:rPr>
              <a:t>What makes other marine species sustainable? </a:t>
            </a:r>
            <a:endParaRPr sz="1800">
              <a:solidFill>
                <a:srgbClr val="FFFFFF"/>
              </a:solidFill>
            </a:endParaRPr>
          </a:p>
        </p:txBody>
      </p:sp>
      <p:sp>
        <p:nvSpPr>
          <p:cNvPr id="3" name="Google Shape;503;p59">
            <a:extLst>
              <a:ext uri="{FF2B5EF4-FFF2-40B4-BE49-F238E27FC236}">
                <a16:creationId xmlns:a16="http://schemas.microsoft.com/office/drawing/2014/main" id="{24BA4405-C33C-F7D2-5C7A-3B5D091EE1DE}"/>
              </a:ext>
            </a:extLst>
          </p:cNvPr>
          <p:cNvSpPr txBox="1"/>
          <p:nvPr/>
        </p:nvSpPr>
        <p:spPr>
          <a:xfrm>
            <a:off x="2291024" y="342900"/>
            <a:ext cx="6522602" cy="732274"/>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dirty="0">
                <a:solidFill>
                  <a:srgbClr val="FFFFFF"/>
                </a:solidFill>
              </a:rPr>
              <a:t>Sustainable seafood</a:t>
            </a:r>
            <a:endParaRPr sz="17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6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518" name="Google Shape;518;p61"/>
          <p:cNvSpPr txBox="1"/>
          <p:nvPr/>
        </p:nvSpPr>
        <p:spPr>
          <a:xfrm>
            <a:off x="4484976" y="1209250"/>
            <a:ext cx="4286400" cy="442955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As general rule, the lower they are on the population pyramid the more sustainable they are to harvest.</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Often the smaller the prey of the organism, the more sustainable it is likely to be. </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A traffic light system is often used to indicate sustainability:</a:t>
            </a:r>
            <a:endParaRPr sz="1800" dirty="0">
              <a:solidFill>
                <a:srgbClr val="FFFFFF"/>
              </a:solidFill>
            </a:endParaRPr>
          </a:p>
          <a:p>
            <a:pPr marL="1371600" marR="0" lvl="1" indent="-342900" algn="l" rtl="0">
              <a:lnSpc>
                <a:spcPct val="100000"/>
              </a:lnSpc>
              <a:spcBef>
                <a:spcPts val="1000"/>
              </a:spcBef>
              <a:spcAft>
                <a:spcPts val="0"/>
              </a:spcAft>
              <a:buClr>
                <a:srgbClr val="FFFFFF"/>
              </a:buClr>
              <a:buSzPts val="1800"/>
              <a:buChar char="○"/>
            </a:pPr>
            <a:r>
              <a:rPr lang="en" sz="1800" dirty="0">
                <a:solidFill>
                  <a:srgbClr val="FFFFFF"/>
                </a:solidFill>
              </a:rPr>
              <a:t>Green = sustainable</a:t>
            </a:r>
            <a:endParaRPr sz="1800" dirty="0">
              <a:solidFill>
                <a:srgbClr val="FFFFFF"/>
              </a:solidFill>
            </a:endParaRPr>
          </a:p>
          <a:p>
            <a:pPr marL="1371600" marR="0" lvl="1" indent="-342900" algn="l" rtl="0">
              <a:lnSpc>
                <a:spcPct val="100000"/>
              </a:lnSpc>
              <a:spcBef>
                <a:spcPts val="1000"/>
              </a:spcBef>
              <a:spcAft>
                <a:spcPts val="0"/>
              </a:spcAft>
              <a:buClr>
                <a:srgbClr val="FFFFFF"/>
              </a:buClr>
              <a:buSzPts val="1800"/>
              <a:buChar char="○"/>
            </a:pPr>
            <a:r>
              <a:rPr lang="en" sz="1800" dirty="0">
                <a:solidFill>
                  <a:srgbClr val="FFFFFF"/>
                </a:solidFill>
              </a:rPr>
              <a:t>Orange = eat less</a:t>
            </a:r>
            <a:endParaRPr sz="1800" dirty="0">
              <a:solidFill>
                <a:srgbClr val="FFFFFF"/>
              </a:solidFill>
            </a:endParaRPr>
          </a:p>
          <a:p>
            <a:pPr marL="1371600" marR="0" lvl="1" indent="-342900" algn="l" rtl="0">
              <a:lnSpc>
                <a:spcPct val="100000"/>
              </a:lnSpc>
              <a:spcBef>
                <a:spcPts val="1000"/>
              </a:spcBef>
              <a:spcAft>
                <a:spcPts val="1000"/>
              </a:spcAft>
              <a:buClr>
                <a:srgbClr val="FFFFFF"/>
              </a:buClr>
              <a:buSzPts val="1800"/>
              <a:buChar char="○"/>
            </a:pPr>
            <a:r>
              <a:rPr lang="en" sz="1800" dirty="0">
                <a:solidFill>
                  <a:srgbClr val="FFFFFF"/>
                </a:solidFill>
              </a:rPr>
              <a:t>Red = say no</a:t>
            </a:r>
            <a:endParaRPr sz="1800" dirty="0">
              <a:solidFill>
                <a:srgbClr val="FFFFFF"/>
              </a:solidFill>
            </a:endParaRPr>
          </a:p>
        </p:txBody>
      </p:sp>
      <p:pic>
        <p:nvPicPr>
          <p:cNvPr id="519" name="Google Shape;519;p6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520" name="Google Shape;520;p6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
        <p:nvSpPr>
          <p:cNvPr id="2" name="Google Shape;503;p59">
            <a:extLst>
              <a:ext uri="{FF2B5EF4-FFF2-40B4-BE49-F238E27FC236}">
                <a16:creationId xmlns:a16="http://schemas.microsoft.com/office/drawing/2014/main" id="{7E058148-47BD-30C6-D1D4-EDA2BB17EC4D}"/>
              </a:ext>
            </a:extLst>
          </p:cNvPr>
          <p:cNvSpPr txBox="1"/>
          <p:nvPr/>
        </p:nvSpPr>
        <p:spPr>
          <a:xfrm>
            <a:off x="2291024" y="342900"/>
            <a:ext cx="6522602" cy="732274"/>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dirty="0">
                <a:solidFill>
                  <a:srgbClr val="002060"/>
                </a:solidFill>
              </a:rPr>
              <a:t>Sustainable seafood</a:t>
            </a:r>
            <a:endParaRPr sz="1700" dirty="0">
              <a:solidFill>
                <a:srgbClr val="00206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4"/>
          <p:cNvSpPr/>
          <p:nvPr/>
        </p:nvSpPr>
        <p:spPr>
          <a:xfrm>
            <a:off x="0" y="0"/>
            <a:ext cx="9144000" cy="68580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06B3AC"/>
          </a:solidFill>
          <a:ln>
            <a:noFill/>
          </a:ln>
        </p:spPr>
        <p:txBody>
          <a:bodyPr/>
          <a:lstStyle/>
          <a:p>
            <a:endParaRPr lang="en-US"/>
          </a:p>
        </p:txBody>
      </p:sp>
      <p:sp>
        <p:nvSpPr>
          <p:cNvPr id="217" name="Google Shape;217;p24"/>
          <p:cNvSpPr/>
          <p:nvPr/>
        </p:nvSpPr>
        <p:spPr>
          <a:xfrm>
            <a:off x="-902779" y="-888683"/>
            <a:ext cx="11847576" cy="7892034"/>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FFFFFF"/>
          </a:solidFill>
          <a:ln>
            <a:noFill/>
          </a:ln>
        </p:spPr>
        <p:txBody>
          <a:bodyPr/>
          <a:lstStyle/>
          <a:p>
            <a:endParaRPr lang="en-AU" dirty="0"/>
          </a:p>
        </p:txBody>
      </p:sp>
      <p:sp>
        <p:nvSpPr>
          <p:cNvPr id="218" name="Google Shape;218;p24"/>
          <p:cNvSpPr/>
          <p:nvPr/>
        </p:nvSpPr>
        <p:spPr>
          <a:xfrm rot="10800000">
            <a:off x="-11430" y="250"/>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635B88"/>
          </a:solidFill>
          <a:ln>
            <a:noFill/>
          </a:ln>
        </p:spPr>
        <p:txBody>
          <a:bodyPr/>
          <a:lstStyle/>
          <a:p>
            <a:endParaRPr lang="en-US"/>
          </a:p>
        </p:txBody>
      </p:sp>
      <p:sp>
        <p:nvSpPr>
          <p:cNvPr id="219" name="Google Shape;219;p24"/>
          <p:cNvSpPr/>
          <p:nvPr/>
        </p:nvSpPr>
        <p:spPr>
          <a:xfrm rot="5400000">
            <a:off x="1266087"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chemeClr val="dk1"/>
          </a:solidFill>
          <a:ln>
            <a:noFill/>
          </a:ln>
        </p:spPr>
        <p:txBody>
          <a:bodyPr/>
          <a:lstStyle/>
          <a:p>
            <a:endParaRPr lang="en-US"/>
          </a:p>
        </p:txBody>
      </p:sp>
      <p:sp>
        <p:nvSpPr>
          <p:cNvPr id="220" name="Google Shape;220;p24"/>
          <p:cNvSpPr/>
          <p:nvPr/>
        </p:nvSpPr>
        <p:spPr>
          <a:xfrm>
            <a:off x="4720599" y="1028700"/>
            <a:ext cx="4016502"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txBody>
          <a:bodyPr/>
          <a:lstStyle/>
          <a:p>
            <a:endParaRPr lang="en-US"/>
          </a:p>
        </p:txBody>
      </p:sp>
      <p:pic>
        <p:nvPicPr>
          <p:cNvPr id="221" name="Google Shape;221;p2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sp>
        <p:nvSpPr>
          <p:cNvPr id="222" name="Google Shape;222;p24"/>
          <p:cNvSpPr/>
          <p:nvPr/>
        </p:nvSpPr>
        <p:spPr>
          <a:xfrm rot="10800000">
            <a:off x="2583180" y="5815262"/>
            <a:ext cx="914400" cy="1029022"/>
          </a:xfrm>
          <a:custGeom>
            <a:avLst/>
            <a:gdLst/>
            <a:ahLst/>
            <a:cxnLst/>
            <a:rect l="l" t="t" r="r" b="b"/>
            <a:pathLst>
              <a:path w="304800" h="259690" extrusionOk="0">
                <a:moveTo>
                  <a:pt x="152038" y="0"/>
                </a:moveTo>
                <a:lnTo>
                  <a:pt x="0" y="259690"/>
                </a:lnTo>
                <a:lnTo>
                  <a:pt x="304800" y="259690"/>
                </a:lnTo>
                <a:lnTo>
                  <a:pt x="152038" y="0"/>
                </a:lnTo>
                <a:close/>
              </a:path>
            </a:pathLst>
          </a:custGeom>
          <a:solidFill>
            <a:srgbClr val="15064D"/>
          </a:solidFill>
          <a:ln>
            <a:noFill/>
          </a:ln>
        </p:spPr>
        <p:txBody>
          <a:bodyPr/>
          <a:lstStyle/>
          <a:p>
            <a:endParaRPr lang="en-US"/>
          </a:p>
        </p:txBody>
      </p:sp>
      <p:sp>
        <p:nvSpPr>
          <p:cNvPr id="223" name="Google Shape;223;p24"/>
          <p:cNvSpPr txBox="1"/>
          <p:nvPr/>
        </p:nvSpPr>
        <p:spPr>
          <a:xfrm>
            <a:off x="1305213" y="0"/>
            <a:ext cx="74316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15064D"/>
                </a:solidFill>
              </a:rPr>
              <a:t>Video: Ecosystems and Edible Urchins</a:t>
            </a:r>
            <a:endParaRPr sz="1700"/>
          </a:p>
        </p:txBody>
      </p:sp>
      <p:sp>
        <p:nvSpPr>
          <p:cNvPr id="224" name="Google Shape;224;p24"/>
          <p:cNvSpPr/>
          <p:nvPr/>
        </p:nvSpPr>
        <p:spPr>
          <a:xfrm rot="10800000">
            <a:off x="445770" y="1027403"/>
            <a:ext cx="4286250" cy="4817899"/>
          </a:xfrm>
          <a:custGeom>
            <a:avLst/>
            <a:gdLst/>
            <a:ahLst/>
            <a:cxnLst/>
            <a:rect l="l" t="t" r="r" b="b"/>
            <a:pathLst>
              <a:path w="304800" h="259690" extrusionOk="0">
                <a:moveTo>
                  <a:pt x="152038" y="0"/>
                </a:moveTo>
                <a:lnTo>
                  <a:pt x="0" y="259690"/>
                </a:lnTo>
                <a:lnTo>
                  <a:pt x="304800" y="259690"/>
                </a:lnTo>
                <a:lnTo>
                  <a:pt x="152038" y="0"/>
                </a:lnTo>
                <a:close/>
              </a:path>
            </a:pathLst>
          </a:custGeom>
          <a:solidFill>
            <a:schemeClr val="dk1"/>
          </a:solidFill>
          <a:ln>
            <a:noFill/>
          </a:ln>
        </p:spPr>
        <p:txBody>
          <a:bodyPr/>
          <a:lstStyle/>
          <a:p>
            <a:endParaRPr lang="en-US"/>
          </a:p>
        </p:txBody>
      </p:sp>
      <p:sp>
        <p:nvSpPr>
          <p:cNvPr id="225" name="Google Shape;225;p24"/>
          <p:cNvSpPr txBox="1"/>
          <p:nvPr/>
        </p:nvSpPr>
        <p:spPr>
          <a:xfrm>
            <a:off x="1381423" y="462175"/>
            <a:ext cx="7099200" cy="183000"/>
          </a:xfrm>
          <a:prstGeom prst="rect">
            <a:avLst/>
          </a:prstGeom>
          <a:noFill/>
          <a:ln>
            <a:noFill/>
          </a:ln>
        </p:spPr>
        <p:txBody>
          <a:bodyPr spcFirstLastPara="1" wrap="square" lIns="0" tIns="21600" rIns="0" bIns="0" anchor="t" anchorCtr="0">
            <a:noAutofit/>
          </a:bodyPr>
          <a:lstStyle/>
          <a:p>
            <a:pPr marL="0" marR="0" lvl="0" indent="0" algn="l" rtl="0">
              <a:lnSpc>
                <a:spcPct val="100000"/>
              </a:lnSpc>
              <a:spcBef>
                <a:spcPts val="0"/>
              </a:spcBef>
              <a:spcAft>
                <a:spcPts val="0"/>
              </a:spcAft>
              <a:buNone/>
            </a:pPr>
            <a:r>
              <a:rPr lang="en-AU" dirty="0"/>
              <a:t>Video Link: https://www.marineandcoasts.vic.gov.au/coastal-programs/coastcare-victoria/coastcare-victoria-school-kit</a:t>
            </a:r>
            <a:endParaRPr sz="1700" dirty="0"/>
          </a:p>
        </p:txBody>
      </p:sp>
      <p:sp>
        <p:nvSpPr>
          <p:cNvPr id="227" name="Google Shape;227;p24"/>
          <p:cNvSpPr/>
          <p:nvPr/>
        </p:nvSpPr>
        <p:spPr>
          <a:xfrm>
            <a:off x="8489016" y="1028700"/>
            <a:ext cx="655320" cy="480060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295E81"/>
          </a:solidFill>
          <a:ln>
            <a:noFill/>
          </a:ln>
        </p:spPr>
        <p:txBody>
          <a:bodyPr/>
          <a:lstStyle/>
          <a:p>
            <a:endParaRPr lang="en-US"/>
          </a:p>
        </p:txBody>
      </p:sp>
      <p:pic>
        <p:nvPicPr>
          <p:cNvPr id="228" name="Google Shape;228;p2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pic>
        <p:nvPicPr>
          <p:cNvPr id="3" name="Picture 2" descr="A picture containing sport, water sport, swimming, outdoor&#10;&#10;Description automatically generated">
            <a:extLst>
              <a:ext uri="{FF2B5EF4-FFF2-40B4-BE49-F238E27FC236}">
                <a16:creationId xmlns:a16="http://schemas.microsoft.com/office/drawing/2014/main" id="{879D349E-E5F9-4AF7-A608-C5243A2CB6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9560" y="1533858"/>
            <a:ext cx="5522898" cy="3106630"/>
          </a:xfrm>
          <a:prstGeom prst="rect">
            <a:avLst/>
          </a:prstGeom>
        </p:spPr>
      </p:pic>
      <p:sp>
        <p:nvSpPr>
          <p:cNvPr id="226" name="Google Shape;226;p24"/>
          <p:cNvSpPr/>
          <p:nvPr/>
        </p:nvSpPr>
        <p:spPr>
          <a:xfrm rot="5400000">
            <a:off x="5034512" y="2360234"/>
            <a:ext cx="4800323" cy="2137258"/>
          </a:xfrm>
          <a:custGeom>
            <a:avLst/>
            <a:gdLst/>
            <a:ahLst/>
            <a:cxnLst/>
            <a:rect l="l" t="t" r="r" b="b"/>
            <a:pathLst>
              <a:path w="300114" h="243840" extrusionOk="0">
                <a:moveTo>
                  <a:pt x="0" y="0"/>
                </a:moveTo>
                <a:lnTo>
                  <a:pt x="300114" y="243840"/>
                </a:lnTo>
                <a:lnTo>
                  <a:pt x="300114" y="0"/>
                </a:lnTo>
                <a:lnTo>
                  <a:pt x="0" y="0"/>
                </a:lnTo>
                <a:close/>
              </a:path>
            </a:pathLst>
          </a:custGeom>
          <a:solidFill>
            <a:srgbClr val="295E81"/>
          </a:solidFill>
          <a:ln>
            <a:noFill/>
          </a:ln>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5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446" name="Google Shape;446;p5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pic>
        <p:nvPicPr>
          <p:cNvPr id="447" name="Google Shape;447;p5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0" y="816122"/>
            <a:ext cx="9144002" cy="4880354"/>
          </a:xfrm>
          <a:prstGeom prst="rect">
            <a:avLst/>
          </a:prstGeom>
          <a:noFill/>
          <a:ln>
            <a:noFill/>
          </a:ln>
        </p:spPr>
      </p:pic>
      <p:pic>
        <p:nvPicPr>
          <p:cNvPr id="448" name="Google Shape;448;p5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928599" y="2265550"/>
            <a:ext cx="4972750" cy="3726425"/>
          </a:xfrm>
          <a:prstGeom prst="rect">
            <a:avLst/>
          </a:prstGeom>
          <a:noFill/>
          <a:ln>
            <a:noFill/>
          </a:ln>
        </p:spPr>
      </p:pic>
      <p:sp>
        <p:nvSpPr>
          <p:cNvPr id="6" name="Rectangle 5">
            <a:extLst>
              <a:ext uri="{FF2B5EF4-FFF2-40B4-BE49-F238E27FC236}">
                <a16:creationId xmlns:a16="http://schemas.microsoft.com/office/drawing/2014/main" id="{BC675F85-130B-4C53-9C4D-C36172F702A6}"/>
              </a:ext>
            </a:extLst>
          </p:cNvPr>
          <p:cNvSpPr/>
          <p:nvPr/>
        </p:nvSpPr>
        <p:spPr>
          <a:xfrm>
            <a:off x="4194699" y="6573894"/>
            <a:ext cx="754601" cy="245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5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454" name="Google Shape;454;p5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
        <p:nvSpPr>
          <p:cNvPr id="455" name="Google Shape;455;p53"/>
          <p:cNvSpPr/>
          <p:nvPr/>
        </p:nvSpPr>
        <p:spPr>
          <a:xfrm>
            <a:off x="4271625" y="5624950"/>
            <a:ext cx="4808100" cy="366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6" name="Google Shape;456;p5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11925" y="233550"/>
            <a:ext cx="3966825" cy="5758295"/>
          </a:xfrm>
          <a:prstGeom prst="rect">
            <a:avLst/>
          </a:prstGeom>
          <a:noFill/>
          <a:ln>
            <a:noFill/>
          </a:ln>
        </p:spPr>
      </p:pic>
      <p:pic>
        <p:nvPicPr>
          <p:cNvPr id="457" name="Google Shape;457;p53"/>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078750" y="351125"/>
            <a:ext cx="5155850" cy="5523175"/>
          </a:xfrm>
          <a:prstGeom prst="rect">
            <a:avLst/>
          </a:prstGeom>
          <a:noFill/>
          <a:ln>
            <a:noFill/>
          </a:ln>
        </p:spPr>
      </p:pic>
      <p:sp>
        <p:nvSpPr>
          <p:cNvPr id="7" name="Rectangle 6">
            <a:extLst>
              <a:ext uri="{FF2B5EF4-FFF2-40B4-BE49-F238E27FC236}">
                <a16:creationId xmlns:a16="http://schemas.microsoft.com/office/drawing/2014/main" id="{635F4F06-76CE-4195-8250-7C56F1C11C24}"/>
              </a:ext>
            </a:extLst>
          </p:cNvPr>
          <p:cNvSpPr/>
          <p:nvPr/>
        </p:nvSpPr>
        <p:spPr>
          <a:xfrm>
            <a:off x="4194699" y="6573894"/>
            <a:ext cx="754601" cy="245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5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463" name="Google Shape;463;p5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pic>
        <p:nvPicPr>
          <p:cNvPr id="464" name="Google Shape;464;p5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0" y="602535"/>
            <a:ext cx="9144002" cy="4848441"/>
          </a:xfrm>
          <a:prstGeom prst="rect">
            <a:avLst/>
          </a:prstGeom>
          <a:noFill/>
          <a:ln>
            <a:noFill/>
          </a:ln>
        </p:spPr>
      </p:pic>
      <p:sp>
        <p:nvSpPr>
          <p:cNvPr id="465" name="Google Shape;465;p54"/>
          <p:cNvSpPr/>
          <p:nvPr/>
        </p:nvSpPr>
        <p:spPr>
          <a:xfrm>
            <a:off x="4056975" y="4948100"/>
            <a:ext cx="5022600" cy="1043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5">
            <a:extLst>
              <a:ext uri="{FF2B5EF4-FFF2-40B4-BE49-F238E27FC236}">
                <a16:creationId xmlns:a16="http://schemas.microsoft.com/office/drawing/2014/main" id="{7FE0DCB4-EB82-450B-9B93-CAB48C6CA54E}"/>
              </a:ext>
            </a:extLst>
          </p:cNvPr>
          <p:cNvSpPr/>
          <p:nvPr/>
        </p:nvSpPr>
        <p:spPr>
          <a:xfrm>
            <a:off x="4194699" y="6573894"/>
            <a:ext cx="754601" cy="245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5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471" name="Google Shape;471;p5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pic>
        <p:nvPicPr>
          <p:cNvPr id="472" name="Google Shape;472;p5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88000" y="564762"/>
            <a:ext cx="3990249" cy="5728475"/>
          </a:xfrm>
          <a:prstGeom prst="rect">
            <a:avLst/>
          </a:prstGeom>
          <a:noFill/>
          <a:ln>
            <a:noFill/>
          </a:ln>
        </p:spPr>
      </p:pic>
      <p:pic>
        <p:nvPicPr>
          <p:cNvPr id="473" name="Google Shape;473;p5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175025" y="564750"/>
            <a:ext cx="4968974" cy="4844750"/>
          </a:xfrm>
          <a:prstGeom prst="rect">
            <a:avLst/>
          </a:prstGeom>
          <a:noFill/>
          <a:ln>
            <a:noFill/>
          </a:ln>
        </p:spPr>
      </p:pic>
      <p:pic>
        <p:nvPicPr>
          <p:cNvPr id="474" name="Google Shape;474;p55"/>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88000" y="364075"/>
            <a:ext cx="4087025" cy="3004355"/>
          </a:xfrm>
          <a:prstGeom prst="rect">
            <a:avLst/>
          </a:prstGeom>
          <a:noFill/>
          <a:ln>
            <a:noFill/>
          </a:ln>
        </p:spPr>
      </p:pic>
      <p:sp>
        <p:nvSpPr>
          <p:cNvPr id="7" name="Rectangle 6">
            <a:extLst>
              <a:ext uri="{FF2B5EF4-FFF2-40B4-BE49-F238E27FC236}">
                <a16:creationId xmlns:a16="http://schemas.microsoft.com/office/drawing/2014/main" id="{8A7C2F53-3C5C-4954-9B2F-E99828F18840}"/>
              </a:ext>
            </a:extLst>
          </p:cNvPr>
          <p:cNvSpPr/>
          <p:nvPr/>
        </p:nvSpPr>
        <p:spPr>
          <a:xfrm>
            <a:off x="4194699" y="6573894"/>
            <a:ext cx="754601" cy="245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6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526" name="Google Shape;526;p62"/>
          <p:cNvSpPr txBox="1"/>
          <p:nvPr/>
        </p:nvSpPr>
        <p:spPr>
          <a:xfrm>
            <a:off x="1579200" y="306025"/>
            <a:ext cx="7481400" cy="600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700" b="1" dirty="0">
                <a:solidFill>
                  <a:srgbClr val="15064D"/>
                </a:solidFill>
              </a:rPr>
              <a:t>Review questions</a:t>
            </a:r>
            <a:endParaRPr dirty="0"/>
          </a:p>
        </p:txBody>
      </p:sp>
      <p:sp>
        <p:nvSpPr>
          <p:cNvPr id="527" name="Google Shape;527;p62"/>
          <p:cNvSpPr txBox="1"/>
          <p:nvPr/>
        </p:nvSpPr>
        <p:spPr>
          <a:xfrm>
            <a:off x="4484976" y="2274225"/>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dirty="0">
              <a:solidFill>
                <a:srgbClr val="FFFFFF"/>
              </a:solidFill>
            </a:endParaRPr>
          </a:p>
          <a:p>
            <a:pPr marL="457200" indent="-342900">
              <a:spcBef>
                <a:spcPts val="1000"/>
              </a:spcBef>
              <a:buClr>
                <a:srgbClr val="FFFFFF"/>
              </a:buClr>
              <a:buSzPts val="1800"/>
              <a:buChar char="●"/>
            </a:pPr>
            <a:r>
              <a:rPr lang="en" sz="1800" dirty="0">
                <a:solidFill>
                  <a:srgbClr val="FFFFFF"/>
                </a:solidFill>
              </a:rPr>
              <a:t>It’s time to check your understanding!</a:t>
            </a:r>
          </a:p>
          <a:p>
            <a:pPr marL="457200" marR="0" lvl="0" indent="-342900" algn="l">
              <a:lnSpc>
                <a:spcPct val="100000"/>
              </a:lnSpc>
              <a:spcBef>
                <a:spcPts val="1000"/>
              </a:spcBef>
              <a:spcAft>
                <a:spcPts val="0"/>
              </a:spcAft>
              <a:buClr>
                <a:srgbClr val="FFFFFF"/>
              </a:buClr>
              <a:buSzPts val="1800"/>
              <a:buChar char="●"/>
            </a:pPr>
            <a:r>
              <a:rPr lang="en" sz="1800">
                <a:solidFill>
                  <a:srgbClr val="FFFFFF"/>
                </a:solidFill>
              </a:rPr>
              <a:t>Fill out the review worksheet on ecosystems</a:t>
            </a:r>
          </a:p>
          <a:p>
            <a:pPr marL="457200" marR="0" lvl="0" indent="-342900" algn="l" rtl="0">
              <a:lnSpc>
                <a:spcPct val="100000"/>
              </a:lnSpc>
              <a:spcBef>
                <a:spcPts val="1000"/>
              </a:spcBef>
              <a:spcAft>
                <a:spcPts val="0"/>
              </a:spcAft>
              <a:buClr>
                <a:srgbClr val="FFFFFF"/>
              </a:buClr>
              <a:buSzPts val="1800"/>
              <a:buChar char="●"/>
            </a:pPr>
            <a:r>
              <a:rPr lang="en-US" sz="1800" dirty="0">
                <a:solidFill>
                  <a:srgbClr val="FFFFFF"/>
                </a:solidFill>
              </a:rPr>
              <a:t>O</a:t>
            </a:r>
            <a:r>
              <a:rPr lang="en" sz="1800" dirty="0">
                <a:solidFill>
                  <a:srgbClr val="FFFFFF"/>
                </a:solidFill>
              </a:rPr>
              <a:t>r answer the questions in a class discussion.</a:t>
            </a:r>
            <a:endParaRPr sz="1800" dirty="0">
              <a:solidFill>
                <a:srgbClr val="FFFFFF"/>
              </a:solidFill>
            </a:endParaRPr>
          </a:p>
        </p:txBody>
      </p:sp>
      <p:pic>
        <p:nvPicPr>
          <p:cNvPr id="528" name="Google Shape;528;p6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529" name="Google Shape;529;p6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2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7250" y="0"/>
            <a:ext cx="9144003" cy="6857998"/>
          </a:xfrm>
          <a:prstGeom prst="rect">
            <a:avLst/>
          </a:prstGeom>
          <a:noFill/>
          <a:ln>
            <a:noFill/>
          </a:ln>
        </p:spPr>
      </p:pic>
      <p:sp>
        <p:nvSpPr>
          <p:cNvPr id="234" name="Google Shape;234;p25"/>
          <p:cNvSpPr txBox="1"/>
          <p:nvPr/>
        </p:nvSpPr>
        <p:spPr>
          <a:xfrm>
            <a:off x="4513075" y="2734950"/>
            <a:ext cx="4230000" cy="228600"/>
          </a:xfrm>
          <a:prstGeom prst="rect">
            <a:avLst/>
          </a:prstGeom>
          <a:noFill/>
          <a:ln>
            <a:noFill/>
          </a:ln>
        </p:spPr>
        <p:txBody>
          <a:bodyPr spcFirstLastPara="1" wrap="square" lIns="0" tIns="25925" rIns="0" bIns="0" anchor="t" anchorCtr="0">
            <a:noAutofit/>
          </a:bodyPr>
          <a:lstStyle/>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It’s time for a quick quiz to see what you can remember from the video!</a:t>
            </a: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There are a total of 10 multiple choice questions.</a:t>
            </a:r>
            <a:endParaRPr sz="1800" dirty="0">
              <a:solidFill>
                <a:srgbClr val="FFFFFF"/>
              </a:solidFill>
            </a:endParaRPr>
          </a:p>
          <a:p>
            <a:pPr marL="914400" marR="0" lvl="0" indent="0" algn="l" rtl="0">
              <a:lnSpc>
                <a:spcPct val="100000"/>
              </a:lnSpc>
              <a:spcBef>
                <a:spcPts val="1000"/>
              </a:spcBef>
              <a:spcAft>
                <a:spcPts val="1000"/>
              </a:spcAft>
              <a:buNone/>
            </a:pPr>
            <a:endParaRPr sz="1800" dirty="0">
              <a:solidFill>
                <a:srgbClr val="FFFFFF"/>
              </a:solidFill>
            </a:endParaRPr>
          </a:p>
        </p:txBody>
      </p:sp>
      <p:sp>
        <p:nvSpPr>
          <p:cNvPr id="235" name="Google Shape;235;p25"/>
          <p:cNvSpPr txBox="1"/>
          <p:nvPr/>
        </p:nvSpPr>
        <p:spPr>
          <a:xfrm>
            <a:off x="4812030" y="342900"/>
            <a:ext cx="3632100" cy="342900"/>
          </a:xfrm>
          <a:prstGeom prst="rect">
            <a:avLst/>
          </a:prstGeom>
          <a:noFill/>
          <a:ln>
            <a:noFill/>
          </a:ln>
        </p:spPr>
        <p:txBody>
          <a:bodyPr spcFirstLastPara="1" wrap="square" lIns="0" tIns="38875" rIns="0" bIns="0" anchor="t" anchorCtr="0">
            <a:noAutofit/>
          </a:bodyPr>
          <a:lstStyle/>
          <a:p>
            <a:pPr marL="0" marR="0" lvl="0" indent="0" algn="l" rtl="0">
              <a:lnSpc>
                <a:spcPct val="100000"/>
              </a:lnSpc>
              <a:spcBef>
                <a:spcPts val="0"/>
              </a:spcBef>
              <a:spcAft>
                <a:spcPts val="0"/>
              </a:spcAft>
              <a:buNone/>
            </a:pPr>
            <a:r>
              <a:rPr lang="en" sz="2700" b="1">
                <a:solidFill>
                  <a:srgbClr val="15064D"/>
                </a:solidFill>
              </a:rPr>
              <a:t>Quiz</a:t>
            </a:r>
            <a:endParaRPr sz="1700"/>
          </a:p>
        </p:txBody>
      </p:sp>
      <p:pic>
        <p:nvPicPr>
          <p:cNvPr id="236" name="Google Shape;236;p2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237" name="Google Shape;237;p2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243" name="Google Shape;243;p26"/>
          <p:cNvSpPr txBox="1"/>
          <p:nvPr/>
        </p:nvSpPr>
        <p:spPr>
          <a:xfrm>
            <a:off x="4812026" y="2072400"/>
            <a:ext cx="4286400" cy="228600"/>
          </a:xfrm>
          <a:prstGeom prst="rect">
            <a:avLst/>
          </a:prstGeom>
          <a:noFill/>
          <a:ln>
            <a:noFill/>
          </a:ln>
        </p:spPr>
        <p:txBody>
          <a:bodyPr spcFirstLastPara="1" wrap="square" lIns="0" tIns="25925" rIns="0" bIns="0" anchor="t" anchorCtr="0">
            <a:noAutofit/>
          </a:bodyPr>
          <a:lstStyle/>
          <a:p>
            <a:pPr marL="0" marR="0" lvl="0" indent="0" algn="l" rtl="0">
              <a:lnSpc>
                <a:spcPct val="100000"/>
              </a:lnSpc>
              <a:spcBef>
                <a:spcPts val="0"/>
              </a:spcBef>
              <a:spcAft>
                <a:spcPts val="0"/>
              </a:spcAft>
              <a:buNone/>
            </a:pPr>
            <a:endParaRPr sz="1800"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dirty="0">
                <a:solidFill>
                  <a:srgbClr val="FFFFFF"/>
                </a:solidFill>
              </a:rPr>
              <a:t>Sea urchins are spiny </a:t>
            </a:r>
            <a:r>
              <a:rPr lang="en" sz="1800" b="1" dirty="0">
                <a:solidFill>
                  <a:srgbClr val="FFFFFF"/>
                </a:solidFill>
              </a:rPr>
              <a:t>echinoderms</a:t>
            </a:r>
            <a:endParaRPr sz="1800" b="1" dirty="0">
              <a:solidFill>
                <a:srgbClr val="FFFFFF"/>
              </a:solidFill>
            </a:endParaRPr>
          </a:p>
          <a:p>
            <a:pPr marL="457200" marR="0" lvl="0" indent="-342900" algn="l" rtl="0">
              <a:lnSpc>
                <a:spcPct val="100000"/>
              </a:lnSpc>
              <a:spcBef>
                <a:spcPts val="1000"/>
              </a:spcBef>
              <a:spcAft>
                <a:spcPts val="0"/>
              </a:spcAft>
              <a:buClr>
                <a:srgbClr val="FFFFFF"/>
              </a:buClr>
              <a:buSzPts val="1800"/>
              <a:buChar char="●"/>
            </a:pPr>
            <a:r>
              <a:rPr lang="en" sz="1800" b="1" dirty="0">
                <a:solidFill>
                  <a:srgbClr val="FFFFFF"/>
                </a:solidFill>
              </a:rPr>
              <a:t>Echinoderms </a:t>
            </a:r>
            <a:r>
              <a:rPr lang="en" sz="1800" dirty="0">
                <a:solidFill>
                  <a:srgbClr val="FFFFFF"/>
                </a:solidFill>
              </a:rPr>
              <a:t>are a group of organisms that have spiny skin </a:t>
            </a:r>
            <a:endParaRPr sz="1800" dirty="0">
              <a:solidFill>
                <a:srgbClr val="FFFFFF"/>
              </a:solidFill>
            </a:endParaRPr>
          </a:p>
          <a:p>
            <a:pPr marL="457200" marR="0" lvl="0" indent="-342900" algn="l" rtl="0">
              <a:lnSpc>
                <a:spcPct val="100000"/>
              </a:lnSpc>
              <a:spcBef>
                <a:spcPts val="1000"/>
              </a:spcBef>
              <a:spcAft>
                <a:spcPts val="1000"/>
              </a:spcAft>
              <a:buClr>
                <a:srgbClr val="FFFFFF"/>
              </a:buClr>
              <a:buSzPts val="1800"/>
              <a:buChar char="●"/>
            </a:pPr>
            <a:r>
              <a:rPr lang="en" sz="1800" dirty="0">
                <a:solidFill>
                  <a:srgbClr val="FFFFFF"/>
                </a:solidFill>
              </a:rPr>
              <a:t>Sea urchins are </a:t>
            </a:r>
            <a:r>
              <a:rPr lang="en" sz="1800" b="1" dirty="0">
                <a:solidFill>
                  <a:srgbClr val="FFFFFF"/>
                </a:solidFill>
              </a:rPr>
              <a:t>herbivores</a:t>
            </a:r>
            <a:r>
              <a:rPr lang="en" sz="1800" dirty="0">
                <a:solidFill>
                  <a:srgbClr val="FFFFFF"/>
                </a:solidFill>
              </a:rPr>
              <a:t> </a:t>
            </a:r>
            <a:endParaRPr sz="1800" dirty="0">
              <a:solidFill>
                <a:srgbClr val="FFFFFF"/>
              </a:solidFill>
            </a:endParaRPr>
          </a:p>
        </p:txBody>
      </p:sp>
      <p:sp>
        <p:nvSpPr>
          <p:cNvPr id="244" name="Google Shape;244;p26"/>
          <p:cNvSpPr txBox="1"/>
          <p:nvPr/>
        </p:nvSpPr>
        <p:spPr>
          <a:xfrm>
            <a:off x="5695573" y="342900"/>
            <a:ext cx="2015100" cy="342900"/>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dirty="0">
                <a:solidFill>
                  <a:srgbClr val="FFFFFF"/>
                </a:solidFill>
              </a:rPr>
              <a:t>Sea urchins</a:t>
            </a:r>
            <a:endParaRPr sz="1700" dirty="0"/>
          </a:p>
        </p:txBody>
      </p:sp>
      <p:pic>
        <p:nvPicPr>
          <p:cNvPr id="245" name="Google Shape;245;p2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246" name="Google Shape;246;p2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0">
          <a:extLst>
            <a:ext uri="{FF2B5EF4-FFF2-40B4-BE49-F238E27FC236}">
              <a16:creationId xmlns:a16="http://schemas.microsoft.com/office/drawing/2014/main" id="{19477F06-8DCA-91EC-EC09-2BF54A9FC9A1}"/>
            </a:ext>
          </a:extLst>
        </p:cNvPr>
        <p:cNvGrpSpPr/>
        <p:nvPr/>
      </p:nvGrpSpPr>
      <p:grpSpPr>
        <a:xfrm>
          <a:off x="0" y="0"/>
          <a:ext cx="0" cy="0"/>
          <a:chOff x="0" y="0"/>
          <a:chExt cx="0" cy="0"/>
        </a:xfrm>
      </p:grpSpPr>
      <p:pic>
        <p:nvPicPr>
          <p:cNvPr id="251" name="Google Shape;251;p27">
            <a:extLst>
              <a:ext uri="{FF2B5EF4-FFF2-40B4-BE49-F238E27FC236}">
                <a16:creationId xmlns:a16="http://schemas.microsoft.com/office/drawing/2014/main" id="{7813492F-6F3F-1EF8-04D8-DFEF4A2B5E93}"/>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pic>
        <p:nvPicPr>
          <p:cNvPr id="254" name="Google Shape;254;p27">
            <a:extLst>
              <a:ext uri="{FF2B5EF4-FFF2-40B4-BE49-F238E27FC236}">
                <a16:creationId xmlns:a16="http://schemas.microsoft.com/office/drawing/2014/main" id="{3A7B8455-1E1B-AD91-2E6C-05354AB283D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658100" y="6082511"/>
            <a:ext cx="925830" cy="529745"/>
          </a:xfrm>
          <a:prstGeom prst="rect">
            <a:avLst/>
          </a:prstGeom>
          <a:noFill/>
          <a:ln>
            <a:noFill/>
          </a:ln>
        </p:spPr>
      </p:pic>
      <p:pic>
        <p:nvPicPr>
          <p:cNvPr id="255" name="Google Shape;255;p27">
            <a:extLst>
              <a:ext uri="{FF2B5EF4-FFF2-40B4-BE49-F238E27FC236}">
                <a16:creationId xmlns:a16="http://schemas.microsoft.com/office/drawing/2014/main" id="{43102DF2-1C97-2467-10D4-3A76BCFD8669}"/>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89575" y="5991975"/>
            <a:ext cx="1836324" cy="743325"/>
          </a:xfrm>
          <a:prstGeom prst="rect">
            <a:avLst/>
          </a:prstGeom>
          <a:noFill/>
          <a:ln>
            <a:noFill/>
          </a:ln>
        </p:spPr>
      </p:pic>
      <p:sp>
        <p:nvSpPr>
          <p:cNvPr id="2" name="Google Shape;244;p26">
            <a:extLst>
              <a:ext uri="{FF2B5EF4-FFF2-40B4-BE49-F238E27FC236}">
                <a16:creationId xmlns:a16="http://schemas.microsoft.com/office/drawing/2014/main" id="{616F77A6-7EFB-15C0-25B8-0B78614DC50C}"/>
              </a:ext>
            </a:extLst>
          </p:cNvPr>
          <p:cNvSpPr txBox="1"/>
          <p:nvPr/>
        </p:nvSpPr>
        <p:spPr>
          <a:xfrm>
            <a:off x="914400" y="245744"/>
            <a:ext cx="6806547" cy="566363"/>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dirty="0">
                <a:solidFill>
                  <a:srgbClr val="002060"/>
                </a:solidFill>
              </a:rPr>
              <a:t>Biotic and abiotic factors in ecosystems</a:t>
            </a:r>
            <a:endParaRPr sz="1700" dirty="0">
              <a:solidFill>
                <a:srgbClr val="002060"/>
              </a:solidFill>
            </a:endParaRPr>
          </a:p>
        </p:txBody>
      </p:sp>
      <p:sp>
        <p:nvSpPr>
          <p:cNvPr id="3" name="Google Shape;243;p26">
            <a:extLst>
              <a:ext uri="{FF2B5EF4-FFF2-40B4-BE49-F238E27FC236}">
                <a16:creationId xmlns:a16="http://schemas.microsoft.com/office/drawing/2014/main" id="{B6CAEC36-C0E7-4AAB-83BE-DA9F638E651A}"/>
              </a:ext>
            </a:extLst>
          </p:cNvPr>
          <p:cNvSpPr txBox="1"/>
          <p:nvPr/>
        </p:nvSpPr>
        <p:spPr>
          <a:xfrm>
            <a:off x="4572000" y="1484428"/>
            <a:ext cx="4340831" cy="1510488"/>
          </a:xfrm>
          <a:prstGeom prst="rect">
            <a:avLst/>
          </a:prstGeom>
          <a:noFill/>
          <a:ln>
            <a:noFill/>
          </a:ln>
        </p:spPr>
        <p:txBody>
          <a:bodyPr spcFirstLastPara="1" wrap="square" lIns="0" tIns="25925" rIns="0" bIns="0" anchor="t" anchorCtr="0">
            <a:noAutofit/>
          </a:bodyPr>
          <a:lstStyle/>
          <a:p>
            <a:pPr marL="114300" marR="0" lvl="0" algn="l" rtl="0">
              <a:lnSpc>
                <a:spcPct val="100000"/>
              </a:lnSpc>
              <a:spcBef>
                <a:spcPts val="1000"/>
              </a:spcBef>
              <a:spcAft>
                <a:spcPts val="0"/>
              </a:spcAft>
              <a:buClr>
                <a:srgbClr val="FFFFFF"/>
              </a:buClr>
              <a:buSzPts val="1800"/>
            </a:pPr>
            <a:r>
              <a:rPr lang="en-US" sz="1800" b="1" dirty="0">
                <a:solidFill>
                  <a:srgbClr val="FFFFFF"/>
                </a:solidFill>
              </a:rPr>
              <a:t>Biotic = living</a:t>
            </a:r>
          </a:p>
          <a:p>
            <a:pPr marL="457200" lvl="2" indent="-342900">
              <a:spcBef>
                <a:spcPts val="1000"/>
              </a:spcBef>
              <a:buClr>
                <a:srgbClr val="FFFFFF"/>
              </a:buClr>
              <a:buSzPts val="1800"/>
              <a:buChar char="●"/>
            </a:pPr>
            <a:r>
              <a:rPr lang="en-US" sz="1800" b="1" dirty="0">
                <a:solidFill>
                  <a:srgbClr val="FFFFFF"/>
                </a:solidFill>
              </a:rPr>
              <a:t>Biotic</a:t>
            </a:r>
            <a:r>
              <a:rPr lang="en-US" sz="1800" dirty="0">
                <a:solidFill>
                  <a:srgbClr val="FFFFFF"/>
                </a:solidFill>
              </a:rPr>
              <a:t> factors in an ecosystem are the living things which grow like plants and animals</a:t>
            </a:r>
            <a:endParaRPr sz="1800" b="1" dirty="0">
              <a:solidFill>
                <a:srgbClr val="FFFFFF"/>
              </a:solidFill>
            </a:endParaRPr>
          </a:p>
        </p:txBody>
      </p:sp>
      <p:sp>
        <p:nvSpPr>
          <p:cNvPr id="5" name="TextBox 4">
            <a:extLst>
              <a:ext uri="{FF2B5EF4-FFF2-40B4-BE49-F238E27FC236}">
                <a16:creationId xmlns:a16="http://schemas.microsoft.com/office/drawing/2014/main" id="{0E647F0E-5512-A969-4496-1236C0C3ECD5}"/>
              </a:ext>
            </a:extLst>
          </p:cNvPr>
          <p:cNvSpPr txBox="1"/>
          <p:nvPr/>
        </p:nvSpPr>
        <p:spPr>
          <a:xfrm>
            <a:off x="3960559" y="3320891"/>
            <a:ext cx="4952271" cy="1605568"/>
          </a:xfrm>
          <a:prstGeom prst="rect">
            <a:avLst/>
          </a:prstGeom>
          <a:noFill/>
        </p:spPr>
        <p:txBody>
          <a:bodyPr wrap="square">
            <a:spAutoFit/>
          </a:bodyPr>
          <a:lstStyle/>
          <a:p>
            <a:pPr marL="114300" marR="0" lvl="0" algn="l" rtl="0">
              <a:lnSpc>
                <a:spcPct val="100000"/>
              </a:lnSpc>
              <a:spcBef>
                <a:spcPts val="1000"/>
              </a:spcBef>
              <a:spcAft>
                <a:spcPts val="0"/>
              </a:spcAft>
              <a:buClr>
                <a:srgbClr val="FFFFFF"/>
              </a:buClr>
              <a:buSzPts val="1800"/>
            </a:pPr>
            <a:r>
              <a:rPr lang="en-US" sz="1800" b="1" dirty="0">
                <a:solidFill>
                  <a:srgbClr val="FFFFFF"/>
                </a:solidFill>
              </a:rPr>
              <a:t>Abiotic = non-living</a:t>
            </a:r>
          </a:p>
          <a:p>
            <a:pPr marL="457200" marR="0" lvl="0" indent="-342900" algn="l" rtl="0">
              <a:lnSpc>
                <a:spcPct val="100000"/>
              </a:lnSpc>
              <a:spcBef>
                <a:spcPts val="1000"/>
              </a:spcBef>
              <a:spcAft>
                <a:spcPts val="0"/>
              </a:spcAft>
              <a:buClr>
                <a:srgbClr val="FFFFFF"/>
              </a:buClr>
              <a:buSzPts val="1800"/>
              <a:buChar char="●"/>
            </a:pPr>
            <a:r>
              <a:rPr lang="en-US" sz="1800" b="1" dirty="0">
                <a:solidFill>
                  <a:srgbClr val="FFFFFF"/>
                </a:solidFill>
              </a:rPr>
              <a:t>Abiotic</a:t>
            </a:r>
            <a:r>
              <a:rPr lang="en-US" sz="1800" dirty="0">
                <a:solidFill>
                  <a:srgbClr val="FFFFFF"/>
                </a:solidFill>
              </a:rPr>
              <a:t> factors in an ecosystem are the non-living things which help the living things grow like water, sunlight and nutrients. </a:t>
            </a:r>
          </a:p>
        </p:txBody>
      </p:sp>
    </p:spTree>
    <p:extLst>
      <p:ext uri="{BB962C8B-B14F-4D97-AF65-F5344CB8AC3E}">
        <p14:creationId xmlns:p14="http://schemas.microsoft.com/office/powerpoint/2010/main" val="2967338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1">
          <a:extLst>
            <a:ext uri="{FF2B5EF4-FFF2-40B4-BE49-F238E27FC236}">
              <a16:creationId xmlns:a16="http://schemas.microsoft.com/office/drawing/2014/main" id="{1D0409F9-549C-06A4-D84A-A152D4D41C27}"/>
            </a:ext>
          </a:extLst>
        </p:cNvPr>
        <p:cNvGrpSpPr/>
        <p:nvPr/>
      </p:nvGrpSpPr>
      <p:grpSpPr>
        <a:xfrm>
          <a:off x="0" y="0"/>
          <a:ext cx="0" cy="0"/>
          <a:chOff x="0" y="0"/>
          <a:chExt cx="0" cy="0"/>
        </a:xfrm>
      </p:grpSpPr>
      <p:pic>
        <p:nvPicPr>
          <p:cNvPr id="242" name="Google Shape;242;p26">
            <a:extLst>
              <a:ext uri="{FF2B5EF4-FFF2-40B4-BE49-F238E27FC236}">
                <a16:creationId xmlns:a16="http://schemas.microsoft.com/office/drawing/2014/main" id="{2F76B1A8-3EA7-9EEC-BB9C-B7DAF14D1154}"/>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pic>
        <p:nvPicPr>
          <p:cNvPr id="2050" name="Picture 2" descr="Beyond the fence: what does it mean to rewild the Australian desert? |  Rewilding | The Guardian">
            <a:extLst>
              <a:ext uri="{FF2B5EF4-FFF2-40B4-BE49-F238E27FC236}">
                <a16:creationId xmlns:a16="http://schemas.microsoft.com/office/drawing/2014/main" id="{C17593C7-9467-3058-839C-52B4B2903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17814"/>
            <a:ext cx="9144000" cy="5840186"/>
          </a:xfrm>
          <a:prstGeom prst="rect">
            <a:avLst/>
          </a:prstGeom>
          <a:noFill/>
          <a:extLst>
            <a:ext uri="{909E8E84-426E-40DD-AFC4-6F175D3DCCD1}">
              <a14:hiddenFill xmlns:a14="http://schemas.microsoft.com/office/drawing/2010/main">
                <a:solidFill>
                  <a:srgbClr val="FFFFFF"/>
                </a:solidFill>
              </a14:hiddenFill>
            </a:ext>
          </a:extLst>
        </p:spPr>
      </p:pic>
      <p:sp>
        <p:nvSpPr>
          <p:cNvPr id="244" name="Google Shape;244;p26">
            <a:extLst>
              <a:ext uri="{FF2B5EF4-FFF2-40B4-BE49-F238E27FC236}">
                <a16:creationId xmlns:a16="http://schemas.microsoft.com/office/drawing/2014/main" id="{6CE90583-BBC2-4700-476E-CC5C8DB8C4AF}"/>
              </a:ext>
            </a:extLst>
          </p:cNvPr>
          <p:cNvSpPr txBox="1"/>
          <p:nvPr/>
        </p:nvSpPr>
        <p:spPr>
          <a:xfrm>
            <a:off x="914401" y="245744"/>
            <a:ext cx="7485320" cy="566363"/>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dirty="0">
                <a:solidFill>
                  <a:srgbClr val="FFFFFF"/>
                </a:solidFill>
              </a:rPr>
              <a:t>Biotic &amp; abiotic factors – class discussion</a:t>
            </a:r>
            <a:endParaRPr sz="1700" dirty="0"/>
          </a:p>
        </p:txBody>
      </p:sp>
      <p:graphicFrame>
        <p:nvGraphicFramePr>
          <p:cNvPr id="3" name="Table 2">
            <a:extLst>
              <a:ext uri="{FF2B5EF4-FFF2-40B4-BE49-F238E27FC236}">
                <a16:creationId xmlns:a16="http://schemas.microsoft.com/office/drawing/2014/main" id="{F36EBACD-377A-E31D-C040-81441F8658A3}"/>
              </a:ext>
            </a:extLst>
          </p:cNvPr>
          <p:cNvGraphicFramePr>
            <a:graphicFrameLocks noGrp="1"/>
          </p:cNvGraphicFramePr>
          <p:nvPr>
            <p:extLst>
              <p:ext uri="{D42A27DB-BD31-4B8C-83A1-F6EECF244321}">
                <p14:modId xmlns:p14="http://schemas.microsoft.com/office/powerpoint/2010/main" val="3442821978"/>
              </p:ext>
            </p:extLst>
          </p:nvPr>
        </p:nvGraphicFramePr>
        <p:xfrm>
          <a:off x="232697" y="1734213"/>
          <a:ext cx="6037475" cy="4226560"/>
        </p:xfrm>
        <a:graphic>
          <a:graphicData uri="http://schemas.openxmlformats.org/drawingml/2006/table">
            <a:tbl>
              <a:tblPr firstRow="1" bandRow="1">
                <a:tableStyleId>{5C22544A-7EE6-4342-B048-85BDC9FD1C3A}</a:tableStyleId>
              </a:tblPr>
              <a:tblGrid>
                <a:gridCol w="2112148">
                  <a:extLst>
                    <a:ext uri="{9D8B030D-6E8A-4147-A177-3AD203B41FA5}">
                      <a16:colId xmlns:a16="http://schemas.microsoft.com/office/drawing/2014/main" val="348171928"/>
                    </a:ext>
                  </a:extLst>
                </a:gridCol>
                <a:gridCol w="3925327">
                  <a:extLst>
                    <a:ext uri="{9D8B030D-6E8A-4147-A177-3AD203B41FA5}">
                      <a16:colId xmlns:a16="http://schemas.microsoft.com/office/drawing/2014/main" val="1417794230"/>
                    </a:ext>
                  </a:extLst>
                </a:gridCol>
              </a:tblGrid>
              <a:tr h="370840">
                <a:tc>
                  <a:txBody>
                    <a:bodyPr/>
                    <a:lstStyle/>
                    <a:p>
                      <a:r>
                        <a:rPr lang="en-US" dirty="0"/>
                        <a:t>Desert Ecosystem</a:t>
                      </a:r>
                    </a:p>
                  </a:txBody>
                  <a:tcPr/>
                </a:tc>
                <a:tc>
                  <a:txBody>
                    <a:bodyPr/>
                    <a:lstStyle/>
                    <a:p>
                      <a:endParaRPr lang="en-US" dirty="0"/>
                    </a:p>
                  </a:txBody>
                  <a:tcPr/>
                </a:tc>
                <a:extLst>
                  <a:ext uri="{0D108BD9-81ED-4DB2-BD59-A6C34878D82A}">
                    <a16:rowId xmlns:a16="http://schemas.microsoft.com/office/drawing/2014/main" val="317534662"/>
                  </a:ext>
                </a:extLst>
              </a:tr>
              <a:tr h="370840">
                <a:tc>
                  <a:txBody>
                    <a:bodyPr/>
                    <a:lstStyle/>
                    <a:p>
                      <a:r>
                        <a:rPr lang="en-US" dirty="0"/>
                        <a:t>Sunshine</a:t>
                      </a:r>
                    </a:p>
                  </a:txBody>
                  <a:tcPr/>
                </a:tc>
                <a:tc>
                  <a:txBody>
                    <a:bodyPr/>
                    <a:lstStyle/>
                    <a:p>
                      <a:endParaRPr lang="en-US" dirty="0"/>
                    </a:p>
                  </a:txBody>
                  <a:tcPr/>
                </a:tc>
                <a:extLst>
                  <a:ext uri="{0D108BD9-81ED-4DB2-BD59-A6C34878D82A}">
                    <a16:rowId xmlns:a16="http://schemas.microsoft.com/office/drawing/2014/main" val="647221353"/>
                  </a:ext>
                </a:extLst>
              </a:tr>
              <a:tr h="370840">
                <a:tc>
                  <a:txBody>
                    <a:bodyPr/>
                    <a:lstStyle/>
                    <a:p>
                      <a:r>
                        <a:rPr lang="en-US" dirty="0"/>
                        <a:t>Heat</a:t>
                      </a:r>
                    </a:p>
                  </a:txBody>
                  <a:tcPr/>
                </a:tc>
                <a:tc>
                  <a:txBody>
                    <a:bodyPr/>
                    <a:lstStyle/>
                    <a:p>
                      <a:endParaRPr lang="en-US" dirty="0"/>
                    </a:p>
                  </a:txBody>
                  <a:tcPr/>
                </a:tc>
                <a:extLst>
                  <a:ext uri="{0D108BD9-81ED-4DB2-BD59-A6C34878D82A}">
                    <a16:rowId xmlns:a16="http://schemas.microsoft.com/office/drawing/2014/main" val="284763610"/>
                  </a:ext>
                </a:extLst>
              </a:tr>
              <a:tr h="370840">
                <a:tc>
                  <a:txBody>
                    <a:bodyPr/>
                    <a:lstStyle/>
                    <a:p>
                      <a:r>
                        <a:rPr lang="en-US" dirty="0"/>
                        <a:t>Wildflowers</a:t>
                      </a:r>
                    </a:p>
                  </a:txBody>
                  <a:tcPr/>
                </a:tc>
                <a:tc>
                  <a:txBody>
                    <a:bodyPr/>
                    <a:lstStyle/>
                    <a:p>
                      <a:endParaRPr lang="en-US" dirty="0"/>
                    </a:p>
                  </a:txBody>
                  <a:tcPr/>
                </a:tc>
                <a:extLst>
                  <a:ext uri="{0D108BD9-81ED-4DB2-BD59-A6C34878D82A}">
                    <a16:rowId xmlns:a16="http://schemas.microsoft.com/office/drawing/2014/main" val="1834178785"/>
                  </a:ext>
                </a:extLst>
              </a:tr>
              <a:tr h="370840">
                <a:tc>
                  <a:txBody>
                    <a:bodyPr/>
                    <a:lstStyle/>
                    <a:p>
                      <a:r>
                        <a:rPr lang="en-US" dirty="0"/>
                        <a:t>Honey-eater bird</a:t>
                      </a:r>
                    </a:p>
                  </a:txBody>
                  <a:tcPr/>
                </a:tc>
                <a:tc>
                  <a:txBody>
                    <a:bodyPr/>
                    <a:lstStyle/>
                    <a:p>
                      <a:endParaRPr lang="en-US" dirty="0"/>
                    </a:p>
                  </a:txBody>
                  <a:tcPr/>
                </a:tc>
                <a:extLst>
                  <a:ext uri="{0D108BD9-81ED-4DB2-BD59-A6C34878D82A}">
                    <a16:rowId xmlns:a16="http://schemas.microsoft.com/office/drawing/2014/main" val="3717223018"/>
                  </a:ext>
                </a:extLst>
              </a:tr>
              <a:tr h="370840">
                <a:tc>
                  <a:txBody>
                    <a:bodyPr/>
                    <a:lstStyle/>
                    <a:p>
                      <a:r>
                        <a:rPr lang="en-US" dirty="0"/>
                        <a:t>Sand</a:t>
                      </a:r>
                    </a:p>
                  </a:txBody>
                  <a:tcPr/>
                </a:tc>
                <a:tc>
                  <a:txBody>
                    <a:bodyPr/>
                    <a:lstStyle/>
                    <a:p>
                      <a:endParaRPr lang="en-US"/>
                    </a:p>
                  </a:txBody>
                  <a:tcPr/>
                </a:tc>
                <a:extLst>
                  <a:ext uri="{0D108BD9-81ED-4DB2-BD59-A6C34878D82A}">
                    <a16:rowId xmlns:a16="http://schemas.microsoft.com/office/drawing/2014/main" val="188881554"/>
                  </a:ext>
                </a:extLst>
              </a:tr>
              <a:tr h="370840">
                <a:tc>
                  <a:txBody>
                    <a:bodyPr/>
                    <a:lstStyle/>
                    <a:p>
                      <a:r>
                        <a:rPr lang="en-US" dirty="0"/>
                        <a:t>Bacteria in the soil</a:t>
                      </a:r>
                    </a:p>
                  </a:txBody>
                  <a:tcPr/>
                </a:tc>
                <a:tc>
                  <a:txBody>
                    <a:bodyPr/>
                    <a:lstStyle/>
                    <a:p>
                      <a:endParaRPr lang="en-US"/>
                    </a:p>
                  </a:txBody>
                  <a:tcPr/>
                </a:tc>
                <a:extLst>
                  <a:ext uri="{0D108BD9-81ED-4DB2-BD59-A6C34878D82A}">
                    <a16:rowId xmlns:a16="http://schemas.microsoft.com/office/drawing/2014/main" val="723129902"/>
                  </a:ext>
                </a:extLst>
              </a:tr>
              <a:tr h="370840">
                <a:tc>
                  <a:txBody>
                    <a:bodyPr/>
                    <a:lstStyle/>
                    <a:p>
                      <a:r>
                        <a:rPr lang="en-US" dirty="0"/>
                        <a:t>Clouds</a:t>
                      </a:r>
                    </a:p>
                  </a:txBody>
                  <a:tcPr/>
                </a:tc>
                <a:tc>
                  <a:txBody>
                    <a:bodyPr/>
                    <a:lstStyle/>
                    <a:p>
                      <a:endParaRPr lang="en-US"/>
                    </a:p>
                  </a:txBody>
                  <a:tcPr/>
                </a:tc>
                <a:extLst>
                  <a:ext uri="{0D108BD9-81ED-4DB2-BD59-A6C34878D82A}">
                    <a16:rowId xmlns:a16="http://schemas.microsoft.com/office/drawing/2014/main" val="2898820585"/>
                  </a:ext>
                </a:extLst>
              </a:tr>
              <a:tr h="370840">
                <a:tc>
                  <a:txBody>
                    <a:bodyPr/>
                    <a:lstStyle/>
                    <a:p>
                      <a:r>
                        <a:rPr lang="en-US" dirty="0"/>
                        <a:t>Rain</a:t>
                      </a:r>
                    </a:p>
                  </a:txBody>
                  <a:tcPr/>
                </a:tc>
                <a:tc>
                  <a:txBody>
                    <a:bodyPr/>
                    <a:lstStyle/>
                    <a:p>
                      <a:endParaRPr lang="en-US"/>
                    </a:p>
                  </a:txBody>
                  <a:tcPr/>
                </a:tc>
                <a:extLst>
                  <a:ext uri="{0D108BD9-81ED-4DB2-BD59-A6C34878D82A}">
                    <a16:rowId xmlns:a16="http://schemas.microsoft.com/office/drawing/2014/main" val="1402978709"/>
                  </a:ext>
                </a:extLst>
              </a:tr>
              <a:tr h="370840">
                <a:tc>
                  <a:txBody>
                    <a:bodyPr/>
                    <a:lstStyle/>
                    <a:p>
                      <a:r>
                        <a:rPr lang="en-US" dirty="0"/>
                        <a:t>Dead tree</a:t>
                      </a:r>
                    </a:p>
                  </a:txBody>
                  <a:tcPr/>
                </a:tc>
                <a:tc>
                  <a:txBody>
                    <a:bodyPr/>
                    <a:lstStyle/>
                    <a:p>
                      <a:endParaRPr lang="en-US"/>
                    </a:p>
                  </a:txBody>
                  <a:tcPr/>
                </a:tc>
                <a:extLst>
                  <a:ext uri="{0D108BD9-81ED-4DB2-BD59-A6C34878D82A}">
                    <a16:rowId xmlns:a16="http://schemas.microsoft.com/office/drawing/2014/main" val="240404046"/>
                  </a:ext>
                </a:extLst>
              </a:tr>
              <a:tr h="370840">
                <a:tc>
                  <a:txBody>
                    <a:bodyPr/>
                    <a:lstStyle/>
                    <a:p>
                      <a:r>
                        <a:rPr lang="en-US" dirty="0"/>
                        <a:t>Witchetty grub feeding on the dead tree</a:t>
                      </a:r>
                    </a:p>
                  </a:txBody>
                  <a:tcPr/>
                </a:tc>
                <a:tc>
                  <a:txBody>
                    <a:bodyPr/>
                    <a:lstStyle/>
                    <a:p>
                      <a:endParaRPr lang="en-US" dirty="0"/>
                    </a:p>
                  </a:txBody>
                  <a:tcPr/>
                </a:tc>
                <a:extLst>
                  <a:ext uri="{0D108BD9-81ED-4DB2-BD59-A6C34878D82A}">
                    <a16:rowId xmlns:a16="http://schemas.microsoft.com/office/drawing/2014/main" val="883457593"/>
                  </a:ext>
                </a:extLst>
              </a:tr>
            </a:tbl>
          </a:graphicData>
        </a:graphic>
      </p:graphicFrame>
      <p:sp>
        <p:nvSpPr>
          <p:cNvPr id="4" name="TextBox 3">
            <a:extLst>
              <a:ext uri="{FF2B5EF4-FFF2-40B4-BE49-F238E27FC236}">
                <a16:creationId xmlns:a16="http://schemas.microsoft.com/office/drawing/2014/main" id="{9475D312-7E79-0972-34F0-D846005521E4}"/>
              </a:ext>
            </a:extLst>
          </p:cNvPr>
          <p:cNvSpPr txBox="1"/>
          <p:nvPr/>
        </p:nvSpPr>
        <p:spPr>
          <a:xfrm>
            <a:off x="2503714" y="2067908"/>
            <a:ext cx="3528195" cy="3739998"/>
          </a:xfrm>
          <a:prstGeom prst="rect">
            <a:avLst/>
          </a:prstGeom>
          <a:noFill/>
        </p:spPr>
        <p:txBody>
          <a:bodyPr wrap="square" rtlCol="0">
            <a:spAutoFit/>
          </a:bodyPr>
          <a:lstStyle/>
          <a:p>
            <a:pPr>
              <a:lnSpc>
                <a:spcPct val="150000"/>
              </a:lnSpc>
            </a:pPr>
            <a:r>
              <a:rPr lang="en-US" sz="1600" dirty="0"/>
              <a:t>Abiotic</a:t>
            </a:r>
          </a:p>
          <a:p>
            <a:pPr>
              <a:lnSpc>
                <a:spcPct val="150000"/>
              </a:lnSpc>
            </a:pPr>
            <a:r>
              <a:rPr lang="en-US" sz="1600" dirty="0"/>
              <a:t>Abiotic</a:t>
            </a:r>
          </a:p>
          <a:p>
            <a:pPr>
              <a:lnSpc>
                <a:spcPct val="150000"/>
              </a:lnSpc>
            </a:pPr>
            <a:r>
              <a:rPr lang="en-US" sz="1600" dirty="0"/>
              <a:t>Biotic</a:t>
            </a:r>
          </a:p>
          <a:p>
            <a:pPr>
              <a:lnSpc>
                <a:spcPct val="150000"/>
              </a:lnSpc>
            </a:pPr>
            <a:r>
              <a:rPr lang="en-US" sz="1600" dirty="0"/>
              <a:t>Biotic</a:t>
            </a:r>
          </a:p>
          <a:p>
            <a:pPr>
              <a:lnSpc>
                <a:spcPct val="150000"/>
              </a:lnSpc>
            </a:pPr>
            <a:r>
              <a:rPr lang="en-US" sz="1600" dirty="0"/>
              <a:t>Abiotic </a:t>
            </a:r>
            <a:r>
              <a:rPr lang="en-US" sz="1200" dirty="0"/>
              <a:t>(although most soil has millions of biotic life forms mixed into the abiotic rock particles)</a:t>
            </a:r>
            <a:r>
              <a:rPr lang="en-US" sz="1600" dirty="0"/>
              <a:t>.</a:t>
            </a:r>
            <a:endParaRPr lang="en-US" sz="2800" dirty="0"/>
          </a:p>
          <a:p>
            <a:pPr>
              <a:lnSpc>
                <a:spcPct val="150000"/>
              </a:lnSpc>
            </a:pPr>
            <a:r>
              <a:rPr lang="en-US" sz="1600" dirty="0"/>
              <a:t>Abiotic</a:t>
            </a:r>
          </a:p>
          <a:p>
            <a:pPr>
              <a:lnSpc>
                <a:spcPct val="150000"/>
              </a:lnSpc>
            </a:pPr>
            <a:r>
              <a:rPr lang="en-US" sz="1600" dirty="0"/>
              <a:t>Abiotic</a:t>
            </a:r>
          </a:p>
          <a:p>
            <a:pPr>
              <a:lnSpc>
                <a:spcPct val="150000"/>
              </a:lnSpc>
            </a:pPr>
            <a:r>
              <a:rPr lang="en-US" sz="1600" dirty="0"/>
              <a:t>Abiotic</a:t>
            </a:r>
          </a:p>
          <a:p>
            <a:pPr>
              <a:lnSpc>
                <a:spcPct val="150000"/>
              </a:lnSpc>
            </a:pPr>
            <a:r>
              <a:rPr lang="en-US" sz="1600" dirty="0"/>
              <a:t>Biotic </a:t>
            </a:r>
          </a:p>
        </p:txBody>
      </p:sp>
      <p:pic>
        <p:nvPicPr>
          <p:cNvPr id="8" name="Picture 6" descr="Witchetty Grub Cocktail Ingredient - AdultBar">
            <a:extLst>
              <a:ext uri="{FF2B5EF4-FFF2-40B4-BE49-F238E27FC236}">
                <a16:creationId xmlns:a16="http://schemas.microsoft.com/office/drawing/2014/main" id="{34F00D68-8EDB-D9E0-E3C4-D676F3DEB7E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84820">
            <a:off x="7930557" y="5846590"/>
            <a:ext cx="1044740" cy="1044740"/>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Rain outline">
            <a:extLst>
              <a:ext uri="{FF2B5EF4-FFF2-40B4-BE49-F238E27FC236}">
                <a16:creationId xmlns:a16="http://schemas.microsoft.com/office/drawing/2014/main" id="{32A3315F-3524-405F-BA0B-12A2046B4F9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581741" y="620804"/>
            <a:ext cx="1248027" cy="1248027"/>
          </a:xfrm>
          <a:prstGeom prst="rect">
            <a:avLst/>
          </a:prstGeom>
        </p:spPr>
      </p:pic>
      <p:pic>
        <p:nvPicPr>
          <p:cNvPr id="10" name="Graphic 9" descr="Dim (Medium Sun) outline">
            <a:extLst>
              <a:ext uri="{FF2B5EF4-FFF2-40B4-BE49-F238E27FC236}">
                <a16:creationId xmlns:a16="http://schemas.microsoft.com/office/drawing/2014/main" id="{83BA60EC-FE52-2900-3BC3-542A6C8892E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063519" y="942064"/>
            <a:ext cx="1164254" cy="1164254"/>
          </a:xfrm>
          <a:prstGeom prst="rect">
            <a:avLst/>
          </a:prstGeom>
        </p:spPr>
      </p:pic>
      <p:pic>
        <p:nvPicPr>
          <p:cNvPr id="11" name="Graphic 10" descr="Germ outline">
            <a:extLst>
              <a:ext uri="{FF2B5EF4-FFF2-40B4-BE49-F238E27FC236}">
                <a16:creationId xmlns:a16="http://schemas.microsoft.com/office/drawing/2014/main" id="{62BDF62D-FEED-D706-F77C-414FE00CDEC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rot="3300495">
            <a:off x="3766910" y="6273095"/>
            <a:ext cx="527241" cy="527241"/>
          </a:xfrm>
          <a:prstGeom prst="rect">
            <a:avLst/>
          </a:prstGeom>
        </p:spPr>
      </p:pic>
      <p:pic>
        <p:nvPicPr>
          <p:cNvPr id="12" name="Graphic 11" descr="Germ outline">
            <a:extLst>
              <a:ext uri="{FF2B5EF4-FFF2-40B4-BE49-F238E27FC236}">
                <a16:creationId xmlns:a16="http://schemas.microsoft.com/office/drawing/2014/main" id="{26FCE5B6-6B29-D437-644E-90BF0F2CED6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rot="3300495">
            <a:off x="4134053" y="5967230"/>
            <a:ext cx="527241" cy="527241"/>
          </a:xfrm>
          <a:prstGeom prst="rect">
            <a:avLst/>
          </a:prstGeom>
        </p:spPr>
      </p:pic>
      <p:pic>
        <p:nvPicPr>
          <p:cNvPr id="13" name="Graphic 12" descr="Germ outline">
            <a:extLst>
              <a:ext uri="{FF2B5EF4-FFF2-40B4-BE49-F238E27FC236}">
                <a16:creationId xmlns:a16="http://schemas.microsoft.com/office/drawing/2014/main" id="{1A01647A-8693-EC5D-A9E4-FE2C5FB2CD2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rot="3300495">
            <a:off x="4374511" y="6323385"/>
            <a:ext cx="527241" cy="527241"/>
          </a:xfrm>
          <a:prstGeom prst="rect">
            <a:avLst/>
          </a:prstGeom>
        </p:spPr>
      </p:pic>
      <p:sp>
        <p:nvSpPr>
          <p:cNvPr id="16" name="Freeform: Shape 15">
            <a:extLst>
              <a:ext uri="{FF2B5EF4-FFF2-40B4-BE49-F238E27FC236}">
                <a16:creationId xmlns:a16="http://schemas.microsoft.com/office/drawing/2014/main" id="{9A56C6E2-DC6D-7074-1EBD-697F6000279A}"/>
              </a:ext>
            </a:extLst>
          </p:cNvPr>
          <p:cNvSpPr/>
          <p:nvPr/>
        </p:nvSpPr>
        <p:spPr>
          <a:xfrm rot="17398641">
            <a:off x="6383749" y="1883269"/>
            <a:ext cx="2062843" cy="1134193"/>
          </a:xfrm>
          <a:custGeom>
            <a:avLst/>
            <a:gdLst>
              <a:gd name="connsiteX0" fmla="*/ 0 w 2062843"/>
              <a:gd name="connsiteY0" fmla="*/ 110936 h 1134193"/>
              <a:gd name="connsiteX1" fmla="*/ 359229 w 2062843"/>
              <a:gd name="connsiteY1" fmla="*/ 12964 h 1134193"/>
              <a:gd name="connsiteX2" fmla="*/ 566057 w 2062843"/>
              <a:gd name="connsiteY2" fmla="*/ 366750 h 1134193"/>
              <a:gd name="connsiteX3" fmla="*/ 1001486 w 2062843"/>
              <a:gd name="connsiteY3" fmla="*/ 295993 h 1134193"/>
              <a:gd name="connsiteX4" fmla="*/ 1208314 w 2062843"/>
              <a:gd name="connsiteY4" fmla="*/ 736864 h 1134193"/>
              <a:gd name="connsiteX5" fmla="*/ 1714500 w 2062843"/>
              <a:gd name="connsiteY5" fmla="*/ 715093 h 1134193"/>
              <a:gd name="connsiteX6" fmla="*/ 2062843 w 2062843"/>
              <a:gd name="connsiteY6" fmla="*/ 1134193 h 1134193"/>
              <a:gd name="connsiteX7" fmla="*/ 2062843 w 2062843"/>
              <a:gd name="connsiteY7" fmla="*/ 1134193 h 113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2843" h="1134193">
                <a:moveTo>
                  <a:pt x="0" y="110936"/>
                </a:moveTo>
                <a:cubicBezTo>
                  <a:pt x="132443" y="40632"/>
                  <a:pt x="264886" y="-29672"/>
                  <a:pt x="359229" y="12964"/>
                </a:cubicBezTo>
                <a:cubicBezTo>
                  <a:pt x="453572" y="55600"/>
                  <a:pt x="459014" y="319579"/>
                  <a:pt x="566057" y="366750"/>
                </a:cubicBezTo>
                <a:cubicBezTo>
                  <a:pt x="673100" y="413921"/>
                  <a:pt x="894443" y="234307"/>
                  <a:pt x="1001486" y="295993"/>
                </a:cubicBezTo>
                <a:cubicBezTo>
                  <a:pt x="1108529" y="357679"/>
                  <a:pt x="1089478" y="667014"/>
                  <a:pt x="1208314" y="736864"/>
                </a:cubicBezTo>
                <a:cubicBezTo>
                  <a:pt x="1327150" y="806714"/>
                  <a:pt x="1572079" y="648872"/>
                  <a:pt x="1714500" y="715093"/>
                </a:cubicBezTo>
                <a:cubicBezTo>
                  <a:pt x="1856921" y="781314"/>
                  <a:pt x="2062843" y="1134193"/>
                  <a:pt x="2062843" y="1134193"/>
                </a:cubicBezTo>
                <a:lnTo>
                  <a:pt x="2062843" y="1134193"/>
                </a:lnTo>
              </a:path>
            </a:pathLst>
          </a:cu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6F17D41-582F-DB3F-245D-ED24C6FFB7F0}"/>
              </a:ext>
            </a:extLst>
          </p:cNvPr>
          <p:cNvSpPr/>
          <p:nvPr/>
        </p:nvSpPr>
        <p:spPr>
          <a:xfrm rot="17398641">
            <a:off x="6536149" y="2035669"/>
            <a:ext cx="2062843" cy="1134193"/>
          </a:xfrm>
          <a:custGeom>
            <a:avLst/>
            <a:gdLst>
              <a:gd name="connsiteX0" fmla="*/ 0 w 2062843"/>
              <a:gd name="connsiteY0" fmla="*/ 110936 h 1134193"/>
              <a:gd name="connsiteX1" fmla="*/ 359229 w 2062843"/>
              <a:gd name="connsiteY1" fmla="*/ 12964 h 1134193"/>
              <a:gd name="connsiteX2" fmla="*/ 566057 w 2062843"/>
              <a:gd name="connsiteY2" fmla="*/ 366750 h 1134193"/>
              <a:gd name="connsiteX3" fmla="*/ 1001486 w 2062843"/>
              <a:gd name="connsiteY3" fmla="*/ 295993 h 1134193"/>
              <a:gd name="connsiteX4" fmla="*/ 1208314 w 2062843"/>
              <a:gd name="connsiteY4" fmla="*/ 736864 h 1134193"/>
              <a:gd name="connsiteX5" fmla="*/ 1714500 w 2062843"/>
              <a:gd name="connsiteY5" fmla="*/ 715093 h 1134193"/>
              <a:gd name="connsiteX6" fmla="*/ 2062843 w 2062843"/>
              <a:gd name="connsiteY6" fmla="*/ 1134193 h 1134193"/>
              <a:gd name="connsiteX7" fmla="*/ 2062843 w 2062843"/>
              <a:gd name="connsiteY7" fmla="*/ 1134193 h 113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2843" h="1134193">
                <a:moveTo>
                  <a:pt x="0" y="110936"/>
                </a:moveTo>
                <a:cubicBezTo>
                  <a:pt x="132443" y="40632"/>
                  <a:pt x="264886" y="-29672"/>
                  <a:pt x="359229" y="12964"/>
                </a:cubicBezTo>
                <a:cubicBezTo>
                  <a:pt x="453572" y="55600"/>
                  <a:pt x="459014" y="319579"/>
                  <a:pt x="566057" y="366750"/>
                </a:cubicBezTo>
                <a:cubicBezTo>
                  <a:pt x="673100" y="413921"/>
                  <a:pt x="894443" y="234307"/>
                  <a:pt x="1001486" y="295993"/>
                </a:cubicBezTo>
                <a:cubicBezTo>
                  <a:pt x="1108529" y="357679"/>
                  <a:pt x="1089478" y="667014"/>
                  <a:pt x="1208314" y="736864"/>
                </a:cubicBezTo>
                <a:cubicBezTo>
                  <a:pt x="1327150" y="806714"/>
                  <a:pt x="1572079" y="648872"/>
                  <a:pt x="1714500" y="715093"/>
                </a:cubicBezTo>
                <a:cubicBezTo>
                  <a:pt x="1856921" y="781314"/>
                  <a:pt x="2062843" y="1134193"/>
                  <a:pt x="2062843" y="1134193"/>
                </a:cubicBezTo>
                <a:lnTo>
                  <a:pt x="2062843" y="1134193"/>
                </a:lnTo>
              </a:path>
            </a:pathLst>
          </a:cu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BE0D88B-464C-BD96-C18B-E250209F779E}"/>
              </a:ext>
            </a:extLst>
          </p:cNvPr>
          <p:cNvSpPr/>
          <p:nvPr/>
        </p:nvSpPr>
        <p:spPr>
          <a:xfrm rot="17398641">
            <a:off x="6687402" y="2207704"/>
            <a:ext cx="2062843" cy="1134193"/>
          </a:xfrm>
          <a:custGeom>
            <a:avLst/>
            <a:gdLst>
              <a:gd name="connsiteX0" fmla="*/ 0 w 2062843"/>
              <a:gd name="connsiteY0" fmla="*/ 110936 h 1134193"/>
              <a:gd name="connsiteX1" fmla="*/ 359229 w 2062843"/>
              <a:gd name="connsiteY1" fmla="*/ 12964 h 1134193"/>
              <a:gd name="connsiteX2" fmla="*/ 566057 w 2062843"/>
              <a:gd name="connsiteY2" fmla="*/ 366750 h 1134193"/>
              <a:gd name="connsiteX3" fmla="*/ 1001486 w 2062843"/>
              <a:gd name="connsiteY3" fmla="*/ 295993 h 1134193"/>
              <a:gd name="connsiteX4" fmla="*/ 1208314 w 2062843"/>
              <a:gd name="connsiteY4" fmla="*/ 736864 h 1134193"/>
              <a:gd name="connsiteX5" fmla="*/ 1714500 w 2062843"/>
              <a:gd name="connsiteY5" fmla="*/ 715093 h 1134193"/>
              <a:gd name="connsiteX6" fmla="*/ 2062843 w 2062843"/>
              <a:gd name="connsiteY6" fmla="*/ 1134193 h 1134193"/>
              <a:gd name="connsiteX7" fmla="*/ 2062843 w 2062843"/>
              <a:gd name="connsiteY7" fmla="*/ 1134193 h 113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2843" h="1134193">
                <a:moveTo>
                  <a:pt x="0" y="110936"/>
                </a:moveTo>
                <a:cubicBezTo>
                  <a:pt x="132443" y="40632"/>
                  <a:pt x="264886" y="-29672"/>
                  <a:pt x="359229" y="12964"/>
                </a:cubicBezTo>
                <a:cubicBezTo>
                  <a:pt x="453572" y="55600"/>
                  <a:pt x="459014" y="319579"/>
                  <a:pt x="566057" y="366750"/>
                </a:cubicBezTo>
                <a:cubicBezTo>
                  <a:pt x="673100" y="413921"/>
                  <a:pt x="894443" y="234307"/>
                  <a:pt x="1001486" y="295993"/>
                </a:cubicBezTo>
                <a:cubicBezTo>
                  <a:pt x="1108529" y="357679"/>
                  <a:pt x="1089478" y="667014"/>
                  <a:pt x="1208314" y="736864"/>
                </a:cubicBezTo>
                <a:cubicBezTo>
                  <a:pt x="1327150" y="806714"/>
                  <a:pt x="1572079" y="648872"/>
                  <a:pt x="1714500" y="715093"/>
                </a:cubicBezTo>
                <a:cubicBezTo>
                  <a:pt x="1856921" y="781314"/>
                  <a:pt x="2062843" y="1134193"/>
                  <a:pt x="2062843" y="1134193"/>
                </a:cubicBezTo>
                <a:lnTo>
                  <a:pt x="2062843" y="1134193"/>
                </a:lnTo>
              </a:path>
            </a:pathLst>
          </a:cu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86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2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9144003" cy="6858002"/>
          </a:xfrm>
          <a:prstGeom prst="rect">
            <a:avLst/>
          </a:prstGeom>
          <a:noFill/>
          <a:ln>
            <a:noFill/>
          </a:ln>
        </p:spPr>
      </p:pic>
      <p:sp>
        <p:nvSpPr>
          <p:cNvPr id="252" name="Google Shape;252;p27"/>
          <p:cNvSpPr txBox="1"/>
          <p:nvPr/>
        </p:nvSpPr>
        <p:spPr>
          <a:xfrm>
            <a:off x="4513075" y="1953986"/>
            <a:ext cx="4230000" cy="2726871"/>
          </a:xfrm>
          <a:prstGeom prst="rect">
            <a:avLst/>
          </a:prstGeom>
          <a:noFill/>
          <a:ln>
            <a:noFill/>
          </a:ln>
        </p:spPr>
        <p:txBody>
          <a:bodyPr spcFirstLastPara="1" wrap="square" lIns="0" tIns="25925" rIns="0" bIns="0" anchor="t" anchorCtr="0">
            <a:noAutofit/>
          </a:bodyPr>
          <a:lstStyle/>
          <a:p>
            <a:pPr marL="114300" marR="0" lvl="0" algn="l" rtl="0">
              <a:lnSpc>
                <a:spcPct val="100000"/>
              </a:lnSpc>
              <a:spcBef>
                <a:spcPts val="1000"/>
              </a:spcBef>
              <a:spcAft>
                <a:spcPts val="0"/>
              </a:spcAft>
              <a:buClr>
                <a:srgbClr val="FFFFFF"/>
              </a:buClr>
              <a:buSzPts val="1800"/>
            </a:pPr>
            <a:r>
              <a:rPr lang="en" sz="1800" dirty="0">
                <a:solidFill>
                  <a:srgbClr val="FFFFFF"/>
                </a:solidFill>
              </a:rPr>
              <a:t>In your worksheet - read the text from the video where the scientists explain what caused the urchin problem. </a:t>
            </a:r>
            <a:endParaRPr sz="1800" dirty="0">
              <a:solidFill>
                <a:srgbClr val="FFFFFF"/>
              </a:solidFill>
            </a:endParaRPr>
          </a:p>
          <a:p>
            <a:pPr marL="114300" marR="0" lvl="0" algn="l" rtl="0">
              <a:lnSpc>
                <a:spcPct val="100000"/>
              </a:lnSpc>
              <a:spcBef>
                <a:spcPts val="1000"/>
              </a:spcBef>
              <a:spcAft>
                <a:spcPts val="0"/>
              </a:spcAft>
              <a:buClr>
                <a:srgbClr val="FFFFFF"/>
              </a:buClr>
              <a:buSzPts val="1800"/>
            </a:pPr>
            <a:r>
              <a:rPr lang="en" sz="1800" dirty="0">
                <a:solidFill>
                  <a:srgbClr val="FFFFFF"/>
                </a:solidFill>
              </a:rPr>
              <a:t>As the video plays </a:t>
            </a:r>
          </a:p>
          <a:p>
            <a:pPr marL="457200" marR="0" lvl="0" indent="-342900" algn="l" rtl="0">
              <a:lnSpc>
                <a:spcPct val="100000"/>
              </a:lnSpc>
              <a:spcBef>
                <a:spcPts val="1000"/>
              </a:spcBef>
              <a:spcAft>
                <a:spcPts val="0"/>
              </a:spcAft>
              <a:buClr>
                <a:srgbClr val="FFFFFF"/>
              </a:buClr>
              <a:buSzPts val="1800"/>
              <a:buChar char="●"/>
            </a:pPr>
            <a:r>
              <a:rPr lang="en" sz="1800" u="sng" dirty="0">
                <a:solidFill>
                  <a:srgbClr val="FFFFFF"/>
                </a:solidFill>
              </a:rPr>
              <a:t>underline biotic</a:t>
            </a:r>
            <a:r>
              <a:rPr lang="en" sz="1800" dirty="0">
                <a:solidFill>
                  <a:srgbClr val="FFFFFF"/>
                </a:solidFill>
              </a:rPr>
              <a:t>   (living) factors </a:t>
            </a:r>
          </a:p>
          <a:p>
            <a:pPr marL="114300" marR="0" lvl="0" algn="l" rtl="0">
              <a:lnSpc>
                <a:spcPct val="100000"/>
              </a:lnSpc>
              <a:spcBef>
                <a:spcPts val="1000"/>
              </a:spcBef>
              <a:spcAft>
                <a:spcPts val="0"/>
              </a:spcAft>
              <a:buClr>
                <a:srgbClr val="FFFFFF"/>
              </a:buClr>
              <a:buSzPts val="1800"/>
            </a:pPr>
            <a:r>
              <a:rPr lang="en" sz="1800" dirty="0">
                <a:solidFill>
                  <a:srgbClr val="FFFFFF"/>
                </a:solidFill>
              </a:rPr>
              <a:t>and </a:t>
            </a:r>
          </a:p>
          <a:p>
            <a:pPr marL="457200" marR="0" lvl="0" indent="-342900" algn="l" rtl="0">
              <a:lnSpc>
                <a:spcPct val="100000"/>
              </a:lnSpc>
              <a:spcBef>
                <a:spcPts val="1000"/>
              </a:spcBef>
              <a:spcAft>
                <a:spcPts val="0"/>
              </a:spcAft>
              <a:buClr>
                <a:srgbClr val="FFFFFF"/>
              </a:buClr>
              <a:buSzPts val="1800"/>
              <a:buChar char="●"/>
            </a:pPr>
            <a:r>
              <a:rPr lang="en-US" sz="1800" b="1" dirty="0">
                <a:solidFill>
                  <a:srgbClr val="FFFFFF"/>
                </a:solidFill>
              </a:rPr>
              <a:t>circle abiotic     </a:t>
            </a:r>
            <a:r>
              <a:rPr lang="en-US" sz="1800" dirty="0">
                <a:solidFill>
                  <a:srgbClr val="FFFFFF"/>
                </a:solidFill>
              </a:rPr>
              <a:t>(non-living factors).</a:t>
            </a:r>
          </a:p>
          <a:p>
            <a:pPr marL="914400" marR="0" lvl="0" indent="0" algn="l" rtl="0">
              <a:lnSpc>
                <a:spcPct val="100000"/>
              </a:lnSpc>
              <a:spcBef>
                <a:spcPts val="1000"/>
              </a:spcBef>
              <a:spcAft>
                <a:spcPts val="1000"/>
              </a:spcAft>
              <a:buNone/>
            </a:pPr>
            <a:endParaRPr sz="1800" dirty="0">
              <a:solidFill>
                <a:srgbClr val="FFFFFF"/>
              </a:solidFill>
            </a:endParaRPr>
          </a:p>
        </p:txBody>
      </p:sp>
      <p:sp>
        <p:nvSpPr>
          <p:cNvPr id="253" name="Google Shape;253;p27"/>
          <p:cNvSpPr txBox="1"/>
          <p:nvPr/>
        </p:nvSpPr>
        <p:spPr>
          <a:xfrm>
            <a:off x="2206256" y="-152400"/>
            <a:ext cx="6669194" cy="1189074"/>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endParaRPr sz="2700" b="1" dirty="0">
              <a:solidFill>
                <a:srgbClr val="15064D"/>
              </a:solidFill>
            </a:endParaRPr>
          </a:p>
          <a:p>
            <a:pPr marL="0" marR="0" lvl="0" indent="0" algn="r" rtl="0">
              <a:lnSpc>
                <a:spcPct val="100000"/>
              </a:lnSpc>
              <a:spcBef>
                <a:spcPts val="0"/>
              </a:spcBef>
              <a:spcAft>
                <a:spcPts val="0"/>
              </a:spcAft>
              <a:buNone/>
            </a:pPr>
            <a:r>
              <a:rPr lang="en" sz="2700" b="1" dirty="0">
                <a:solidFill>
                  <a:srgbClr val="15064D"/>
                </a:solidFill>
              </a:rPr>
              <a:t>What’s causing the problem? </a:t>
            </a:r>
            <a:endParaRPr sz="2700" b="1" dirty="0">
              <a:solidFill>
                <a:srgbClr val="15064D"/>
              </a:solidFill>
            </a:endParaRPr>
          </a:p>
        </p:txBody>
      </p:sp>
      <p:sp>
        <p:nvSpPr>
          <p:cNvPr id="2" name="Rectangle: Rounded Corners 1">
            <a:extLst>
              <a:ext uri="{FF2B5EF4-FFF2-40B4-BE49-F238E27FC236}">
                <a16:creationId xmlns:a16="http://schemas.microsoft.com/office/drawing/2014/main" id="{49126B06-80AC-E915-C214-D2450A157004}"/>
              </a:ext>
            </a:extLst>
          </p:cNvPr>
          <p:cNvSpPr/>
          <p:nvPr/>
        </p:nvSpPr>
        <p:spPr>
          <a:xfrm>
            <a:off x="4844142" y="3987728"/>
            <a:ext cx="1621972" cy="500743"/>
          </a:xfrm>
          <a:prstGeom prst="roundRect">
            <a:avLst>
              <a:gd name="adj" fmla="val 500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992053A-3D6D-D4DC-443B-E696E8E2011A}"/>
              </a:ext>
            </a:extLst>
          </p:cNvPr>
          <p:cNvSpPr txBox="1"/>
          <p:nvPr/>
        </p:nvSpPr>
        <p:spPr>
          <a:xfrm>
            <a:off x="3200401" y="5109355"/>
            <a:ext cx="5448300" cy="400110"/>
          </a:xfrm>
          <a:prstGeom prst="rect">
            <a:avLst/>
          </a:prstGeom>
          <a:noFill/>
        </p:spPr>
        <p:txBody>
          <a:bodyPr wrap="square">
            <a:spAutoFit/>
          </a:bodyPr>
          <a:lstStyle/>
          <a:p>
            <a:pPr marL="114300" marR="0" lvl="0" algn="l" rtl="0">
              <a:lnSpc>
                <a:spcPct val="100000"/>
              </a:lnSpc>
              <a:spcBef>
                <a:spcPts val="1000"/>
              </a:spcBef>
              <a:spcAft>
                <a:spcPts val="0"/>
              </a:spcAft>
              <a:buClr>
                <a:srgbClr val="FFFFFF"/>
              </a:buClr>
              <a:buSzPts val="1800"/>
            </a:pPr>
            <a:r>
              <a:rPr lang="en" sz="2000" i="1" dirty="0">
                <a:solidFill>
                  <a:srgbClr val="FFFFFF"/>
                </a:solidFill>
              </a:rPr>
              <a:t>Were more biotic or abiotic factors to blame?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oogle Shape;242;p26">
            <a:extLst>
              <a:ext uri="{FF2B5EF4-FFF2-40B4-BE49-F238E27FC236}">
                <a16:creationId xmlns:a16="http://schemas.microsoft.com/office/drawing/2014/main" id="{6C54D2B0-3D98-F51F-B5EC-0749AB829010}"/>
              </a:ext>
            </a:extLst>
          </p:cNvPr>
          <p:cNvPicPr preferRelativeResize="0"/>
          <p:nvPr/>
        </p:nvPicPr>
        <p:blipFill>
          <a:blip r:embed="rId2" cstate="email">
            <a:alphaModFix/>
            <a:extLst>
              <a:ext uri="{28A0092B-C50C-407E-A947-70E740481C1C}">
                <a14:useLocalDpi xmlns:a14="http://schemas.microsoft.com/office/drawing/2010/main"/>
              </a:ext>
            </a:extLst>
          </a:blip>
          <a:srcRect b="85070"/>
          <a:stretch>
            <a:fillRect/>
          </a:stretch>
        </p:blipFill>
        <p:spPr>
          <a:xfrm>
            <a:off x="0" y="-15789"/>
            <a:ext cx="9144003" cy="1023884"/>
          </a:xfrm>
          <a:prstGeom prst="rect">
            <a:avLst/>
          </a:prstGeom>
          <a:noFill/>
          <a:ln>
            <a:noFill/>
          </a:ln>
        </p:spPr>
      </p:pic>
      <p:sp>
        <p:nvSpPr>
          <p:cNvPr id="20" name="Isosceles Triangle 19">
            <a:extLst>
              <a:ext uri="{FF2B5EF4-FFF2-40B4-BE49-F238E27FC236}">
                <a16:creationId xmlns:a16="http://schemas.microsoft.com/office/drawing/2014/main" id="{38A86431-6510-ED24-634C-266E62CD2CD6}"/>
              </a:ext>
            </a:extLst>
          </p:cNvPr>
          <p:cNvSpPr/>
          <p:nvPr/>
        </p:nvSpPr>
        <p:spPr>
          <a:xfrm>
            <a:off x="0" y="38100"/>
            <a:ext cx="9144000" cy="6744924"/>
          </a:xfrm>
          <a:prstGeom prst="triangle">
            <a:avLst>
              <a:gd name="adj" fmla="val 4994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275;p29">
            <a:extLst>
              <a:ext uri="{FF2B5EF4-FFF2-40B4-BE49-F238E27FC236}">
                <a16:creationId xmlns:a16="http://schemas.microsoft.com/office/drawing/2014/main" id="{C96DEF8B-FD53-D85F-AC9D-14832C213619}"/>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750436" y="4777375"/>
            <a:ext cx="2103701" cy="2103701"/>
          </a:xfrm>
          <a:prstGeom prst="rect">
            <a:avLst/>
          </a:prstGeom>
          <a:noFill/>
          <a:ln>
            <a:noFill/>
          </a:ln>
        </p:spPr>
      </p:pic>
      <p:pic>
        <p:nvPicPr>
          <p:cNvPr id="3" name="Google Shape;278;p29">
            <a:extLst>
              <a:ext uri="{FF2B5EF4-FFF2-40B4-BE49-F238E27FC236}">
                <a16:creationId xmlns:a16="http://schemas.microsoft.com/office/drawing/2014/main" id="{173D6198-ECF3-C5C4-2D1B-B348A662953D}"/>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472473" y="4450724"/>
            <a:ext cx="1198679" cy="577095"/>
          </a:xfrm>
          <a:prstGeom prst="rect">
            <a:avLst/>
          </a:prstGeom>
          <a:noFill/>
          <a:ln>
            <a:noFill/>
          </a:ln>
        </p:spPr>
      </p:pic>
      <p:pic>
        <p:nvPicPr>
          <p:cNvPr id="4" name="Google Shape;280;p29">
            <a:extLst>
              <a:ext uri="{FF2B5EF4-FFF2-40B4-BE49-F238E27FC236}">
                <a16:creationId xmlns:a16="http://schemas.microsoft.com/office/drawing/2014/main" id="{C55AC636-F459-FD58-D57D-E5F4D365F3CA}"/>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1517593">
            <a:off x="4198940" y="2015530"/>
            <a:ext cx="2442280" cy="933622"/>
          </a:xfrm>
          <a:prstGeom prst="rect">
            <a:avLst/>
          </a:prstGeom>
          <a:noFill/>
          <a:ln>
            <a:noFill/>
          </a:ln>
        </p:spPr>
      </p:pic>
      <p:pic>
        <p:nvPicPr>
          <p:cNvPr id="5" name="Google Shape;275;p29">
            <a:extLst>
              <a:ext uri="{FF2B5EF4-FFF2-40B4-BE49-F238E27FC236}">
                <a16:creationId xmlns:a16="http://schemas.microsoft.com/office/drawing/2014/main" id="{A585FF7C-50AC-3E54-0BAF-CAF0C24DCDF2}"/>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310935" y="4777374"/>
            <a:ext cx="2103701" cy="2103701"/>
          </a:xfrm>
          <a:prstGeom prst="rect">
            <a:avLst/>
          </a:prstGeom>
          <a:noFill/>
          <a:ln>
            <a:noFill/>
          </a:ln>
        </p:spPr>
      </p:pic>
      <p:pic>
        <p:nvPicPr>
          <p:cNvPr id="6" name="Google Shape;275;p29">
            <a:extLst>
              <a:ext uri="{FF2B5EF4-FFF2-40B4-BE49-F238E27FC236}">
                <a16:creationId xmlns:a16="http://schemas.microsoft.com/office/drawing/2014/main" id="{7086B458-7EBD-E32F-F004-70F511F7A945}"/>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686440" y="4777373"/>
            <a:ext cx="2103701" cy="2103701"/>
          </a:xfrm>
          <a:prstGeom prst="rect">
            <a:avLst/>
          </a:prstGeom>
          <a:noFill/>
          <a:ln>
            <a:noFill/>
          </a:ln>
        </p:spPr>
      </p:pic>
      <p:pic>
        <p:nvPicPr>
          <p:cNvPr id="7" name="Google Shape;275;p29">
            <a:extLst>
              <a:ext uri="{FF2B5EF4-FFF2-40B4-BE49-F238E27FC236}">
                <a16:creationId xmlns:a16="http://schemas.microsoft.com/office/drawing/2014/main" id="{025C71CC-B2B4-6189-F433-53627DEE378A}"/>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531569" y="4754299"/>
            <a:ext cx="2103701" cy="2103701"/>
          </a:xfrm>
          <a:prstGeom prst="rect">
            <a:avLst/>
          </a:prstGeom>
          <a:noFill/>
          <a:ln>
            <a:noFill/>
          </a:ln>
        </p:spPr>
      </p:pic>
      <p:pic>
        <p:nvPicPr>
          <p:cNvPr id="8" name="Google Shape;275;p29">
            <a:extLst>
              <a:ext uri="{FF2B5EF4-FFF2-40B4-BE49-F238E27FC236}">
                <a16:creationId xmlns:a16="http://schemas.microsoft.com/office/drawing/2014/main" id="{7DE532A3-3263-9129-2B4C-44736038AC07}"/>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flipH="1">
            <a:off x="281649" y="4754298"/>
            <a:ext cx="2103701" cy="2103701"/>
          </a:xfrm>
          <a:prstGeom prst="rect">
            <a:avLst/>
          </a:prstGeom>
          <a:noFill/>
          <a:ln>
            <a:noFill/>
          </a:ln>
        </p:spPr>
      </p:pic>
      <p:pic>
        <p:nvPicPr>
          <p:cNvPr id="9" name="Google Shape;278;p29">
            <a:extLst>
              <a:ext uri="{FF2B5EF4-FFF2-40B4-BE49-F238E27FC236}">
                <a16:creationId xmlns:a16="http://schemas.microsoft.com/office/drawing/2014/main" id="{B1311870-3491-E5CF-65FA-73DB8EDC4ED4}"/>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999833" y="4483383"/>
            <a:ext cx="1198679" cy="577095"/>
          </a:xfrm>
          <a:prstGeom prst="rect">
            <a:avLst/>
          </a:prstGeom>
          <a:noFill/>
          <a:ln>
            <a:noFill/>
          </a:ln>
        </p:spPr>
      </p:pic>
      <p:pic>
        <p:nvPicPr>
          <p:cNvPr id="10" name="Google Shape;278;p29">
            <a:extLst>
              <a:ext uri="{FF2B5EF4-FFF2-40B4-BE49-F238E27FC236}">
                <a16:creationId xmlns:a16="http://schemas.microsoft.com/office/drawing/2014/main" id="{F77C233B-78EB-3C73-EAB7-AD54323A467B}"/>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flipH="1">
            <a:off x="3967482" y="3621959"/>
            <a:ext cx="1198679" cy="577095"/>
          </a:xfrm>
          <a:prstGeom prst="rect">
            <a:avLst/>
          </a:prstGeom>
          <a:noFill/>
          <a:ln>
            <a:noFill/>
          </a:ln>
        </p:spPr>
      </p:pic>
      <p:pic>
        <p:nvPicPr>
          <p:cNvPr id="11" name="Google Shape;278;p29">
            <a:extLst>
              <a:ext uri="{FF2B5EF4-FFF2-40B4-BE49-F238E27FC236}">
                <a16:creationId xmlns:a16="http://schemas.microsoft.com/office/drawing/2014/main" id="{B2527965-32CE-2D3D-5688-566C714B0395}"/>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749288" y="4483382"/>
            <a:ext cx="1198679" cy="577095"/>
          </a:xfrm>
          <a:prstGeom prst="rect">
            <a:avLst/>
          </a:prstGeom>
          <a:noFill/>
          <a:ln>
            <a:noFill/>
          </a:ln>
        </p:spPr>
      </p:pic>
      <p:pic>
        <p:nvPicPr>
          <p:cNvPr id="12" name="Google Shape;278;p29">
            <a:extLst>
              <a:ext uri="{FF2B5EF4-FFF2-40B4-BE49-F238E27FC236}">
                <a16:creationId xmlns:a16="http://schemas.microsoft.com/office/drawing/2014/main" id="{4BACF111-B0B9-E75D-C085-C273061375D4}"/>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flipH="1">
            <a:off x="5820022" y="3710462"/>
            <a:ext cx="1198679" cy="577095"/>
          </a:xfrm>
          <a:prstGeom prst="rect">
            <a:avLst/>
          </a:prstGeom>
          <a:noFill/>
          <a:ln>
            <a:noFill/>
          </a:ln>
        </p:spPr>
      </p:pic>
      <p:pic>
        <p:nvPicPr>
          <p:cNvPr id="13" name="Google Shape;278;p29">
            <a:extLst>
              <a:ext uri="{FF2B5EF4-FFF2-40B4-BE49-F238E27FC236}">
                <a16:creationId xmlns:a16="http://schemas.microsoft.com/office/drawing/2014/main" id="{C24E9AB7-3310-C317-060A-C1336AB1F768}"/>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flipH="1">
            <a:off x="6531569" y="4483381"/>
            <a:ext cx="1198679" cy="577095"/>
          </a:xfrm>
          <a:prstGeom prst="rect">
            <a:avLst/>
          </a:prstGeom>
          <a:noFill/>
          <a:ln>
            <a:noFill/>
          </a:ln>
        </p:spPr>
      </p:pic>
      <p:pic>
        <p:nvPicPr>
          <p:cNvPr id="14" name="Google Shape;278;p29">
            <a:extLst>
              <a:ext uri="{FF2B5EF4-FFF2-40B4-BE49-F238E27FC236}">
                <a16:creationId xmlns:a16="http://schemas.microsoft.com/office/drawing/2014/main" id="{37EDFAC2-91A0-F817-1158-7C478A7EB5FB}"/>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014213" y="3713042"/>
            <a:ext cx="1198679" cy="577095"/>
          </a:xfrm>
          <a:prstGeom prst="rect">
            <a:avLst/>
          </a:prstGeom>
          <a:noFill/>
          <a:ln>
            <a:noFill/>
          </a:ln>
        </p:spPr>
      </p:pic>
      <p:pic>
        <p:nvPicPr>
          <p:cNvPr id="15" name="Google Shape;280;p29">
            <a:extLst>
              <a:ext uri="{FF2B5EF4-FFF2-40B4-BE49-F238E27FC236}">
                <a16:creationId xmlns:a16="http://schemas.microsoft.com/office/drawing/2014/main" id="{580D5974-2831-62A8-937C-9AA0428C1947}"/>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20653346" flipH="1">
            <a:off x="2406327" y="2366036"/>
            <a:ext cx="2442280" cy="933622"/>
          </a:xfrm>
          <a:prstGeom prst="rect">
            <a:avLst/>
          </a:prstGeom>
          <a:noFill/>
          <a:ln>
            <a:noFill/>
          </a:ln>
        </p:spPr>
      </p:pic>
      <p:sp>
        <p:nvSpPr>
          <p:cNvPr id="16" name="TextBox 15">
            <a:extLst>
              <a:ext uri="{FF2B5EF4-FFF2-40B4-BE49-F238E27FC236}">
                <a16:creationId xmlns:a16="http://schemas.microsoft.com/office/drawing/2014/main" id="{67E6D7EF-00CD-D2B1-444D-D8FD87337569}"/>
              </a:ext>
            </a:extLst>
          </p:cNvPr>
          <p:cNvSpPr txBox="1"/>
          <p:nvPr/>
        </p:nvSpPr>
        <p:spPr>
          <a:xfrm>
            <a:off x="3150326" y="5829223"/>
            <a:ext cx="2441136" cy="369332"/>
          </a:xfrm>
          <a:prstGeom prst="rect">
            <a:avLst/>
          </a:prstGeom>
          <a:solidFill>
            <a:schemeClr val="accent6"/>
          </a:solidFill>
        </p:spPr>
        <p:txBody>
          <a:bodyPr wrap="square" rtlCol="0">
            <a:spAutoFit/>
          </a:bodyPr>
          <a:lstStyle/>
          <a:p>
            <a:pPr algn="ctr"/>
            <a:r>
              <a:rPr lang="en-US" sz="1800" dirty="0"/>
              <a:t>Primary Producers</a:t>
            </a:r>
          </a:p>
        </p:txBody>
      </p:sp>
      <p:sp>
        <p:nvSpPr>
          <p:cNvPr id="17" name="TextBox 16">
            <a:extLst>
              <a:ext uri="{FF2B5EF4-FFF2-40B4-BE49-F238E27FC236}">
                <a16:creationId xmlns:a16="http://schemas.microsoft.com/office/drawing/2014/main" id="{3310EDF0-131F-D010-5051-261A5C89421F}"/>
              </a:ext>
            </a:extLst>
          </p:cNvPr>
          <p:cNvSpPr txBox="1"/>
          <p:nvPr/>
        </p:nvSpPr>
        <p:spPr>
          <a:xfrm>
            <a:off x="3335536" y="4163133"/>
            <a:ext cx="2441136" cy="369332"/>
          </a:xfrm>
          <a:prstGeom prst="rect">
            <a:avLst/>
          </a:prstGeom>
          <a:solidFill>
            <a:schemeClr val="bg1">
              <a:lumMod val="75000"/>
            </a:schemeClr>
          </a:solidFill>
        </p:spPr>
        <p:txBody>
          <a:bodyPr wrap="square" rtlCol="0">
            <a:spAutoFit/>
          </a:bodyPr>
          <a:lstStyle/>
          <a:p>
            <a:pPr algn="ctr"/>
            <a:r>
              <a:rPr lang="en-US" sz="1800" dirty="0"/>
              <a:t>Primary Consumers</a:t>
            </a:r>
          </a:p>
        </p:txBody>
      </p:sp>
      <p:sp>
        <p:nvSpPr>
          <p:cNvPr id="18" name="TextBox 17">
            <a:extLst>
              <a:ext uri="{FF2B5EF4-FFF2-40B4-BE49-F238E27FC236}">
                <a16:creationId xmlns:a16="http://schemas.microsoft.com/office/drawing/2014/main" id="{0251A5B9-4618-7270-9534-38DDB0EB0EE3}"/>
              </a:ext>
            </a:extLst>
          </p:cNvPr>
          <p:cNvSpPr txBox="1"/>
          <p:nvPr/>
        </p:nvSpPr>
        <p:spPr>
          <a:xfrm>
            <a:off x="3296240" y="2910845"/>
            <a:ext cx="2577301" cy="369332"/>
          </a:xfrm>
          <a:prstGeom prst="rect">
            <a:avLst/>
          </a:prstGeom>
          <a:solidFill>
            <a:schemeClr val="accent4">
              <a:lumMod val="50000"/>
            </a:schemeClr>
          </a:solidFill>
        </p:spPr>
        <p:txBody>
          <a:bodyPr wrap="square" rtlCol="0">
            <a:spAutoFit/>
          </a:bodyPr>
          <a:lstStyle/>
          <a:p>
            <a:pPr algn="ctr"/>
            <a:r>
              <a:rPr lang="en-US" sz="1800" dirty="0"/>
              <a:t>Secondary Consumers</a:t>
            </a:r>
          </a:p>
        </p:txBody>
      </p:sp>
      <p:sp>
        <p:nvSpPr>
          <p:cNvPr id="19" name="TextBox 18">
            <a:extLst>
              <a:ext uri="{FF2B5EF4-FFF2-40B4-BE49-F238E27FC236}">
                <a16:creationId xmlns:a16="http://schemas.microsoft.com/office/drawing/2014/main" id="{45ED85CA-C706-23AB-0653-E7AF4195E205}"/>
              </a:ext>
            </a:extLst>
          </p:cNvPr>
          <p:cNvSpPr txBox="1"/>
          <p:nvPr/>
        </p:nvSpPr>
        <p:spPr>
          <a:xfrm>
            <a:off x="3280154" y="1357810"/>
            <a:ext cx="2667813" cy="369332"/>
          </a:xfrm>
          <a:prstGeom prst="rect">
            <a:avLst/>
          </a:prstGeom>
          <a:solidFill>
            <a:schemeClr val="bg2">
              <a:lumMod val="60000"/>
              <a:lumOff val="40000"/>
            </a:schemeClr>
          </a:solidFill>
        </p:spPr>
        <p:txBody>
          <a:bodyPr wrap="square" rtlCol="0">
            <a:spAutoFit/>
          </a:bodyPr>
          <a:lstStyle/>
          <a:p>
            <a:pPr algn="ctr"/>
            <a:r>
              <a:rPr lang="en-US" sz="1800" dirty="0"/>
              <a:t>Tertiary Consumers</a:t>
            </a:r>
          </a:p>
        </p:txBody>
      </p:sp>
      <p:pic>
        <p:nvPicPr>
          <p:cNvPr id="3076" name="Picture 4" descr="Great White Shark Illustration Royalty Free Vector Image">
            <a:extLst>
              <a:ext uri="{FF2B5EF4-FFF2-40B4-BE49-F238E27FC236}">
                <a16:creationId xmlns:a16="http://schemas.microsoft.com/office/drawing/2014/main" id="{89BABF2B-F12A-CFFC-55C1-7DF22D7E4A6D}"/>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27075" b="36982"/>
          <a:stretch>
            <a:fillRect/>
          </a:stretch>
        </p:blipFill>
        <p:spPr bwMode="auto">
          <a:xfrm>
            <a:off x="2933700" y="226460"/>
            <a:ext cx="3104761" cy="133371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E6F4D25-6402-46A3-1089-18D66917D135}"/>
              </a:ext>
            </a:extLst>
          </p:cNvPr>
          <p:cNvSpPr txBox="1"/>
          <p:nvPr/>
        </p:nvSpPr>
        <p:spPr>
          <a:xfrm>
            <a:off x="141651" y="5257799"/>
            <a:ext cx="753732" cy="338554"/>
          </a:xfrm>
          <a:prstGeom prst="rect">
            <a:avLst/>
          </a:prstGeom>
          <a:noFill/>
        </p:spPr>
        <p:txBody>
          <a:bodyPr wrap="none" rtlCol="0">
            <a:spAutoFit/>
          </a:bodyPr>
          <a:lstStyle/>
          <a:p>
            <a:r>
              <a:rPr lang="en-US" sz="1600" dirty="0"/>
              <a:t>Plants</a:t>
            </a:r>
          </a:p>
        </p:txBody>
      </p:sp>
      <p:sp>
        <p:nvSpPr>
          <p:cNvPr id="22" name="TextBox 21">
            <a:extLst>
              <a:ext uri="{FF2B5EF4-FFF2-40B4-BE49-F238E27FC236}">
                <a16:creationId xmlns:a16="http://schemas.microsoft.com/office/drawing/2014/main" id="{5B08A2F3-E4B5-0CB0-77C8-52FC8A08C0A4}"/>
              </a:ext>
            </a:extLst>
          </p:cNvPr>
          <p:cNvSpPr txBox="1"/>
          <p:nvPr/>
        </p:nvSpPr>
        <p:spPr>
          <a:xfrm>
            <a:off x="139188" y="4030952"/>
            <a:ext cx="1175322" cy="338554"/>
          </a:xfrm>
          <a:prstGeom prst="rect">
            <a:avLst/>
          </a:prstGeom>
          <a:noFill/>
        </p:spPr>
        <p:txBody>
          <a:bodyPr wrap="none" rtlCol="0">
            <a:spAutoFit/>
          </a:bodyPr>
          <a:lstStyle/>
          <a:p>
            <a:r>
              <a:rPr lang="en-US" sz="1600" dirty="0"/>
              <a:t>Herbivores</a:t>
            </a:r>
          </a:p>
        </p:txBody>
      </p:sp>
      <p:sp>
        <p:nvSpPr>
          <p:cNvPr id="23" name="TextBox 22">
            <a:extLst>
              <a:ext uri="{FF2B5EF4-FFF2-40B4-BE49-F238E27FC236}">
                <a16:creationId xmlns:a16="http://schemas.microsoft.com/office/drawing/2014/main" id="{8BDE2277-6170-744E-6F1B-13F2119663AF}"/>
              </a:ext>
            </a:extLst>
          </p:cNvPr>
          <p:cNvSpPr txBox="1"/>
          <p:nvPr/>
        </p:nvSpPr>
        <p:spPr>
          <a:xfrm>
            <a:off x="141651" y="2813504"/>
            <a:ext cx="1175322" cy="338554"/>
          </a:xfrm>
          <a:prstGeom prst="rect">
            <a:avLst/>
          </a:prstGeom>
          <a:noFill/>
        </p:spPr>
        <p:txBody>
          <a:bodyPr wrap="none" rtlCol="0">
            <a:spAutoFit/>
          </a:bodyPr>
          <a:lstStyle/>
          <a:p>
            <a:r>
              <a:rPr lang="en-US" sz="1600" dirty="0"/>
              <a:t>Carnivores</a:t>
            </a:r>
          </a:p>
        </p:txBody>
      </p:sp>
      <p:sp>
        <p:nvSpPr>
          <p:cNvPr id="24" name="TextBox 23">
            <a:extLst>
              <a:ext uri="{FF2B5EF4-FFF2-40B4-BE49-F238E27FC236}">
                <a16:creationId xmlns:a16="http://schemas.microsoft.com/office/drawing/2014/main" id="{6029238A-1EA3-90F4-23B7-5B8020D52D17}"/>
              </a:ext>
            </a:extLst>
          </p:cNvPr>
          <p:cNvSpPr txBox="1"/>
          <p:nvPr/>
        </p:nvSpPr>
        <p:spPr>
          <a:xfrm>
            <a:off x="147610" y="1292424"/>
            <a:ext cx="1074333" cy="338554"/>
          </a:xfrm>
          <a:prstGeom prst="rect">
            <a:avLst/>
          </a:prstGeom>
          <a:noFill/>
        </p:spPr>
        <p:txBody>
          <a:bodyPr wrap="none" rtlCol="0">
            <a:spAutoFit/>
          </a:bodyPr>
          <a:lstStyle/>
          <a:p>
            <a:r>
              <a:rPr lang="en-US" sz="1600" dirty="0"/>
              <a:t>Predators</a:t>
            </a:r>
          </a:p>
        </p:txBody>
      </p:sp>
      <p:sp>
        <p:nvSpPr>
          <p:cNvPr id="26" name="Google Shape;244;p26">
            <a:extLst>
              <a:ext uri="{FF2B5EF4-FFF2-40B4-BE49-F238E27FC236}">
                <a16:creationId xmlns:a16="http://schemas.microsoft.com/office/drawing/2014/main" id="{9054EB99-94D2-EE66-6412-2D1663F71507}"/>
              </a:ext>
            </a:extLst>
          </p:cNvPr>
          <p:cNvSpPr txBox="1"/>
          <p:nvPr/>
        </p:nvSpPr>
        <p:spPr>
          <a:xfrm>
            <a:off x="5460973" y="180616"/>
            <a:ext cx="3511188" cy="566363"/>
          </a:xfrm>
          <a:prstGeom prst="rect">
            <a:avLst/>
          </a:prstGeom>
          <a:noFill/>
          <a:ln>
            <a:noFill/>
          </a:ln>
        </p:spPr>
        <p:txBody>
          <a:bodyPr spcFirstLastPara="1" wrap="square" lIns="0" tIns="38875" rIns="0" bIns="0" anchor="t" anchorCtr="0">
            <a:noAutofit/>
          </a:bodyPr>
          <a:lstStyle/>
          <a:p>
            <a:pPr marL="0" marR="0" lvl="0" indent="0" algn="r" rtl="0">
              <a:lnSpc>
                <a:spcPct val="100000"/>
              </a:lnSpc>
              <a:spcBef>
                <a:spcPts val="0"/>
              </a:spcBef>
              <a:spcAft>
                <a:spcPts val="0"/>
              </a:spcAft>
              <a:buNone/>
            </a:pPr>
            <a:r>
              <a:rPr lang="en" sz="2700" b="1" dirty="0">
                <a:solidFill>
                  <a:srgbClr val="FFFFFF"/>
                </a:solidFill>
              </a:rPr>
              <a:t>Population pyramid</a:t>
            </a:r>
            <a:endParaRPr sz="1700" dirty="0"/>
          </a:p>
        </p:txBody>
      </p:sp>
    </p:spTree>
    <p:extLst>
      <p:ext uri="{BB962C8B-B14F-4D97-AF65-F5344CB8AC3E}">
        <p14:creationId xmlns:p14="http://schemas.microsoft.com/office/powerpoint/2010/main" val="273389944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97aeec6-0273-40f2-ab3e-beee73212332" ContentTypeId="0x0101009298E819CE1EBB4F8D2096B3E0F0C291" PreviousValue="false"/>
</file>

<file path=customXml/item2.xml><?xml version="1.0" encoding="utf-8"?>
<p:properties xmlns:p="http://schemas.microsoft.com/office/2006/metadata/properties" xmlns:xsi="http://www.w3.org/2001/XMLSchema-instance" xmlns:pc="http://schemas.microsoft.com/office/infopath/2007/PartnerControls">
  <documentManagement>
    <TaxCatchAll xmlns="9fd47c19-1c4a-4d7d-b342-c10cef269344">
      <Value>2</Value>
      <Value>15</Value>
      <Value>1</Value>
    </TaxCatchAll>
    <ProjName xmlns="9fd47c19-1c4a-4d7d-b342-c10cef269344">Schools Kit</ProjName>
    <b9b43b809ea4445880dbf70bb9849525 xmlns="9fd47c19-1c4a-4d7d-b342-c10cef269344">
      <Terms xmlns="http://schemas.microsoft.com/office/infopath/2007/PartnerControls"/>
    </b9b43b809ea4445880dbf70bb9849525>
    <pd01c257034b4e86b1f58279a3bd54c6 xmlns="9fd47c19-1c4a-4d7d-b342-c10cef269344">
      <Terms xmlns="http://schemas.microsoft.com/office/infopath/2007/PartnerControls">
        <TermInfo xmlns="http://schemas.microsoft.com/office/infopath/2007/PartnerControls">
          <TermName xmlns="http://schemas.microsoft.com/office/infopath/2007/PartnerControls">Unclassified</TermName>
          <TermId xmlns="http://schemas.microsoft.com/office/infopath/2007/PartnerControls">7fa379f4-4aba-4692-ab80-7d39d3a23cf4</TermId>
        </TermInfo>
      </Terms>
    </pd01c257034b4e86b1f58279a3bd54c6>
    <g91c59fb10974fa1a03160ad8386f0f4 xmlns="9fd47c19-1c4a-4d7d-b342-c10cef269344">
      <Terms xmlns="http://schemas.microsoft.com/office/infopath/2007/PartnerControls"/>
    </g91c59fb10974fa1a03160ad8386f0f4>
    <Project_Phase xmlns="9fd47c19-1c4a-4d7d-b342-c10cef269344" xsi:nil="true"/>
    <Financial_x0020_Year xmlns="a5f32de4-e402-4188-b034-e71ca7d22e54" xsi:nil="true"/>
    <fb3179c379644f499d7166d0c985669b xmlns="9fd47c19-1c4a-4d7d-b342-c10cef269344">
      <Terms xmlns="http://schemas.microsoft.com/office/infopath/2007/PartnerControls">
        <TermInfo xmlns="http://schemas.microsoft.com/office/infopath/2007/PartnerControls">
          <TermName xmlns="http://schemas.microsoft.com/office/infopath/2007/PartnerControls">FOUO</TermName>
          <TermId xmlns="http://schemas.microsoft.com/office/infopath/2007/PartnerControls">955eb6fc-b35a-4808-8aa5-31e514fa3f26</TermId>
        </TermInfo>
      </Terms>
    </fb3179c379644f499d7166d0c985669b>
    <f2ccc2d036544b63b99cbcec8aa9ae6a xmlns="9fd47c19-1c4a-4d7d-b342-c10cef269344">
      <Terms xmlns="http://schemas.microsoft.com/office/infopath/2007/PartnerControls">
        <TermInfo xmlns="http://schemas.microsoft.com/office/infopath/2007/PartnerControls">
          <TermName xmlns="http://schemas.microsoft.com/office/infopath/2007/PartnerControls">Finance and Budget</TermName>
          <TermId xmlns="http://schemas.microsoft.com/office/infopath/2007/PartnerControls">7960b430-8ebc-43cf-898a-2b6b60256064</TermId>
        </TermInfo>
      </Terms>
    </f2ccc2d036544b63b99cbcec8aa9ae6a>
    <lcf76f155ced4ddcb4097134ff3c332f xmlns="021c6226-75de-4512-b189-de07ae8cb040">
      <Terms xmlns="http://schemas.microsoft.com/office/infopath/2007/PartnerControls"/>
    </lcf76f155ced4ddcb4097134ff3c332f>
    <lfd3071406224809a17b67e55409993d xmlns="9fd47c19-1c4a-4d7d-b342-c10cef269344">
      <Terms xmlns="http://schemas.microsoft.com/office/infopath/2007/PartnerControls"/>
    </lfd3071406224809a17b67e55409993d>
    <_dlc_DocId xmlns="a5f32de4-e402-4188-b034-e71ca7d22e54">DOCID706-1714886731-1390</_dlc_DocId>
    <_dlc_DocIdUrl xmlns="a5f32de4-e402-4188-b034-e71ca7d22e54">
      <Url>https://delwpvicgovau.sharepoint.com/sites/ecm_706/_layouts/15/DocIdRedir.aspx?ID=DOCID706-1714886731-1390</Url>
      <Description>DOCID706-1714886731-1390</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ECM V2 Project" ma:contentTypeID="0x0101009298E819CE1EBB4F8D2096B3E0F0C2911D00B8A02A3FF7663041AB165320EFFD47AF" ma:contentTypeVersion="157" ma:contentTypeDescription="All project related information. The library can be used to manage multiple projects." ma:contentTypeScope="" ma:versionID="f74bac23f600d71230feaa925d75b288">
  <xsd:schema xmlns:xsd="http://www.w3.org/2001/XMLSchema" xmlns:xs="http://www.w3.org/2001/XMLSchema" xmlns:p="http://schemas.microsoft.com/office/2006/metadata/properties" xmlns:ns2="9fd47c19-1c4a-4d7d-b342-c10cef269344" xmlns:ns3="a5f32de4-e402-4188-b034-e71ca7d22e54" xmlns:ns4="021c6226-75de-4512-b189-de07ae8cb040" xmlns:ns5="238e7bcd-03a0-4af2-8140-a640ebf65c41" xmlns:ns6="add75793-3539-4089-8056-52012629aff0" targetNamespace="http://schemas.microsoft.com/office/2006/metadata/properties" ma:root="true" ma:fieldsID="4950b785442360ac02f2a66c2d85ce45" ns2:_="" ns3:_="" ns4:_="" ns5:_="" ns6:_="">
    <xsd:import namespace="9fd47c19-1c4a-4d7d-b342-c10cef269344"/>
    <xsd:import namespace="a5f32de4-e402-4188-b034-e71ca7d22e54"/>
    <xsd:import namespace="021c6226-75de-4512-b189-de07ae8cb040"/>
    <xsd:import namespace="238e7bcd-03a0-4af2-8140-a640ebf65c41"/>
    <xsd:import namespace="add75793-3539-4089-8056-52012629aff0"/>
    <xsd:element name="properties">
      <xsd:complexType>
        <xsd:sequence>
          <xsd:element name="documentManagement">
            <xsd:complexType>
              <xsd:all>
                <xsd:element ref="ns3:_dlc_DocId" minOccurs="0"/>
                <xsd:element ref="ns3:_dlc_DocIdUrl" minOccurs="0"/>
                <xsd:element ref="ns3:_dlc_DocIdPersistId" minOccurs="0"/>
                <xsd:element ref="ns2:pd01c257034b4e86b1f58279a3bd54c6" minOccurs="0"/>
                <xsd:element ref="ns2:TaxCatchAll" minOccurs="0"/>
                <xsd:element ref="ns2:TaxCatchAllLabel" minOccurs="0"/>
                <xsd:element ref="ns2:fb3179c379644f499d7166d0c985669b" minOccurs="0"/>
                <xsd:element ref="ns2:b9b43b809ea4445880dbf70bb9849525" minOccurs="0"/>
                <xsd:element ref="ns2:Project_Phase" minOccurs="0"/>
                <xsd:element ref="ns2:f2ccc2d036544b63b99cbcec8aa9ae6a" minOccurs="0"/>
                <xsd:element ref="ns2:g91c59fb10974fa1a03160ad8386f0f4" minOccurs="0"/>
                <xsd:element ref="ns3:Financial_x0020_Year" minOccurs="0"/>
                <xsd:element ref="ns2:lfd3071406224809a17b67e55409993d" minOccurs="0"/>
                <xsd:element ref="ns4:MediaServiceAutoKeyPoints" minOccurs="0"/>
                <xsd:element ref="ns4:MediaServiceKeyPoints" minOccurs="0"/>
                <xsd:element ref="ns5:SharedWithUsers" minOccurs="0"/>
                <xsd:element ref="ns5:SharedWithDetails" minOccurs="0"/>
                <xsd:element ref="ns4:MediaServiceAutoTags" minOccurs="0"/>
                <xsd:element ref="ns4:MediaServiceOCR" minOccurs="0"/>
                <xsd:element ref="ns4:MediaServiceGenerationTime" minOccurs="0"/>
                <xsd:element ref="ns4:MediaServiceEventHashCode" minOccurs="0"/>
                <xsd:element ref="ns6:MediaServiceMetadata" minOccurs="0"/>
                <xsd:element ref="ns6:MediaServiceFastMetadata" minOccurs="0"/>
                <xsd:element ref="ns4:MediaServiceDateTaken" minOccurs="0"/>
                <xsd:element ref="ns2:ProjName"/>
                <xsd:element ref="ns4:MediaLengthInSeconds" minOccurs="0"/>
                <xsd:element ref="ns4:MediaServiceObjectDetectorVersions" minOccurs="0"/>
                <xsd:element ref="ns4:MediaServiceSearchProperties" minOccurs="0"/>
                <xsd:element ref="ns4:lcf76f155ced4ddcb4097134ff3c332f"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d47c19-1c4a-4d7d-b342-c10cef269344" elementFormDefault="qualified">
    <xsd:import namespace="http://schemas.microsoft.com/office/2006/documentManagement/types"/>
    <xsd:import namespace="http://schemas.microsoft.com/office/infopath/2007/PartnerControls"/>
    <xsd:element name="pd01c257034b4e86b1f58279a3bd54c6" ma:index="11" nillable="true" ma:taxonomy="true" ma:internalName="pd01c257034b4e86b1f58279a3bd54c6" ma:taxonomyFieldName="Security_x0020_Classification" ma:displayName="Security Classification" ma:readOnly="false" ma:default="1;#Unclassified|7fa379f4-4aba-4692-ab80-7d39d3a23cf4" ma:fieldId="{9d01c257-034b-4e86-b1f5-8279a3bd54c6}" ma:sspId="797aeec6-0273-40f2-ab3e-beee73212332" ma:termSetId="6da6c671-4dae-4188-8808-548c864e9f8b"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9d179a8f-83e0-4c7d-8fe4-89f3f57ddfed}" ma:internalName="TaxCatchAll" ma:showField="CatchAllData" ma:web="fdfd1d82-4430-489f-bb19-17335c97f2b6">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9d179a8f-83e0-4c7d-8fe4-89f3f57ddfed}" ma:internalName="TaxCatchAllLabel" ma:readOnly="true" ma:showField="CatchAllDataLabel" ma:web="fdfd1d82-4430-489f-bb19-17335c97f2b6">
      <xsd:complexType>
        <xsd:complexContent>
          <xsd:extension base="dms:MultiChoiceLookup">
            <xsd:sequence>
              <xsd:element name="Value" type="dms:Lookup" maxOccurs="unbounded" minOccurs="0" nillable="true"/>
            </xsd:sequence>
          </xsd:extension>
        </xsd:complexContent>
      </xsd:complexType>
    </xsd:element>
    <xsd:element name="fb3179c379644f499d7166d0c985669b" ma:index="15" nillable="true" ma:taxonomy="true" ma:internalName="fb3179c379644f499d7166d0c985669b" ma:taxonomyFieldName="Dissemination_x0020_Limiting_x0020_Marker" ma:displayName="Dissemination Limiting Marker" ma:readOnly="false" ma:default="2;#FOUO|955eb6fc-b35a-4808-8aa5-31e514fa3f26" ma:fieldId="{fb3179c3-7964-4f49-9d71-66d0c985669b}" ma:sspId="797aeec6-0273-40f2-ab3e-beee73212332" ma:termSetId="f41b4dff-1c0e-42ed-b4e6-3638cbec140f" ma:anchorId="00000000-0000-0000-0000-000000000000" ma:open="false" ma:isKeyword="false">
      <xsd:complexType>
        <xsd:sequence>
          <xsd:element ref="pc:Terms" minOccurs="0" maxOccurs="1"/>
        </xsd:sequence>
      </xsd:complexType>
    </xsd:element>
    <xsd:element name="b9b43b809ea4445880dbf70bb9849525" ma:index="17" nillable="true" ma:taxonomy="true" ma:internalName="b9b43b809ea4445880dbf70bb9849525" ma:taxonomyFieldName="Department_x0020_Document_x0020_Type" ma:displayName="Department Document Type" ma:default="" ma:fieldId="{b9b43b80-9ea4-4458-80db-f70bb9849525}" ma:sspId="797aeec6-0273-40f2-ab3e-beee73212332" ma:termSetId="356315ab-6133-43a1-a2d6-d78a601e579c" ma:anchorId="00000000-0000-0000-0000-000000000000" ma:open="false" ma:isKeyword="false">
      <xsd:complexType>
        <xsd:sequence>
          <xsd:element ref="pc:Terms" minOccurs="0" maxOccurs="1"/>
        </xsd:sequence>
      </xsd:complexType>
    </xsd:element>
    <xsd:element name="Project_Phase" ma:index="19" nillable="true" ma:displayName="Project_Phase" ma:format="Dropdown" ma:internalName="Project_Phase">
      <xsd:simpleType>
        <xsd:restriction base="dms:Choice">
          <xsd:enumeration value="Initiate"/>
          <xsd:enumeration value="Plan"/>
          <xsd:enumeration value="Build"/>
          <xsd:enumeration value="Test"/>
          <xsd:enumeration value="Implement"/>
          <xsd:enumeration value="Run"/>
        </xsd:restriction>
      </xsd:simpleType>
    </xsd:element>
    <xsd:element name="f2ccc2d036544b63b99cbcec8aa9ae6a" ma:index="20" ma:taxonomy="true" ma:internalName="f2ccc2d036544b63b99cbcec8aa9ae6a" ma:taxonomyFieldName="Records_x0020_Class_x0020_Project" ma:displayName="Classification" ma:default="" ma:fieldId="{f2ccc2d0-3654-4b63-b99c-bcec8aa9ae6a}" ma:sspId="797aeec6-0273-40f2-ab3e-beee73212332" ma:termSetId="4258747f-0974-48f0-ac10-46f208a52cd4" ma:anchorId="6988e523-b3ea-42d5-8ccf-de7bd6c5ed85" ma:open="false" ma:isKeyword="false">
      <xsd:complexType>
        <xsd:sequence>
          <xsd:element ref="pc:Terms" minOccurs="0" maxOccurs="1"/>
        </xsd:sequence>
      </xsd:complexType>
    </xsd:element>
    <xsd:element name="g91c59fb10974fa1a03160ad8386f0f4" ma:index="21" nillable="true" ma:taxonomy="true" ma:internalName="g91c59fb10974fa1a03160ad8386f0f4" ma:taxonomyFieldName="Record_x0020_Purpose" ma:displayName="Record Purpose" ma:readOnly="false" ma:default="" ma:fieldId="{091c59fb-1097-4fa1-a031-60ad8386f0f4}" ma:sspId="797aeec6-0273-40f2-ab3e-beee73212332" ma:termSetId="bcf5a239-fe11-49e0-8a78-d51fb720f0dd" ma:anchorId="00000000-0000-0000-0000-000000000000" ma:open="false" ma:isKeyword="false">
      <xsd:complexType>
        <xsd:sequence>
          <xsd:element ref="pc:Terms" minOccurs="0" maxOccurs="1"/>
        </xsd:sequence>
      </xsd:complexType>
    </xsd:element>
    <xsd:element name="lfd3071406224809a17b67e55409993d" ma:index="25" nillable="true" ma:taxonomy="true" ma:internalName="lfd3071406224809a17b67e55409993d" ma:taxonomyFieldName="Region" ma:displayName="Region" ma:default="" ma:fieldId="{5fd30714-0622-4809-a17b-67e55409993d}" ma:sspId="797aeec6-0273-40f2-ab3e-beee73212332" ma:termSetId="7b4507a3-ea6b-4ab4-906b-a491e1f086bd" ma:anchorId="00000000-0000-0000-0000-000000000000" ma:open="false" ma:isKeyword="false">
      <xsd:complexType>
        <xsd:sequence>
          <xsd:element ref="pc:Terms" minOccurs="0" maxOccurs="1"/>
        </xsd:sequence>
      </xsd:complexType>
    </xsd:element>
    <xsd:element name="ProjName" ma:index="38" ma:displayName="Project Name" ma:description="ECM V2 Project Name" ma:format="Dropdown" ma:internalName="ProjName">
      <xsd:simpleType>
        <xsd:restriction base="dms:Choice">
          <xsd:enumeration value="25 Years of Coastcare"/>
          <xsd:enumeration value="CALD Student Project"/>
          <xsd:enumeration value="Coastcare Forum"/>
          <xsd:enumeration value="Nominations"/>
          <xsd:enumeration value="Portal"/>
          <xsd:enumeration value="Schools Kit"/>
          <xsd:enumeration value="Sharing The Love"/>
          <xsd:enumeration value="Victorian Marine &amp; Coastal Forum"/>
          <xsd:enumeration value="VolPoll"/>
          <xsd:enumeration value="Winter By The Sea"/>
          <xsd:enumeration value="Working for Victoria"/>
          <xsd:enumeration value="Sharing the Love"/>
        </xsd:restriction>
      </xsd:simpleType>
    </xsd:element>
  </xsd:schema>
  <xsd:schema xmlns:xsd="http://www.w3.org/2001/XMLSchema" xmlns:xs="http://www.w3.org/2001/XMLSchema" xmlns:dms="http://schemas.microsoft.com/office/2006/documentManagement/types" xmlns:pc="http://schemas.microsoft.com/office/infopath/2007/PartnerControls" targetNamespace="a5f32de4-e402-4188-b034-e71ca7d22e5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Financial_x0020_Year" ma:index="23" nillable="true" ma:displayName="Financial Year" ma:format="Dropdown" ma:internalName="Financial_x0020_Year">
      <xsd:simpleType>
        <xsd:restriction base="dms:Choice">
          <xsd:enumeration value="2027-28"/>
          <xsd:enumeration value="2026-27"/>
          <xsd:enumeration value="2025-26"/>
          <xsd:enumeration value="2024-25"/>
          <xsd:enumeration value="2023-24"/>
          <xsd:enumeration value="2022-23"/>
          <xsd:enumeration value="2021-22"/>
          <xsd:enumeration value="2020-21"/>
          <xsd:enumeration value="2019-20"/>
          <xsd:enumeration value="2018-19"/>
          <xsd:enumeration value="2017-18"/>
          <xsd:enumeration value="2016-17"/>
          <xsd:enumeration value="2015-16"/>
          <xsd:enumeration value="2014-15"/>
          <xsd:enumeration value="2013-14"/>
          <xsd:enumeration value="Other"/>
        </xsd:restriction>
      </xsd:simpleType>
    </xsd:element>
  </xsd:schema>
  <xsd:schema xmlns:xsd="http://www.w3.org/2001/XMLSchema" xmlns:xs="http://www.w3.org/2001/XMLSchema" xmlns:dms="http://schemas.microsoft.com/office/2006/documentManagement/types" xmlns:pc="http://schemas.microsoft.com/office/infopath/2007/PartnerControls" targetNamespace="021c6226-75de-4512-b189-de07ae8cb040" elementFormDefault="qualified">
    <xsd:import namespace="http://schemas.microsoft.com/office/2006/documentManagement/types"/>
    <xsd:import namespace="http://schemas.microsoft.com/office/infopath/2007/PartnerControls"/>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element name="MediaServiceAutoTags" ma:index="30" nillable="true" ma:displayName="Tags" ma:internalName="MediaServiceAutoTags"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DateTaken" ma:index="36" nillable="true" ma:displayName="MediaServiceDateTaken" ma:hidden="true" ma:internalName="MediaServiceDateTaken" ma:readOnly="true">
      <xsd:simpleType>
        <xsd:restriction base="dms:Text"/>
      </xsd:simpleType>
    </xsd:element>
    <xsd:element name="MediaLengthInSeconds" ma:index="39" nillable="true" ma:displayName="MediaLengthInSeconds" ma:hidden="true" ma:internalName="MediaLengthInSeconds" ma:readOnly="true">
      <xsd:simpleType>
        <xsd:restriction base="dms:Unknown"/>
      </xsd:simpleType>
    </xsd:element>
    <xsd:element name="MediaServiceObjectDetectorVersions" ma:index="40" nillable="true" ma:displayName="MediaServiceObjectDetectorVersions" ma:hidden="true" ma:indexed="true" ma:internalName="MediaServiceObjectDetectorVersions"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element name="lcf76f155ced4ddcb4097134ff3c332f" ma:index="43" nillable="true" ma:taxonomy="true" ma:internalName="lcf76f155ced4ddcb4097134ff3c332f" ma:taxonomyFieldName="MediaServiceImageTags" ma:displayName="Image Tags" ma:readOnly="false" ma:fieldId="{5cf76f15-5ced-4ddc-b409-7134ff3c332f}" ma:taxonomyMulti="true" ma:sspId="797aeec6-0273-40f2-ab3e-beee73212332" ma:termSetId="09814cd3-568e-fe90-9814-8d621ff8fb84" ma:anchorId="fba54fb3-c3e1-fe81-a776-ca4b69148c4d" ma:open="true" ma:isKeyword="false">
      <xsd:complexType>
        <xsd:sequence>
          <xsd:element ref="pc:Terms" minOccurs="0" maxOccurs="1"/>
        </xsd:sequence>
      </xsd:complexType>
    </xsd:element>
    <xsd:element name="MediaServiceLocation" ma:index="4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8e7bcd-03a0-4af2-8140-a640ebf65c41"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dd75793-3539-4089-8056-52012629aff0" elementFormDefault="qualified">
    <xsd:import namespace="http://schemas.microsoft.com/office/2006/documentManagement/types"/>
    <xsd:import namespace="http://schemas.microsoft.com/office/infopath/2007/PartnerControls"/>
    <xsd:element name="MediaServiceMetadata" ma:index="34" nillable="true" ma:displayName="MediaServiceMetadata" ma:hidden="true" ma:internalName="MediaServiceMetadata" ma:readOnly="true">
      <xsd:simpleType>
        <xsd:restriction base="dms:Note"/>
      </xsd:simpleType>
    </xsd:element>
    <xsd:element name="MediaServiceFastMetadata" ma:index="35"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4E8424-F8C7-40C2-8D1F-10676D51B8CD}">
  <ds:schemaRefs>
    <ds:schemaRef ds:uri="Microsoft.SharePoint.Taxonomy.ContentTypeSync"/>
  </ds:schemaRefs>
</ds:datastoreItem>
</file>

<file path=customXml/itemProps2.xml><?xml version="1.0" encoding="utf-8"?>
<ds:datastoreItem xmlns:ds="http://schemas.openxmlformats.org/officeDocument/2006/customXml" ds:itemID="{C4C269AB-C5BC-4EE2-A818-FF5BCC5414C1}">
  <ds:schemaRefs>
    <ds:schemaRef ds:uri="http://schemas.microsoft.com/office/2006/metadata/properties"/>
    <ds:schemaRef ds:uri="http://schemas.microsoft.com/office/infopath/2007/PartnerControls"/>
    <ds:schemaRef ds:uri="9fd47c19-1c4a-4d7d-b342-c10cef269344"/>
    <ds:schemaRef ds:uri="a5f32de4-e402-4188-b034-e71ca7d22e54"/>
    <ds:schemaRef ds:uri="021c6226-75de-4512-b189-de07ae8cb040"/>
  </ds:schemaRefs>
</ds:datastoreItem>
</file>

<file path=customXml/itemProps3.xml><?xml version="1.0" encoding="utf-8"?>
<ds:datastoreItem xmlns:ds="http://schemas.openxmlformats.org/officeDocument/2006/customXml" ds:itemID="{8D175153-5536-4888-979C-A594320D20A3}">
  <ds:schemaRefs>
    <ds:schemaRef ds:uri="http://schemas.microsoft.com/sharepoint/events"/>
  </ds:schemaRefs>
</ds:datastoreItem>
</file>

<file path=customXml/itemProps4.xml><?xml version="1.0" encoding="utf-8"?>
<ds:datastoreItem xmlns:ds="http://schemas.openxmlformats.org/officeDocument/2006/customXml" ds:itemID="{634FBF30-EDB1-41B3-9EA0-C3DB5CC00B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d47c19-1c4a-4d7d-b342-c10cef269344"/>
    <ds:schemaRef ds:uri="a5f32de4-e402-4188-b034-e71ca7d22e54"/>
    <ds:schemaRef ds:uri="021c6226-75de-4512-b189-de07ae8cb040"/>
    <ds:schemaRef ds:uri="238e7bcd-03a0-4af2-8140-a640ebf65c41"/>
    <ds:schemaRef ds:uri="add75793-3539-4089-8056-52012629af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5FBAD66B-2170-421F-837D-7B66D1A741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3469</TotalTime>
  <Words>1788</Words>
  <Application>Microsoft Office PowerPoint</Application>
  <PresentationFormat>On-screen Show (4:3)</PresentationFormat>
  <Paragraphs>314</Paragraphs>
  <Slides>34</Slides>
  <Notes>28</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Ecosystems and Edible Urchins</dc:title>
  <cp:lastModifiedBy>Laura R Town-Hopkinson (DEECA)</cp:lastModifiedBy>
  <cp:revision>46</cp:revision>
  <dcterms:modified xsi:type="dcterms:W3CDTF">2026-05-05T03:55:58Z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257e2ab-f512-40e2-9c9a-c64247360765_Enabled">
    <vt:lpwstr>true</vt:lpwstr>
  </property>
  <property fmtid="{D5CDD505-2E9C-101B-9397-08002B2CF9AE}" pid="3" name="MSIP_Label_4257e2ab-f512-40e2-9c9a-c64247360765_SetDate">
    <vt:lpwstr>2022-09-22T04:13:31Z</vt:lpwstr>
  </property>
  <property fmtid="{D5CDD505-2E9C-101B-9397-08002B2CF9AE}" pid="4" name="MSIP_Label_4257e2ab-f512-40e2-9c9a-c64247360765_Method">
    <vt:lpwstr>Privileged</vt:lpwstr>
  </property>
  <property fmtid="{D5CDD505-2E9C-101B-9397-08002B2CF9AE}" pid="5" name="MSIP_Label_4257e2ab-f512-40e2-9c9a-c64247360765_Name">
    <vt:lpwstr>OFFICIAL</vt:lpwstr>
  </property>
  <property fmtid="{D5CDD505-2E9C-101B-9397-08002B2CF9AE}" pid="6" name="MSIP_Label_4257e2ab-f512-40e2-9c9a-c64247360765_SiteId">
    <vt:lpwstr>e8bdd6f7-fc18-4e48-a554-7f547927223b</vt:lpwstr>
  </property>
  <property fmtid="{D5CDD505-2E9C-101B-9397-08002B2CF9AE}" pid="7" name="MSIP_Label_4257e2ab-f512-40e2-9c9a-c64247360765_ActionId">
    <vt:lpwstr>164cc303-de2d-4590-a176-97cafb8d9c0f</vt:lpwstr>
  </property>
  <property fmtid="{D5CDD505-2E9C-101B-9397-08002B2CF9AE}" pid="8" name="MSIP_Label_4257e2ab-f512-40e2-9c9a-c64247360765_ContentBits">
    <vt:lpwstr>2</vt:lpwstr>
  </property>
  <property fmtid="{D5CDD505-2E9C-101B-9397-08002B2CF9AE}" pid="9" name="ContentTypeId">
    <vt:lpwstr>0x0101009298E819CE1EBB4F8D2096B3E0F0C2911D00B8A02A3FF7663041AB165320EFFD47AF</vt:lpwstr>
  </property>
  <property fmtid="{D5CDD505-2E9C-101B-9397-08002B2CF9AE}" pid="10" name="Region">
    <vt:lpwstr/>
  </property>
  <property fmtid="{D5CDD505-2E9C-101B-9397-08002B2CF9AE}" pid="11" name="MediaServiceImageTags">
    <vt:lpwstr/>
  </property>
  <property fmtid="{D5CDD505-2E9C-101B-9397-08002B2CF9AE}" pid="12" name="Records Class Project">
    <vt:lpwstr>15;#Finance and Budget|7960b430-8ebc-43cf-898a-2b6b60256064</vt:lpwstr>
  </property>
  <property fmtid="{D5CDD505-2E9C-101B-9397-08002B2CF9AE}" pid="13" name="Records_x0020_Class_x0020_Project">
    <vt:lpwstr>15;#Finance and Budget|7960b430-8ebc-43cf-898a-2b6b60256064</vt:lpwstr>
  </property>
  <property fmtid="{D5CDD505-2E9C-101B-9397-08002B2CF9AE}" pid="14" name="Department Document Type">
    <vt:lpwstr/>
  </property>
  <property fmtid="{D5CDD505-2E9C-101B-9397-08002B2CF9AE}" pid="15" name="Dissemination Limiting Marker">
    <vt:lpwstr>2;#FOUO|955eb6fc-b35a-4808-8aa5-31e514fa3f26</vt:lpwstr>
  </property>
  <property fmtid="{D5CDD505-2E9C-101B-9397-08002B2CF9AE}" pid="16" name="Security Classification">
    <vt:lpwstr>1;#Unclassified|7fa379f4-4aba-4692-ab80-7d39d3a23cf4</vt:lpwstr>
  </property>
  <property fmtid="{D5CDD505-2E9C-101B-9397-08002B2CF9AE}" pid="17" name="Record Purpose">
    <vt:lpwstr/>
  </property>
  <property fmtid="{D5CDD505-2E9C-101B-9397-08002B2CF9AE}" pid="18" name="Security_x0020_Classification">
    <vt:lpwstr>1;#Unclassified|7fa379f4-4aba-4692-ab80-7d39d3a23cf4</vt:lpwstr>
  </property>
  <property fmtid="{D5CDD505-2E9C-101B-9397-08002B2CF9AE}" pid="19" name="Record_x0020_Purpose">
    <vt:lpwstr/>
  </property>
  <property fmtid="{D5CDD505-2E9C-101B-9397-08002B2CF9AE}" pid="20" name="Department_x0020_Document_x0020_Type">
    <vt:lpwstr/>
  </property>
  <property fmtid="{D5CDD505-2E9C-101B-9397-08002B2CF9AE}" pid="21" name="Dissemination_x0020_Limiting_x0020_Marker">
    <vt:lpwstr>2;#FOUO|955eb6fc-b35a-4808-8aa5-31e514fa3f26</vt:lpwstr>
  </property>
  <property fmtid="{D5CDD505-2E9C-101B-9397-08002B2CF9AE}" pid="22" name="_dlc_DocIdItemGuid">
    <vt:lpwstr>2c94b2cf-ed15-4b66-abcc-762b6a2fc9a6</vt:lpwstr>
  </property>
  <property fmtid="{D5CDD505-2E9C-101B-9397-08002B2CF9AE}" pid="23" name="_docset_NoMedatataSyncRequired">
    <vt:lpwstr>False</vt:lpwstr>
  </property>
</Properties>
</file>